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4" r:id="rId21"/>
    <p:sldId id="275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22.emf"/><Relationship Id="rId299" Type="http://schemas.openxmlformats.org/officeDocument/2006/relationships/image" Target="../media/image304.emf"/><Relationship Id="rId303" Type="http://schemas.openxmlformats.org/officeDocument/2006/relationships/image" Target="../media/image308.emf"/><Relationship Id="rId21" Type="http://schemas.openxmlformats.org/officeDocument/2006/relationships/image" Target="../media/image26.emf"/><Relationship Id="rId42" Type="http://schemas.openxmlformats.org/officeDocument/2006/relationships/image" Target="../media/image47.emf"/><Relationship Id="rId63" Type="http://schemas.openxmlformats.org/officeDocument/2006/relationships/image" Target="../media/image68.emf"/><Relationship Id="rId84" Type="http://schemas.openxmlformats.org/officeDocument/2006/relationships/image" Target="../media/image89.emf"/><Relationship Id="rId138" Type="http://schemas.openxmlformats.org/officeDocument/2006/relationships/image" Target="../media/image143.emf"/><Relationship Id="rId159" Type="http://schemas.openxmlformats.org/officeDocument/2006/relationships/image" Target="../media/image164.emf"/><Relationship Id="rId324" Type="http://schemas.openxmlformats.org/officeDocument/2006/relationships/image" Target="../media/image329.emf"/><Relationship Id="rId345" Type="http://schemas.openxmlformats.org/officeDocument/2006/relationships/image" Target="../media/image350.emf"/><Relationship Id="rId170" Type="http://schemas.openxmlformats.org/officeDocument/2006/relationships/image" Target="../media/image175.emf"/><Relationship Id="rId191" Type="http://schemas.openxmlformats.org/officeDocument/2006/relationships/image" Target="../media/image196.emf"/><Relationship Id="rId205" Type="http://schemas.openxmlformats.org/officeDocument/2006/relationships/image" Target="../media/image210.emf"/><Relationship Id="rId226" Type="http://schemas.openxmlformats.org/officeDocument/2006/relationships/image" Target="../media/image231.emf"/><Relationship Id="rId247" Type="http://schemas.openxmlformats.org/officeDocument/2006/relationships/image" Target="../media/image252.emf"/><Relationship Id="rId107" Type="http://schemas.openxmlformats.org/officeDocument/2006/relationships/image" Target="../media/image112.emf"/><Relationship Id="rId268" Type="http://schemas.openxmlformats.org/officeDocument/2006/relationships/image" Target="../media/image273.emf"/><Relationship Id="rId289" Type="http://schemas.openxmlformats.org/officeDocument/2006/relationships/image" Target="../media/image294.emf"/><Relationship Id="rId11" Type="http://schemas.openxmlformats.org/officeDocument/2006/relationships/image" Target="../media/image16.emf"/><Relationship Id="rId32" Type="http://schemas.openxmlformats.org/officeDocument/2006/relationships/image" Target="../media/image37.emf"/><Relationship Id="rId53" Type="http://schemas.openxmlformats.org/officeDocument/2006/relationships/image" Target="../media/image58.emf"/><Relationship Id="rId74" Type="http://schemas.openxmlformats.org/officeDocument/2006/relationships/image" Target="../media/image79.emf"/><Relationship Id="rId128" Type="http://schemas.openxmlformats.org/officeDocument/2006/relationships/image" Target="../media/image133.emf"/><Relationship Id="rId149" Type="http://schemas.openxmlformats.org/officeDocument/2006/relationships/image" Target="../media/image154.emf"/><Relationship Id="rId314" Type="http://schemas.openxmlformats.org/officeDocument/2006/relationships/image" Target="../media/image319.emf"/><Relationship Id="rId335" Type="http://schemas.openxmlformats.org/officeDocument/2006/relationships/image" Target="../media/image340.emf"/><Relationship Id="rId356" Type="http://schemas.openxmlformats.org/officeDocument/2006/relationships/image" Target="../media/image361.emf"/><Relationship Id="rId5" Type="http://schemas.openxmlformats.org/officeDocument/2006/relationships/image" Target="../media/image10.emf"/><Relationship Id="rId95" Type="http://schemas.openxmlformats.org/officeDocument/2006/relationships/image" Target="../media/image100.emf"/><Relationship Id="rId160" Type="http://schemas.openxmlformats.org/officeDocument/2006/relationships/image" Target="../media/image165.emf"/><Relationship Id="rId181" Type="http://schemas.openxmlformats.org/officeDocument/2006/relationships/image" Target="../media/image186.emf"/><Relationship Id="rId216" Type="http://schemas.openxmlformats.org/officeDocument/2006/relationships/image" Target="../media/image221.emf"/><Relationship Id="rId237" Type="http://schemas.openxmlformats.org/officeDocument/2006/relationships/image" Target="../media/image242.emf"/><Relationship Id="rId258" Type="http://schemas.openxmlformats.org/officeDocument/2006/relationships/image" Target="../media/image263.emf"/><Relationship Id="rId279" Type="http://schemas.openxmlformats.org/officeDocument/2006/relationships/image" Target="../media/image284.emf"/><Relationship Id="rId22" Type="http://schemas.openxmlformats.org/officeDocument/2006/relationships/image" Target="../media/image27.emf"/><Relationship Id="rId43" Type="http://schemas.openxmlformats.org/officeDocument/2006/relationships/image" Target="../media/image48.emf"/><Relationship Id="rId64" Type="http://schemas.openxmlformats.org/officeDocument/2006/relationships/image" Target="../media/image69.emf"/><Relationship Id="rId118" Type="http://schemas.openxmlformats.org/officeDocument/2006/relationships/image" Target="../media/image123.emf"/><Relationship Id="rId139" Type="http://schemas.openxmlformats.org/officeDocument/2006/relationships/image" Target="../media/image144.emf"/><Relationship Id="rId290" Type="http://schemas.openxmlformats.org/officeDocument/2006/relationships/image" Target="../media/image295.emf"/><Relationship Id="rId304" Type="http://schemas.openxmlformats.org/officeDocument/2006/relationships/image" Target="../media/image309.emf"/><Relationship Id="rId325" Type="http://schemas.openxmlformats.org/officeDocument/2006/relationships/image" Target="../media/image330.emf"/><Relationship Id="rId346" Type="http://schemas.openxmlformats.org/officeDocument/2006/relationships/image" Target="../media/image351.emf"/><Relationship Id="rId85" Type="http://schemas.openxmlformats.org/officeDocument/2006/relationships/image" Target="../media/image90.emf"/><Relationship Id="rId150" Type="http://schemas.openxmlformats.org/officeDocument/2006/relationships/image" Target="../media/image155.emf"/><Relationship Id="rId171" Type="http://schemas.openxmlformats.org/officeDocument/2006/relationships/image" Target="../media/image176.emf"/><Relationship Id="rId192" Type="http://schemas.openxmlformats.org/officeDocument/2006/relationships/image" Target="../media/image197.emf"/><Relationship Id="rId206" Type="http://schemas.openxmlformats.org/officeDocument/2006/relationships/image" Target="../media/image211.emf"/><Relationship Id="rId227" Type="http://schemas.openxmlformats.org/officeDocument/2006/relationships/image" Target="../media/image232.emf"/><Relationship Id="rId248" Type="http://schemas.openxmlformats.org/officeDocument/2006/relationships/image" Target="../media/image253.emf"/><Relationship Id="rId269" Type="http://schemas.openxmlformats.org/officeDocument/2006/relationships/image" Target="../media/image274.emf"/><Relationship Id="rId12" Type="http://schemas.openxmlformats.org/officeDocument/2006/relationships/image" Target="../media/image17.emf"/><Relationship Id="rId33" Type="http://schemas.openxmlformats.org/officeDocument/2006/relationships/image" Target="../media/image38.emf"/><Relationship Id="rId108" Type="http://schemas.openxmlformats.org/officeDocument/2006/relationships/image" Target="../media/image113.emf"/><Relationship Id="rId129" Type="http://schemas.openxmlformats.org/officeDocument/2006/relationships/image" Target="../media/image134.emf"/><Relationship Id="rId280" Type="http://schemas.openxmlformats.org/officeDocument/2006/relationships/image" Target="../media/image285.emf"/><Relationship Id="rId315" Type="http://schemas.openxmlformats.org/officeDocument/2006/relationships/image" Target="../media/image320.emf"/><Relationship Id="rId336" Type="http://schemas.openxmlformats.org/officeDocument/2006/relationships/image" Target="../media/image341.emf"/><Relationship Id="rId54" Type="http://schemas.openxmlformats.org/officeDocument/2006/relationships/image" Target="../media/image59.emf"/><Relationship Id="rId75" Type="http://schemas.openxmlformats.org/officeDocument/2006/relationships/image" Target="../media/image80.emf"/><Relationship Id="rId96" Type="http://schemas.openxmlformats.org/officeDocument/2006/relationships/image" Target="../media/image101.emf"/><Relationship Id="rId140" Type="http://schemas.openxmlformats.org/officeDocument/2006/relationships/image" Target="../media/image145.emf"/><Relationship Id="rId161" Type="http://schemas.openxmlformats.org/officeDocument/2006/relationships/image" Target="../media/image166.emf"/><Relationship Id="rId182" Type="http://schemas.openxmlformats.org/officeDocument/2006/relationships/image" Target="../media/image187.emf"/><Relationship Id="rId217" Type="http://schemas.openxmlformats.org/officeDocument/2006/relationships/image" Target="../media/image222.emf"/><Relationship Id="rId6" Type="http://schemas.openxmlformats.org/officeDocument/2006/relationships/image" Target="../media/image11.emf"/><Relationship Id="rId238" Type="http://schemas.openxmlformats.org/officeDocument/2006/relationships/image" Target="../media/image243.emf"/><Relationship Id="rId259" Type="http://schemas.openxmlformats.org/officeDocument/2006/relationships/image" Target="../media/image264.emf"/><Relationship Id="rId23" Type="http://schemas.openxmlformats.org/officeDocument/2006/relationships/image" Target="../media/image28.emf"/><Relationship Id="rId119" Type="http://schemas.openxmlformats.org/officeDocument/2006/relationships/image" Target="../media/image124.emf"/><Relationship Id="rId270" Type="http://schemas.openxmlformats.org/officeDocument/2006/relationships/image" Target="../media/image275.emf"/><Relationship Id="rId291" Type="http://schemas.openxmlformats.org/officeDocument/2006/relationships/image" Target="../media/image296.emf"/><Relationship Id="rId305" Type="http://schemas.openxmlformats.org/officeDocument/2006/relationships/image" Target="../media/image310.emf"/><Relationship Id="rId326" Type="http://schemas.openxmlformats.org/officeDocument/2006/relationships/image" Target="../media/image331.emf"/><Relationship Id="rId347" Type="http://schemas.openxmlformats.org/officeDocument/2006/relationships/image" Target="../media/image352.emf"/><Relationship Id="rId44" Type="http://schemas.openxmlformats.org/officeDocument/2006/relationships/image" Target="../media/image49.emf"/><Relationship Id="rId65" Type="http://schemas.openxmlformats.org/officeDocument/2006/relationships/image" Target="../media/image70.emf"/><Relationship Id="rId86" Type="http://schemas.openxmlformats.org/officeDocument/2006/relationships/image" Target="../media/image91.emf"/><Relationship Id="rId130" Type="http://schemas.openxmlformats.org/officeDocument/2006/relationships/image" Target="../media/image135.emf"/><Relationship Id="rId151" Type="http://schemas.openxmlformats.org/officeDocument/2006/relationships/image" Target="../media/image156.emf"/><Relationship Id="rId172" Type="http://schemas.openxmlformats.org/officeDocument/2006/relationships/image" Target="../media/image177.emf"/><Relationship Id="rId193" Type="http://schemas.openxmlformats.org/officeDocument/2006/relationships/image" Target="../media/image198.emf"/><Relationship Id="rId207" Type="http://schemas.openxmlformats.org/officeDocument/2006/relationships/image" Target="../media/image212.emf"/><Relationship Id="rId228" Type="http://schemas.openxmlformats.org/officeDocument/2006/relationships/image" Target="../media/image233.emf"/><Relationship Id="rId249" Type="http://schemas.openxmlformats.org/officeDocument/2006/relationships/image" Target="../media/image254.emf"/><Relationship Id="rId13" Type="http://schemas.openxmlformats.org/officeDocument/2006/relationships/image" Target="../media/image18.emf"/><Relationship Id="rId109" Type="http://schemas.openxmlformats.org/officeDocument/2006/relationships/image" Target="../media/image114.emf"/><Relationship Id="rId260" Type="http://schemas.openxmlformats.org/officeDocument/2006/relationships/image" Target="../media/image265.emf"/><Relationship Id="rId281" Type="http://schemas.openxmlformats.org/officeDocument/2006/relationships/image" Target="../media/image286.emf"/><Relationship Id="rId316" Type="http://schemas.openxmlformats.org/officeDocument/2006/relationships/image" Target="../media/image321.emf"/><Relationship Id="rId337" Type="http://schemas.openxmlformats.org/officeDocument/2006/relationships/image" Target="../media/image342.emf"/><Relationship Id="rId34" Type="http://schemas.openxmlformats.org/officeDocument/2006/relationships/image" Target="../media/image39.emf"/><Relationship Id="rId55" Type="http://schemas.openxmlformats.org/officeDocument/2006/relationships/image" Target="../media/image60.emf"/><Relationship Id="rId76" Type="http://schemas.openxmlformats.org/officeDocument/2006/relationships/image" Target="../media/image81.emf"/><Relationship Id="rId97" Type="http://schemas.openxmlformats.org/officeDocument/2006/relationships/image" Target="../media/image102.emf"/><Relationship Id="rId120" Type="http://schemas.openxmlformats.org/officeDocument/2006/relationships/image" Target="../media/image125.emf"/><Relationship Id="rId141" Type="http://schemas.openxmlformats.org/officeDocument/2006/relationships/image" Target="../media/image146.emf"/><Relationship Id="rId7" Type="http://schemas.openxmlformats.org/officeDocument/2006/relationships/image" Target="../media/image12.emf"/><Relationship Id="rId162" Type="http://schemas.openxmlformats.org/officeDocument/2006/relationships/image" Target="../media/image167.emf"/><Relationship Id="rId183" Type="http://schemas.openxmlformats.org/officeDocument/2006/relationships/image" Target="../media/image188.emf"/><Relationship Id="rId218" Type="http://schemas.openxmlformats.org/officeDocument/2006/relationships/image" Target="../media/image223.emf"/><Relationship Id="rId239" Type="http://schemas.openxmlformats.org/officeDocument/2006/relationships/image" Target="../media/image244.emf"/><Relationship Id="rId250" Type="http://schemas.openxmlformats.org/officeDocument/2006/relationships/image" Target="../media/image255.emf"/><Relationship Id="rId271" Type="http://schemas.openxmlformats.org/officeDocument/2006/relationships/image" Target="../media/image276.emf"/><Relationship Id="rId292" Type="http://schemas.openxmlformats.org/officeDocument/2006/relationships/image" Target="../media/image297.emf"/><Relationship Id="rId306" Type="http://schemas.openxmlformats.org/officeDocument/2006/relationships/image" Target="../media/image311.emf"/><Relationship Id="rId24" Type="http://schemas.openxmlformats.org/officeDocument/2006/relationships/image" Target="../media/image29.emf"/><Relationship Id="rId45" Type="http://schemas.openxmlformats.org/officeDocument/2006/relationships/image" Target="../media/image50.emf"/><Relationship Id="rId66" Type="http://schemas.openxmlformats.org/officeDocument/2006/relationships/image" Target="../media/image71.emf"/><Relationship Id="rId87" Type="http://schemas.openxmlformats.org/officeDocument/2006/relationships/image" Target="../media/image92.emf"/><Relationship Id="rId110" Type="http://schemas.openxmlformats.org/officeDocument/2006/relationships/image" Target="../media/image115.emf"/><Relationship Id="rId131" Type="http://schemas.openxmlformats.org/officeDocument/2006/relationships/image" Target="../media/image136.emf"/><Relationship Id="rId327" Type="http://schemas.openxmlformats.org/officeDocument/2006/relationships/image" Target="../media/image332.emf"/><Relationship Id="rId348" Type="http://schemas.openxmlformats.org/officeDocument/2006/relationships/image" Target="../media/image353.emf"/><Relationship Id="rId152" Type="http://schemas.openxmlformats.org/officeDocument/2006/relationships/image" Target="../media/image157.emf"/><Relationship Id="rId173" Type="http://schemas.openxmlformats.org/officeDocument/2006/relationships/image" Target="../media/image178.emf"/><Relationship Id="rId194" Type="http://schemas.openxmlformats.org/officeDocument/2006/relationships/image" Target="../media/image199.emf"/><Relationship Id="rId208" Type="http://schemas.openxmlformats.org/officeDocument/2006/relationships/image" Target="../media/image213.emf"/><Relationship Id="rId229" Type="http://schemas.openxmlformats.org/officeDocument/2006/relationships/image" Target="../media/image234.emf"/><Relationship Id="rId240" Type="http://schemas.openxmlformats.org/officeDocument/2006/relationships/image" Target="../media/image245.emf"/><Relationship Id="rId261" Type="http://schemas.openxmlformats.org/officeDocument/2006/relationships/image" Target="../media/image266.emf"/><Relationship Id="rId14" Type="http://schemas.openxmlformats.org/officeDocument/2006/relationships/image" Target="../media/image19.emf"/><Relationship Id="rId35" Type="http://schemas.openxmlformats.org/officeDocument/2006/relationships/image" Target="../media/image40.emf"/><Relationship Id="rId56" Type="http://schemas.openxmlformats.org/officeDocument/2006/relationships/image" Target="../media/image61.emf"/><Relationship Id="rId77" Type="http://schemas.openxmlformats.org/officeDocument/2006/relationships/image" Target="../media/image82.emf"/><Relationship Id="rId100" Type="http://schemas.openxmlformats.org/officeDocument/2006/relationships/image" Target="../media/image105.emf"/><Relationship Id="rId282" Type="http://schemas.openxmlformats.org/officeDocument/2006/relationships/image" Target="../media/image287.emf"/><Relationship Id="rId317" Type="http://schemas.openxmlformats.org/officeDocument/2006/relationships/image" Target="../media/image322.emf"/><Relationship Id="rId338" Type="http://schemas.openxmlformats.org/officeDocument/2006/relationships/image" Target="../media/image343.emf"/><Relationship Id="rId8" Type="http://schemas.openxmlformats.org/officeDocument/2006/relationships/image" Target="../media/image13.emf"/><Relationship Id="rId98" Type="http://schemas.openxmlformats.org/officeDocument/2006/relationships/image" Target="../media/image103.emf"/><Relationship Id="rId121" Type="http://schemas.openxmlformats.org/officeDocument/2006/relationships/image" Target="../media/image126.emf"/><Relationship Id="rId142" Type="http://schemas.openxmlformats.org/officeDocument/2006/relationships/image" Target="../media/image147.emf"/><Relationship Id="rId163" Type="http://schemas.openxmlformats.org/officeDocument/2006/relationships/image" Target="../media/image168.emf"/><Relationship Id="rId184" Type="http://schemas.openxmlformats.org/officeDocument/2006/relationships/image" Target="../media/image189.emf"/><Relationship Id="rId219" Type="http://schemas.openxmlformats.org/officeDocument/2006/relationships/image" Target="../media/image224.emf"/><Relationship Id="rId230" Type="http://schemas.openxmlformats.org/officeDocument/2006/relationships/image" Target="../media/image235.emf"/><Relationship Id="rId251" Type="http://schemas.openxmlformats.org/officeDocument/2006/relationships/image" Target="../media/image256.emf"/><Relationship Id="rId25" Type="http://schemas.openxmlformats.org/officeDocument/2006/relationships/image" Target="../media/image30.emf"/><Relationship Id="rId46" Type="http://schemas.openxmlformats.org/officeDocument/2006/relationships/image" Target="../media/image51.emf"/><Relationship Id="rId67" Type="http://schemas.openxmlformats.org/officeDocument/2006/relationships/image" Target="../media/image72.emf"/><Relationship Id="rId272" Type="http://schemas.openxmlformats.org/officeDocument/2006/relationships/image" Target="../media/image277.emf"/><Relationship Id="rId293" Type="http://schemas.openxmlformats.org/officeDocument/2006/relationships/image" Target="../media/image298.emf"/><Relationship Id="rId307" Type="http://schemas.openxmlformats.org/officeDocument/2006/relationships/image" Target="../media/image312.emf"/><Relationship Id="rId328" Type="http://schemas.openxmlformats.org/officeDocument/2006/relationships/image" Target="../media/image333.emf"/><Relationship Id="rId349" Type="http://schemas.openxmlformats.org/officeDocument/2006/relationships/image" Target="../media/image354.emf"/><Relationship Id="rId88" Type="http://schemas.openxmlformats.org/officeDocument/2006/relationships/image" Target="../media/image93.emf"/><Relationship Id="rId111" Type="http://schemas.openxmlformats.org/officeDocument/2006/relationships/image" Target="../media/image116.emf"/><Relationship Id="rId132" Type="http://schemas.openxmlformats.org/officeDocument/2006/relationships/image" Target="../media/image137.emf"/><Relationship Id="rId153" Type="http://schemas.openxmlformats.org/officeDocument/2006/relationships/image" Target="../media/image158.emf"/><Relationship Id="rId174" Type="http://schemas.openxmlformats.org/officeDocument/2006/relationships/image" Target="../media/image179.emf"/><Relationship Id="rId195" Type="http://schemas.openxmlformats.org/officeDocument/2006/relationships/image" Target="../media/image200.emf"/><Relationship Id="rId209" Type="http://schemas.openxmlformats.org/officeDocument/2006/relationships/image" Target="../media/image214.emf"/><Relationship Id="rId190" Type="http://schemas.openxmlformats.org/officeDocument/2006/relationships/image" Target="../media/image195.emf"/><Relationship Id="rId204" Type="http://schemas.openxmlformats.org/officeDocument/2006/relationships/image" Target="../media/image209.emf"/><Relationship Id="rId220" Type="http://schemas.openxmlformats.org/officeDocument/2006/relationships/image" Target="../media/image225.emf"/><Relationship Id="rId225" Type="http://schemas.openxmlformats.org/officeDocument/2006/relationships/image" Target="../media/image230.emf"/><Relationship Id="rId241" Type="http://schemas.openxmlformats.org/officeDocument/2006/relationships/image" Target="../media/image246.emf"/><Relationship Id="rId246" Type="http://schemas.openxmlformats.org/officeDocument/2006/relationships/image" Target="../media/image251.emf"/><Relationship Id="rId267" Type="http://schemas.openxmlformats.org/officeDocument/2006/relationships/image" Target="../media/image272.emf"/><Relationship Id="rId288" Type="http://schemas.openxmlformats.org/officeDocument/2006/relationships/image" Target="../media/image293.emf"/><Relationship Id="rId15" Type="http://schemas.openxmlformats.org/officeDocument/2006/relationships/image" Target="../media/image20.emf"/><Relationship Id="rId36" Type="http://schemas.openxmlformats.org/officeDocument/2006/relationships/image" Target="../media/image41.emf"/><Relationship Id="rId57" Type="http://schemas.openxmlformats.org/officeDocument/2006/relationships/image" Target="../media/image62.emf"/><Relationship Id="rId106" Type="http://schemas.openxmlformats.org/officeDocument/2006/relationships/image" Target="../media/image111.emf"/><Relationship Id="rId127" Type="http://schemas.openxmlformats.org/officeDocument/2006/relationships/image" Target="../media/image132.emf"/><Relationship Id="rId262" Type="http://schemas.openxmlformats.org/officeDocument/2006/relationships/image" Target="../media/image267.emf"/><Relationship Id="rId283" Type="http://schemas.openxmlformats.org/officeDocument/2006/relationships/image" Target="../media/image288.emf"/><Relationship Id="rId313" Type="http://schemas.openxmlformats.org/officeDocument/2006/relationships/image" Target="../media/image318.emf"/><Relationship Id="rId318" Type="http://schemas.openxmlformats.org/officeDocument/2006/relationships/image" Target="../media/image323.emf"/><Relationship Id="rId339" Type="http://schemas.openxmlformats.org/officeDocument/2006/relationships/image" Target="../media/image344.emf"/><Relationship Id="rId10" Type="http://schemas.openxmlformats.org/officeDocument/2006/relationships/image" Target="../media/image15.emf"/><Relationship Id="rId31" Type="http://schemas.openxmlformats.org/officeDocument/2006/relationships/image" Target="../media/image36.emf"/><Relationship Id="rId52" Type="http://schemas.openxmlformats.org/officeDocument/2006/relationships/image" Target="../media/image57.emf"/><Relationship Id="rId73" Type="http://schemas.openxmlformats.org/officeDocument/2006/relationships/image" Target="../media/image78.emf"/><Relationship Id="rId78" Type="http://schemas.openxmlformats.org/officeDocument/2006/relationships/image" Target="../media/image83.emf"/><Relationship Id="rId94" Type="http://schemas.openxmlformats.org/officeDocument/2006/relationships/image" Target="../media/image99.emf"/><Relationship Id="rId99" Type="http://schemas.openxmlformats.org/officeDocument/2006/relationships/image" Target="../media/image104.emf"/><Relationship Id="rId101" Type="http://schemas.openxmlformats.org/officeDocument/2006/relationships/image" Target="../media/image106.emf"/><Relationship Id="rId122" Type="http://schemas.openxmlformats.org/officeDocument/2006/relationships/image" Target="../media/image127.emf"/><Relationship Id="rId143" Type="http://schemas.openxmlformats.org/officeDocument/2006/relationships/image" Target="../media/image148.emf"/><Relationship Id="rId148" Type="http://schemas.openxmlformats.org/officeDocument/2006/relationships/image" Target="../media/image153.emf"/><Relationship Id="rId164" Type="http://schemas.openxmlformats.org/officeDocument/2006/relationships/image" Target="../media/image169.emf"/><Relationship Id="rId169" Type="http://schemas.openxmlformats.org/officeDocument/2006/relationships/image" Target="../media/image174.emf"/><Relationship Id="rId185" Type="http://schemas.openxmlformats.org/officeDocument/2006/relationships/image" Target="../media/image190.emf"/><Relationship Id="rId334" Type="http://schemas.openxmlformats.org/officeDocument/2006/relationships/image" Target="../media/image339.emf"/><Relationship Id="rId350" Type="http://schemas.openxmlformats.org/officeDocument/2006/relationships/image" Target="../media/image355.emf"/><Relationship Id="rId355" Type="http://schemas.openxmlformats.org/officeDocument/2006/relationships/image" Target="../media/image360.emf"/><Relationship Id="rId4" Type="http://schemas.openxmlformats.org/officeDocument/2006/relationships/image" Target="../media/image9.emf"/><Relationship Id="rId9" Type="http://schemas.openxmlformats.org/officeDocument/2006/relationships/image" Target="../media/image14.emf"/><Relationship Id="rId180" Type="http://schemas.openxmlformats.org/officeDocument/2006/relationships/image" Target="../media/image185.emf"/><Relationship Id="rId210" Type="http://schemas.openxmlformats.org/officeDocument/2006/relationships/image" Target="../media/image215.emf"/><Relationship Id="rId215" Type="http://schemas.openxmlformats.org/officeDocument/2006/relationships/image" Target="../media/image220.emf"/><Relationship Id="rId236" Type="http://schemas.openxmlformats.org/officeDocument/2006/relationships/image" Target="../media/image241.emf"/><Relationship Id="rId257" Type="http://schemas.openxmlformats.org/officeDocument/2006/relationships/image" Target="../media/image262.emf"/><Relationship Id="rId278" Type="http://schemas.openxmlformats.org/officeDocument/2006/relationships/image" Target="../media/image283.emf"/><Relationship Id="rId26" Type="http://schemas.openxmlformats.org/officeDocument/2006/relationships/image" Target="../media/image31.emf"/><Relationship Id="rId231" Type="http://schemas.openxmlformats.org/officeDocument/2006/relationships/image" Target="../media/image236.emf"/><Relationship Id="rId252" Type="http://schemas.openxmlformats.org/officeDocument/2006/relationships/image" Target="../media/image257.emf"/><Relationship Id="rId273" Type="http://schemas.openxmlformats.org/officeDocument/2006/relationships/image" Target="../media/image278.emf"/><Relationship Id="rId294" Type="http://schemas.openxmlformats.org/officeDocument/2006/relationships/image" Target="../media/image299.emf"/><Relationship Id="rId308" Type="http://schemas.openxmlformats.org/officeDocument/2006/relationships/image" Target="../media/image313.emf"/><Relationship Id="rId329" Type="http://schemas.openxmlformats.org/officeDocument/2006/relationships/image" Target="../media/image334.emf"/><Relationship Id="rId47" Type="http://schemas.openxmlformats.org/officeDocument/2006/relationships/image" Target="../media/image52.emf"/><Relationship Id="rId68" Type="http://schemas.openxmlformats.org/officeDocument/2006/relationships/image" Target="../media/image73.emf"/><Relationship Id="rId89" Type="http://schemas.openxmlformats.org/officeDocument/2006/relationships/image" Target="../media/image94.emf"/><Relationship Id="rId112" Type="http://schemas.openxmlformats.org/officeDocument/2006/relationships/image" Target="../media/image117.emf"/><Relationship Id="rId133" Type="http://schemas.openxmlformats.org/officeDocument/2006/relationships/image" Target="../media/image138.emf"/><Relationship Id="rId154" Type="http://schemas.openxmlformats.org/officeDocument/2006/relationships/image" Target="../media/image159.emf"/><Relationship Id="rId175" Type="http://schemas.openxmlformats.org/officeDocument/2006/relationships/image" Target="../media/image180.emf"/><Relationship Id="rId340" Type="http://schemas.openxmlformats.org/officeDocument/2006/relationships/image" Target="../media/image345.emf"/><Relationship Id="rId196" Type="http://schemas.openxmlformats.org/officeDocument/2006/relationships/image" Target="../media/image201.emf"/><Relationship Id="rId200" Type="http://schemas.openxmlformats.org/officeDocument/2006/relationships/image" Target="../media/image205.emf"/><Relationship Id="rId16" Type="http://schemas.openxmlformats.org/officeDocument/2006/relationships/image" Target="../media/image21.emf"/><Relationship Id="rId221" Type="http://schemas.openxmlformats.org/officeDocument/2006/relationships/image" Target="../media/image226.emf"/><Relationship Id="rId242" Type="http://schemas.openxmlformats.org/officeDocument/2006/relationships/image" Target="../media/image247.emf"/><Relationship Id="rId263" Type="http://schemas.openxmlformats.org/officeDocument/2006/relationships/image" Target="../media/image268.emf"/><Relationship Id="rId284" Type="http://schemas.openxmlformats.org/officeDocument/2006/relationships/image" Target="../media/image289.emf"/><Relationship Id="rId319" Type="http://schemas.openxmlformats.org/officeDocument/2006/relationships/image" Target="../media/image324.emf"/><Relationship Id="rId37" Type="http://schemas.openxmlformats.org/officeDocument/2006/relationships/image" Target="../media/image42.emf"/><Relationship Id="rId58" Type="http://schemas.openxmlformats.org/officeDocument/2006/relationships/image" Target="../media/image63.emf"/><Relationship Id="rId79" Type="http://schemas.openxmlformats.org/officeDocument/2006/relationships/image" Target="../media/image84.emf"/><Relationship Id="rId102" Type="http://schemas.openxmlformats.org/officeDocument/2006/relationships/image" Target="../media/image107.emf"/><Relationship Id="rId123" Type="http://schemas.openxmlformats.org/officeDocument/2006/relationships/image" Target="../media/image128.emf"/><Relationship Id="rId144" Type="http://schemas.openxmlformats.org/officeDocument/2006/relationships/image" Target="../media/image149.emf"/><Relationship Id="rId330" Type="http://schemas.openxmlformats.org/officeDocument/2006/relationships/image" Target="../media/image335.emf"/><Relationship Id="rId90" Type="http://schemas.openxmlformats.org/officeDocument/2006/relationships/image" Target="../media/image95.emf"/><Relationship Id="rId165" Type="http://schemas.openxmlformats.org/officeDocument/2006/relationships/image" Target="../media/image170.emf"/><Relationship Id="rId186" Type="http://schemas.openxmlformats.org/officeDocument/2006/relationships/image" Target="../media/image191.emf"/><Relationship Id="rId351" Type="http://schemas.openxmlformats.org/officeDocument/2006/relationships/image" Target="../media/image356.emf"/><Relationship Id="rId211" Type="http://schemas.openxmlformats.org/officeDocument/2006/relationships/image" Target="../media/image216.emf"/><Relationship Id="rId232" Type="http://schemas.openxmlformats.org/officeDocument/2006/relationships/image" Target="../media/image237.emf"/><Relationship Id="rId253" Type="http://schemas.openxmlformats.org/officeDocument/2006/relationships/image" Target="../media/image258.emf"/><Relationship Id="rId274" Type="http://schemas.openxmlformats.org/officeDocument/2006/relationships/image" Target="../media/image279.emf"/><Relationship Id="rId295" Type="http://schemas.openxmlformats.org/officeDocument/2006/relationships/image" Target="../media/image300.emf"/><Relationship Id="rId309" Type="http://schemas.openxmlformats.org/officeDocument/2006/relationships/image" Target="../media/image314.emf"/><Relationship Id="rId27" Type="http://schemas.openxmlformats.org/officeDocument/2006/relationships/image" Target="../media/image32.emf"/><Relationship Id="rId48" Type="http://schemas.openxmlformats.org/officeDocument/2006/relationships/image" Target="../media/image53.emf"/><Relationship Id="rId69" Type="http://schemas.openxmlformats.org/officeDocument/2006/relationships/image" Target="../media/image74.emf"/><Relationship Id="rId113" Type="http://schemas.openxmlformats.org/officeDocument/2006/relationships/image" Target="../media/image118.emf"/><Relationship Id="rId134" Type="http://schemas.openxmlformats.org/officeDocument/2006/relationships/image" Target="../media/image139.emf"/><Relationship Id="rId320" Type="http://schemas.openxmlformats.org/officeDocument/2006/relationships/image" Target="../media/image325.emf"/><Relationship Id="rId80" Type="http://schemas.openxmlformats.org/officeDocument/2006/relationships/image" Target="../media/image85.emf"/><Relationship Id="rId155" Type="http://schemas.openxmlformats.org/officeDocument/2006/relationships/image" Target="../media/image160.emf"/><Relationship Id="rId176" Type="http://schemas.openxmlformats.org/officeDocument/2006/relationships/image" Target="../media/image181.emf"/><Relationship Id="rId197" Type="http://schemas.openxmlformats.org/officeDocument/2006/relationships/image" Target="../media/image202.emf"/><Relationship Id="rId341" Type="http://schemas.openxmlformats.org/officeDocument/2006/relationships/image" Target="../media/image346.emf"/><Relationship Id="rId201" Type="http://schemas.openxmlformats.org/officeDocument/2006/relationships/image" Target="../media/image206.emf"/><Relationship Id="rId222" Type="http://schemas.openxmlformats.org/officeDocument/2006/relationships/image" Target="../media/image227.emf"/><Relationship Id="rId243" Type="http://schemas.openxmlformats.org/officeDocument/2006/relationships/image" Target="../media/image248.emf"/><Relationship Id="rId264" Type="http://schemas.openxmlformats.org/officeDocument/2006/relationships/image" Target="../media/image269.emf"/><Relationship Id="rId285" Type="http://schemas.openxmlformats.org/officeDocument/2006/relationships/image" Target="../media/image290.emf"/><Relationship Id="rId17" Type="http://schemas.openxmlformats.org/officeDocument/2006/relationships/image" Target="../media/image22.emf"/><Relationship Id="rId38" Type="http://schemas.openxmlformats.org/officeDocument/2006/relationships/image" Target="../media/image43.emf"/><Relationship Id="rId59" Type="http://schemas.openxmlformats.org/officeDocument/2006/relationships/image" Target="../media/image64.emf"/><Relationship Id="rId103" Type="http://schemas.openxmlformats.org/officeDocument/2006/relationships/image" Target="../media/image108.emf"/><Relationship Id="rId124" Type="http://schemas.openxmlformats.org/officeDocument/2006/relationships/image" Target="../media/image129.emf"/><Relationship Id="rId310" Type="http://schemas.openxmlformats.org/officeDocument/2006/relationships/image" Target="../media/image315.emf"/><Relationship Id="rId70" Type="http://schemas.openxmlformats.org/officeDocument/2006/relationships/image" Target="../media/image75.emf"/><Relationship Id="rId91" Type="http://schemas.openxmlformats.org/officeDocument/2006/relationships/image" Target="../media/image96.emf"/><Relationship Id="rId145" Type="http://schemas.openxmlformats.org/officeDocument/2006/relationships/image" Target="../media/image150.emf"/><Relationship Id="rId166" Type="http://schemas.openxmlformats.org/officeDocument/2006/relationships/image" Target="../media/image171.emf"/><Relationship Id="rId187" Type="http://schemas.openxmlformats.org/officeDocument/2006/relationships/image" Target="../media/image192.emf"/><Relationship Id="rId331" Type="http://schemas.openxmlformats.org/officeDocument/2006/relationships/image" Target="../media/image336.emf"/><Relationship Id="rId352" Type="http://schemas.openxmlformats.org/officeDocument/2006/relationships/image" Target="../media/image357.emf"/><Relationship Id="rId1" Type="http://schemas.openxmlformats.org/officeDocument/2006/relationships/slideLayout" Target="../slideLayouts/slideLayout2.xml"/><Relationship Id="rId212" Type="http://schemas.openxmlformats.org/officeDocument/2006/relationships/image" Target="../media/image217.emf"/><Relationship Id="rId233" Type="http://schemas.openxmlformats.org/officeDocument/2006/relationships/image" Target="../media/image238.emf"/><Relationship Id="rId254" Type="http://schemas.openxmlformats.org/officeDocument/2006/relationships/image" Target="../media/image259.emf"/><Relationship Id="rId28" Type="http://schemas.openxmlformats.org/officeDocument/2006/relationships/image" Target="../media/image33.emf"/><Relationship Id="rId49" Type="http://schemas.openxmlformats.org/officeDocument/2006/relationships/image" Target="../media/image54.emf"/><Relationship Id="rId114" Type="http://schemas.openxmlformats.org/officeDocument/2006/relationships/image" Target="../media/image119.emf"/><Relationship Id="rId275" Type="http://schemas.openxmlformats.org/officeDocument/2006/relationships/image" Target="../media/image280.emf"/><Relationship Id="rId296" Type="http://schemas.openxmlformats.org/officeDocument/2006/relationships/image" Target="../media/image301.emf"/><Relationship Id="rId300" Type="http://schemas.openxmlformats.org/officeDocument/2006/relationships/image" Target="../media/image305.emf"/><Relationship Id="rId60" Type="http://schemas.openxmlformats.org/officeDocument/2006/relationships/image" Target="../media/image65.emf"/><Relationship Id="rId81" Type="http://schemas.openxmlformats.org/officeDocument/2006/relationships/image" Target="../media/image86.emf"/><Relationship Id="rId135" Type="http://schemas.openxmlformats.org/officeDocument/2006/relationships/image" Target="../media/image140.emf"/><Relationship Id="rId156" Type="http://schemas.openxmlformats.org/officeDocument/2006/relationships/image" Target="../media/image161.emf"/><Relationship Id="rId177" Type="http://schemas.openxmlformats.org/officeDocument/2006/relationships/image" Target="../media/image182.emf"/><Relationship Id="rId198" Type="http://schemas.openxmlformats.org/officeDocument/2006/relationships/image" Target="../media/image203.emf"/><Relationship Id="rId321" Type="http://schemas.openxmlformats.org/officeDocument/2006/relationships/image" Target="../media/image326.emf"/><Relationship Id="rId342" Type="http://schemas.openxmlformats.org/officeDocument/2006/relationships/image" Target="../media/image347.emf"/><Relationship Id="rId202" Type="http://schemas.openxmlformats.org/officeDocument/2006/relationships/image" Target="../media/image207.emf"/><Relationship Id="rId223" Type="http://schemas.openxmlformats.org/officeDocument/2006/relationships/image" Target="../media/image228.emf"/><Relationship Id="rId244" Type="http://schemas.openxmlformats.org/officeDocument/2006/relationships/image" Target="../media/image249.emf"/><Relationship Id="rId18" Type="http://schemas.openxmlformats.org/officeDocument/2006/relationships/image" Target="../media/image23.emf"/><Relationship Id="rId39" Type="http://schemas.openxmlformats.org/officeDocument/2006/relationships/image" Target="../media/image44.emf"/><Relationship Id="rId265" Type="http://schemas.openxmlformats.org/officeDocument/2006/relationships/image" Target="../media/image270.emf"/><Relationship Id="rId286" Type="http://schemas.openxmlformats.org/officeDocument/2006/relationships/image" Target="../media/image291.emf"/><Relationship Id="rId50" Type="http://schemas.openxmlformats.org/officeDocument/2006/relationships/image" Target="../media/image55.emf"/><Relationship Id="rId104" Type="http://schemas.openxmlformats.org/officeDocument/2006/relationships/image" Target="../media/image109.emf"/><Relationship Id="rId125" Type="http://schemas.openxmlformats.org/officeDocument/2006/relationships/image" Target="../media/image130.emf"/><Relationship Id="rId146" Type="http://schemas.openxmlformats.org/officeDocument/2006/relationships/image" Target="../media/image151.emf"/><Relationship Id="rId167" Type="http://schemas.openxmlformats.org/officeDocument/2006/relationships/image" Target="../media/image172.emf"/><Relationship Id="rId188" Type="http://schemas.openxmlformats.org/officeDocument/2006/relationships/image" Target="../media/image193.emf"/><Relationship Id="rId311" Type="http://schemas.openxmlformats.org/officeDocument/2006/relationships/image" Target="../media/image316.emf"/><Relationship Id="rId332" Type="http://schemas.openxmlformats.org/officeDocument/2006/relationships/image" Target="../media/image337.emf"/><Relationship Id="rId353" Type="http://schemas.openxmlformats.org/officeDocument/2006/relationships/image" Target="../media/image358.emf"/><Relationship Id="rId71" Type="http://schemas.openxmlformats.org/officeDocument/2006/relationships/image" Target="../media/image76.emf"/><Relationship Id="rId92" Type="http://schemas.openxmlformats.org/officeDocument/2006/relationships/image" Target="../media/image97.emf"/><Relationship Id="rId213" Type="http://schemas.openxmlformats.org/officeDocument/2006/relationships/image" Target="../media/image218.emf"/><Relationship Id="rId234" Type="http://schemas.openxmlformats.org/officeDocument/2006/relationships/image" Target="../media/image239.emf"/><Relationship Id="rId2" Type="http://schemas.openxmlformats.org/officeDocument/2006/relationships/image" Target="../media/image7.emf"/><Relationship Id="rId29" Type="http://schemas.openxmlformats.org/officeDocument/2006/relationships/image" Target="../media/image34.emf"/><Relationship Id="rId255" Type="http://schemas.openxmlformats.org/officeDocument/2006/relationships/image" Target="../media/image260.emf"/><Relationship Id="rId276" Type="http://schemas.openxmlformats.org/officeDocument/2006/relationships/image" Target="../media/image281.emf"/><Relationship Id="rId297" Type="http://schemas.openxmlformats.org/officeDocument/2006/relationships/image" Target="../media/image302.emf"/><Relationship Id="rId40" Type="http://schemas.openxmlformats.org/officeDocument/2006/relationships/image" Target="../media/image45.emf"/><Relationship Id="rId115" Type="http://schemas.openxmlformats.org/officeDocument/2006/relationships/image" Target="../media/image120.emf"/><Relationship Id="rId136" Type="http://schemas.openxmlformats.org/officeDocument/2006/relationships/image" Target="../media/image141.emf"/><Relationship Id="rId157" Type="http://schemas.openxmlformats.org/officeDocument/2006/relationships/image" Target="../media/image162.emf"/><Relationship Id="rId178" Type="http://schemas.openxmlformats.org/officeDocument/2006/relationships/image" Target="../media/image183.emf"/><Relationship Id="rId301" Type="http://schemas.openxmlformats.org/officeDocument/2006/relationships/image" Target="../media/image306.emf"/><Relationship Id="rId322" Type="http://schemas.openxmlformats.org/officeDocument/2006/relationships/image" Target="../media/image327.emf"/><Relationship Id="rId343" Type="http://schemas.openxmlformats.org/officeDocument/2006/relationships/image" Target="../media/image348.emf"/><Relationship Id="rId61" Type="http://schemas.openxmlformats.org/officeDocument/2006/relationships/image" Target="../media/image66.emf"/><Relationship Id="rId82" Type="http://schemas.openxmlformats.org/officeDocument/2006/relationships/image" Target="../media/image87.emf"/><Relationship Id="rId199" Type="http://schemas.openxmlformats.org/officeDocument/2006/relationships/image" Target="../media/image204.emf"/><Relationship Id="rId203" Type="http://schemas.openxmlformats.org/officeDocument/2006/relationships/image" Target="../media/image208.emf"/><Relationship Id="rId19" Type="http://schemas.openxmlformats.org/officeDocument/2006/relationships/image" Target="../media/image24.emf"/><Relationship Id="rId224" Type="http://schemas.openxmlformats.org/officeDocument/2006/relationships/image" Target="../media/image229.emf"/><Relationship Id="rId245" Type="http://schemas.openxmlformats.org/officeDocument/2006/relationships/image" Target="../media/image250.emf"/><Relationship Id="rId266" Type="http://schemas.openxmlformats.org/officeDocument/2006/relationships/image" Target="../media/image271.emf"/><Relationship Id="rId287" Type="http://schemas.openxmlformats.org/officeDocument/2006/relationships/image" Target="../media/image292.emf"/><Relationship Id="rId30" Type="http://schemas.openxmlformats.org/officeDocument/2006/relationships/image" Target="../media/image35.emf"/><Relationship Id="rId105" Type="http://schemas.openxmlformats.org/officeDocument/2006/relationships/image" Target="../media/image110.emf"/><Relationship Id="rId126" Type="http://schemas.openxmlformats.org/officeDocument/2006/relationships/image" Target="../media/image131.emf"/><Relationship Id="rId147" Type="http://schemas.openxmlformats.org/officeDocument/2006/relationships/image" Target="../media/image152.emf"/><Relationship Id="rId168" Type="http://schemas.openxmlformats.org/officeDocument/2006/relationships/image" Target="../media/image173.emf"/><Relationship Id="rId312" Type="http://schemas.openxmlformats.org/officeDocument/2006/relationships/image" Target="../media/image317.emf"/><Relationship Id="rId333" Type="http://schemas.openxmlformats.org/officeDocument/2006/relationships/image" Target="../media/image338.emf"/><Relationship Id="rId354" Type="http://schemas.openxmlformats.org/officeDocument/2006/relationships/image" Target="../media/image359.emf"/><Relationship Id="rId51" Type="http://schemas.openxmlformats.org/officeDocument/2006/relationships/image" Target="../media/image56.emf"/><Relationship Id="rId72" Type="http://schemas.openxmlformats.org/officeDocument/2006/relationships/image" Target="../media/image77.emf"/><Relationship Id="rId93" Type="http://schemas.openxmlformats.org/officeDocument/2006/relationships/image" Target="../media/image98.emf"/><Relationship Id="rId189" Type="http://schemas.openxmlformats.org/officeDocument/2006/relationships/image" Target="../media/image194.emf"/><Relationship Id="rId3" Type="http://schemas.openxmlformats.org/officeDocument/2006/relationships/image" Target="../media/image8.emf"/><Relationship Id="rId214" Type="http://schemas.openxmlformats.org/officeDocument/2006/relationships/image" Target="../media/image219.emf"/><Relationship Id="rId235" Type="http://schemas.openxmlformats.org/officeDocument/2006/relationships/image" Target="../media/image240.emf"/><Relationship Id="rId256" Type="http://schemas.openxmlformats.org/officeDocument/2006/relationships/image" Target="../media/image261.emf"/><Relationship Id="rId277" Type="http://schemas.openxmlformats.org/officeDocument/2006/relationships/image" Target="../media/image282.emf"/><Relationship Id="rId298" Type="http://schemas.openxmlformats.org/officeDocument/2006/relationships/image" Target="../media/image303.emf"/><Relationship Id="rId116" Type="http://schemas.openxmlformats.org/officeDocument/2006/relationships/image" Target="../media/image121.emf"/><Relationship Id="rId137" Type="http://schemas.openxmlformats.org/officeDocument/2006/relationships/image" Target="../media/image142.emf"/><Relationship Id="rId158" Type="http://schemas.openxmlformats.org/officeDocument/2006/relationships/image" Target="../media/image163.emf"/><Relationship Id="rId302" Type="http://schemas.openxmlformats.org/officeDocument/2006/relationships/image" Target="../media/image307.emf"/><Relationship Id="rId323" Type="http://schemas.openxmlformats.org/officeDocument/2006/relationships/image" Target="../media/image328.emf"/><Relationship Id="rId344" Type="http://schemas.openxmlformats.org/officeDocument/2006/relationships/image" Target="../media/image349.emf"/><Relationship Id="rId20" Type="http://schemas.openxmlformats.org/officeDocument/2006/relationships/image" Target="../media/image25.emf"/><Relationship Id="rId41" Type="http://schemas.openxmlformats.org/officeDocument/2006/relationships/image" Target="../media/image46.emf"/><Relationship Id="rId62" Type="http://schemas.openxmlformats.org/officeDocument/2006/relationships/image" Target="../media/image67.emf"/><Relationship Id="rId83" Type="http://schemas.openxmlformats.org/officeDocument/2006/relationships/image" Target="../media/image88.emf"/><Relationship Id="rId179" Type="http://schemas.openxmlformats.org/officeDocument/2006/relationships/image" Target="../media/image184.emf"/></Relationships>
</file>

<file path=ppt/slides/_rels/slide2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477.emf"/><Relationship Id="rId299" Type="http://schemas.openxmlformats.org/officeDocument/2006/relationships/image" Target="../media/image659.emf"/><Relationship Id="rId303" Type="http://schemas.openxmlformats.org/officeDocument/2006/relationships/image" Target="../media/image663.emf"/><Relationship Id="rId21" Type="http://schemas.openxmlformats.org/officeDocument/2006/relationships/image" Target="../media/image381.emf"/><Relationship Id="rId42" Type="http://schemas.openxmlformats.org/officeDocument/2006/relationships/image" Target="../media/image402.emf"/><Relationship Id="rId63" Type="http://schemas.openxmlformats.org/officeDocument/2006/relationships/image" Target="../media/image423.emf"/><Relationship Id="rId84" Type="http://schemas.openxmlformats.org/officeDocument/2006/relationships/image" Target="../media/image444.emf"/><Relationship Id="rId138" Type="http://schemas.openxmlformats.org/officeDocument/2006/relationships/image" Target="../media/image498.emf"/><Relationship Id="rId159" Type="http://schemas.openxmlformats.org/officeDocument/2006/relationships/image" Target="../media/image519.emf"/><Relationship Id="rId324" Type="http://schemas.openxmlformats.org/officeDocument/2006/relationships/image" Target="../media/image684.emf"/><Relationship Id="rId170" Type="http://schemas.openxmlformats.org/officeDocument/2006/relationships/image" Target="../media/image530.emf"/><Relationship Id="rId191" Type="http://schemas.openxmlformats.org/officeDocument/2006/relationships/image" Target="../media/image551.emf"/><Relationship Id="rId205" Type="http://schemas.openxmlformats.org/officeDocument/2006/relationships/image" Target="../media/image565.emf"/><Relationship Id="rId226" Type="http://schemas.openxmlformats.org/officeDocument/2006/relationships/image" Target="../media/image586.emf"/><Relationship Id="rId247" Type="http://schemas.openxmlformats.org/officeDocument/2006/relationships/image" Target="../media/image607.emf"/><Relationship Id="rId107" Type="http://schemas.openxmlformats.org/officeDocument/2006/relationships/image" Target="../media/image467.emf"/><Relationship Id="rId268" Type="http://schemas.openxmlformats.org/officeDocument/2006/relationships/image" Target="../media/image628.emf"/><Relationship Id="rId289" Type="http://schemas.openxmlformats.org/officeDocument/2006/relationships/image" Target="../media/image649.emf"/><Relationship Id="rId11" Type="http://schemas.openxmlformats.org/officeDocument/2006/relationships/image" Target="../media/image371.emf"/><Relationship Id="rId32" Type="http://schemas.openxmlformats.org/officeDocument/2006/relationships/image" Target="../media/image392.emf"/><Relationship Id="rId53" Type="http://schemas.openxmlformats.org/officeDocument/2006/relationships/image" Target="../media/image413.emf"/><Relationship Id="rId74" Type="http://schemas.openxmlformats.org/officeDocument/2006/relationships/image" Target="../media/image434.emf"/><Relationship Id="rId128" Type="http://schemas.openxmlformats.org/officeDocument/2006/relationships/image" Target="../media/image488.emf"/><Relationship Id="rId149" Type="http://schemas.openxmlformats.org/officeDocument/2006/relationships/image" Target="../media/image509.emf"/><Relationship Id="rId314" Type="http://schemas.openxmlformats.org/officeDocument/2006/relationships/image" Target="../media/image674.emf"/><Relationship Id="rId5" Type="http://schemas.openxmlformats.org/officeDocument/2006/relationships/image" Target="../media/image365.emf"/><Relationship Id="rId95" Type="http://schemas.openxmlformats.org/officeDocument/2006/relationships/image" Target="../media/image455.emf"/><Relationship Id="rId160" Type="http://schemas.openxmlformats.org/officeDocument/2006/relationships/image" Target="../media/image520.emf"/><Relationship Id="rId181" Type="http://schemas.openxmlformats.org/officeDocument/2006/relationships/image" Target="../media/image541.emf"/><Relationship Id="rId216" Type="http://schemas.openxmlformats.org/officeDocument/2006/relationships/image" Target="../media/image576.emf"/><Relationship Id="rId237" Type="http://schemas.openxmlformats.org/officeDocument/2006/relationships/image" Target="../media/image597.emf"/><Relationship Id="rId258" Type="http://schemas.openxmlformats.org/officeDocument/2006/relationships/image" Target="../media/image618.emf"/><Relationship Id="rId279" Type="http://schemas.openxmlformats.org/officeDocument/2006/relationships/image" Target="../media/image639.emf"/><Relationship Id="rId22" Type="http://schemas.openxmlformats.org/officeDocument/2006/relationships/image" Target="../media/image382.emf"/><Relationship Id="rId43" Type="http://schemas.openxmlformats.org/officeDocument/2006/relationships/image" Target="../media/image403.emf"/><Relationship Id="rId64" Type="http://schemas.openxmlformats.org/officeDocument/2006/relationships/image" Target="../media/image424.emf"/><Relationship Id="rId118" Type="http://schemas.openxmlformats.org/officeDocument/2006/relationships/image" Target="../media/image478.emf"/><Relationship Id="rId139" Type="http://schemas.openxmlformats.org/officeDocument/2006/relationships/image" Target="../media/image499.emf"/><Relationship Id="rId290" Type="http://schemas.openxmlformats.org/officeDocument/2006/relationships/image" Target="../media/image650.emf"/><Relationship Id="rId304" Type="http://schemas.openxmlformats.org/officeDocument/2006/relationships/image" Target="../media/image664.emf"/><Relationship Id="rId325" Type="http://schemas.openxmlformats.org/officeDocument/2006/relationships/image" Target="../media/image685.emf"/><Relationship Id="rId85" Type="http://schemas.openxmlformats.org/officeDocument/2006/relationships/image" Target="../media/image445.emf"/><Relationship Id="rId150" Type="http://schemas.openxmlformats.org/officeDocument/2006/relationships/image" Target="../media/image510.emf"/><Relationship Id="rId171" Type="http://schemas.openxmlformats.org/officeDocument/2006/relationships/image" Target="../media/image531.emf"/><Relationship Id="rId192" Type="http://schemas.openxmlformats.org/officeDocument/2006/relationships/image" Target="../media/image552.emf"/><Relationship Id="rId206" Type="http://schemas.openxmlformats.org/officeDocument/2006/relationships/image" Target="../media/image566.emf"/><Relationship Id="rId227" Type="http://schemas.openxmlformats.org/officeDocument/2006/relationships/image" Target="../media/image587.emf"/><Relationship Id="rId248" Type="http://schemas.openxmlformats.org/officeDocument/2006/relationships/image" Target="../media/image608.emf"/><Relationship Id="rId269" Type="http://schemas.openxmlformats.org/officeDocument/2006/relationships/image" Target="../media/image629.emf"/><Relationship Id="rId12" Type="http://schemas.openxmlformats.org/officeDocument/2006/relationships/image" Target="../media/image372.emf"/><Relationship Id="rId33" Type="http://schemas.openxmlformats.org/officeDocument/2006/relationships/image" Target="../media/image393.emf"/><Relationship Id="rId108" Type="http://schemas.openxmlformats.org/officeDocument/2006/relationships/image" Target="../media/image468.emf"/><Relationship Id="rId129" Type="http://schemas.openxmlformats.org/officeDocument/2006/relationships/image" Target="../media/image489.emf"/><Relationship Id="rId280" Type="http://schemas.openxmlformats.org/officeDocument/2006/relationships/image" Target="../media/image640.emf"/><Relationship Id="rId315" Type="http://schemas.openxmlformats.org/officeDocument/2006/relationships/image" Target="../media/image675.emf"/><Relationship Id="rId54" Type="http://schemas.openxmlformats.org/officeDocument/2006/relationships/image" Target="../media/image414.emf"/><Relationship Id="rId75" Type="http://schemas.openxmlformats.org/officeDocument/2006/relationships/image" Target="../media/image435.emf"/><Relationship Id="rId96" Type="http://schemas.openxmlformats.org/officeDocument/2006/relationships/image" Target="../media/image456.emf"/><Relationship Id="rId140" Type="http://schemas.openxmlformats.org/officeDocument/2006/relationships/image" Target="../media/image500.emf"/><Relationship Id="rId161" Type="http://schemas.openxmlformats.org/officeDocument/2006/relationships/image" Target="../media/image521.emf"/><Relationship Id="rId182" Type="http://schemas.openxmlformats.org/officeDocument/2006/relationships/image" Target="../media/image542.emf"/><Relationship Id="rId217" Type="http://schemas.openxmlformats.org/officeDocument/2006/relationships/image" Target="../media/image577.emf"/><Relationship Id="rId6" Type="http://schemas.openxmlformats.org/officeDocument/2006/relationships/image" Target="../media/image366.emf"/><Relationship Id="rId238" Type="http://schemas.openxmlformats.org/officeDocument/2006/relationships/image" Target="../media/image598.emf"/><Relationship Id="rId259" Type="http://schemas.openxmlformats.org/officeDocument/2006/relationships/image" Target="../media/image619.emf"/><Relationship Id="rId23" Type="http://schemas.openxmlformats.org/officeDocument/2006/relationships/image" Target="../media/image383.emf"/><Relationship Id="rId119" Type="http://schemas.openxmlformats.org/officeDocument/2006/relationships/image" Target="../media/image479.emf"/><Relationship Id="rId270" Type="http://schemas.openxmlformats.org/officeDocument/2006/relationships/image" Target="../media/image630.emf"/><Relationship Id="rId291" Type="http://schemas.openxmlformats.org/officeDocument/2006/relationships/image" Target="../media/image651.emf"/><Relationship Id="rId305" Type="http://schemas.openxmlformats.org/officeDocument/2006/relationships/image" Target="../media/image665.emf"/><Relationship Id="rId326" Type="http://schemas.openxmlformats.org/officeDocument/2006/relationships/image" Target="../media/image686.emf"/><Relationship Id="rId44" Type="http://schemas.openxmlformats.org/officeDocument/2006/relationships/image" Target="../media/image404.emf"/><Relationship Id="rId65" Type="http://schemas.openxmlformats.org/officeDocument/2006/relationships/image" Target="../media/image425.emf"/><Relationship Id="rId86" Type="http://schemas.openxmlformats.org/officeDocument/2006/relationships/image" Target="../media/image446.emf"/><Relationship Id="rId130" Type="http://schemas.openxmlformats.org/officeDocument/2006/relationships/image" Target="../media/image490.emf"/><Relationship Id="rId151" Type="http://schemas.openxmlformats.org/officeDocument/2006/relationships/image" Target="../media/image511.emf"/><Relationship Id="rId172" Type="http://schemas.openxmlformats.org/officeDocument/2006/relationships/image" Target="../media/image532.emf"/><Relationship Id="rId193" Type="http://schemas.openxmlformats.org/officeDocument/2006/relationships/image" Target="../media/image553.emf"/><Relationship Id="rId207" Type="http://schemas.openxmlformats.org/officeDocument/2006/relationships/image" Target="../media/image567.emf"/><Relationship Id="rId228" Type="http://schemas.openxmlformats.org/officeDocument/2006/relationships/image" Target="../media/image588.emf"/><Relationship Id="rId249" Type="http://schemas.openxmlformats.org/officeDocument/2006/relationships/image" Target="../media/image609.emf"/><Relationship Id="rId13" Type="http://schemas.openxmlformats.org/officeDocument/2006/relationships/image" Target="../media/image373.emf"/><Relationship Id="rId109" Type="http://schemas.openxmlformats.org/officeDocument/2006/relationships/image" Target="../media/image469.emf"/><Relationship Id="rId260" Type="http://schemas.openxmlformats.org/officeDocument/2006/relationships/image" Target="../media/image620.emf"/><Relationship Id="rId281" Type="http://schemas.openxmlformats.org/officeDocument/2006/relationships/image" Target="../media/image641.emf"/><Relationship Id="rId316" Type="http://schemas.openxmlformats.org/officeDocument/2006/relationships/image" Target="../media/image676.emf"/><Relationship Id="rId34" Type="http://schemas.openxmlformats.org/officeDocument/2006/relationships/image" Target="../media/image394.emf"/><Relationship Id="rId55" Type="http://schemas.openxmlformats.org/officeDocument/2006/relationships/image" Target="../media/image415.emf"/><Relationship Id="rId76" Type="http://schemas.openxmlformats.org/officeDocument/2006/relationships/image" Target="../media/image436.emf"/><Relationship Id="rId97" Type="http://schemas.openxmlformats.org/officeDocument/2006/relationships/image" Target="../media/image457.emf"/><Relationship Id="rId120" Type="http://schemas.openxmlformats.org/officeDocument/2006/relationships/image" Target="../media/image480.emf"/><Relationship Id="rId141" Type="http://schemas.openxmlformats.org/officeDocument/2006/relationships/image" Target="../media/image501.emf"/><Relationship Id="rId7" Type="http://schemas.openxmlformats.org/officeDocument/2006/relationships/image" Target="../media/image367.emf"/><Relationship Id="rId162" Type="http://schemas.openxmlformats.org/officeDocument/2006/relationships/image" Target="../media/image522.emf"/><Relationship Id="rId183" Type="http://schemas.openxmlformats.org/officeDocument/2006/relationships/image" Target="../media/image543.emf"/><Relationship Id="rId218" Type="http://schemas.openxmlformats.org/officeDocument/2006/relationships/image" Target="../media/image578.emf"/><Relationship Id="rId239" Type="http://schemas.openxmlformats.org/officeDocument/2006/relationships/image" Target="../media/image599.emf"/><Relationship Id="rId250" Type="http://schemas.openxmlformats.org/officeDocument/2006/relationships/image" Target="../media/image610.emf"/><Relationship Id="rId271" Type="http://schemas.openxmlformats.org/officeDocument/2006/relationships/image" Target="../media/image631.emf"/><Relationship Id="rId292" Type="http://schemas.openxmlformats.org/officeDocument/2006/relationships/image" Target="../media/image652.emf"/><Relationship Id="rId306" Type="http://schemas.openxmlformats.org/officeDocument/2006/relationships/image" Target="../media/image666.emf"/><Relationship Id="rId24" Type="http://schemas.openxmlformats.org/officeDocument/2006/relationships/image" Target="../media/image384.emf"/><Relationship Id="rId45" Type="http://schemas.openxmlformats.org/officeDocument/2006/relationships/image" Target="../media/image405.emf"/><Relationship Id="rId66" Type="http://schemas.openxmlformats.org/officeDocument/2006/relationships/image" Target="../media/image426.emf"/><Relationship Id="rId87" Type="http://schemas.openxmlformats.org/officeDocument/2006/relationships/image" Target="../media/image447.emf"/><Relationship Id="rId110" Type="http://schemas.openxmlformats.org/officeDocument/2006/relationships/image" Target="../media/image470.emf"/><Relationship Id="rId131" Type="http://schemas.openxmlformats.org/officeDocument/2006/relationships/image" Target="../media/image491.emf"/><Relationship Id="rId327" Type="http://schemas.openxmlformats.org/officeDocument/2006/relationships/image" Target="../media/image687.emf"/><Relationship Id="rId152" Type="http://schemas.openxmlformats.org/officeDocument/2006/relationships/image" Target="../media/image512.emf"/><Relationship Id="rId173" Type="http://schemas.openxmlformats.org/officeDocument/2006/relationships/image" Target="../media/image533.emf"/><Relationship Id="rId194" Type="http://schemas.openxmlformats.org/officeDocument/2006/relationships/image" Target="../media/image554.emf"/><Relationship Id="rId208" Type="http://schemas.openxmlformats.org/officeDocument/2006/relationships/image" Target="../media/image568.emf"/><Relationship Id="rId229" Type="http://schemas.openxmlformats.org/officeDocument/2006/relationships/image" Target="../media/image589.emf"/><Relationship Id="rId240" Type="http://schemas.openxmlformats.org/officeDocument/2006/relationships/image" Target="../media/image600.emf"/><Relationship Id="rId261" Type="http://schemas.openxmlformats.org/officeDocument/2006/relationships/image" Target="../media/image621.emf"/><Relationship Id="rId14" Type="http://schemas.openxmlformats.org/officeDocument/2006/relationships/image" Target="../media/image374.emf"/><Relationship Id="rId35" Type="http://schemas.openxmlformats.org/officeDocument/2006/relationships/image" Target="../media/image395.emf"/><Relationship Id="rId56" Type="http://schemas.openxmlformats.org/officeDocument/2006/relationships/image" Target="../media/image416.emf"/><Relationship Id="rId77" Type="http://schemas.openxmlformats.org/officeDocument/2006/relationships/image" Target="../media/image437.emf"/><Relationship Id="rId100" Type="http://schemas.openxmlformats.org/officeDocument/2006/relationships/image" Target="../media/image460.emf"/><Relationship Id="rId282" Type="http://schemas.openxmlformats.org/officeDocument/2006/relationships/image" Target="../media/image642.emf"/><Relationship Id="rId317" Type="http://schemas.openxmlformats.org/officeDocument/2006/relationships/image" Target="../media/image677.emf"/><Relationship Id="rId8" Type="http://schemas.openxmlformats.org/officeDocument/2006/relationships/image" Target="../media/image368.emf"/><Relationship Id="rId51" Type="http://schemas.openxmlformats.org/officeDocument/2006/relationships/image" Target="../media/image411.emf"/><Relationship Id="rId72" Type="http://schemas.openxmlformats.org/officeDocument/2006/relationships/image" Target="../media/image432.emf"/><Relationship Id="rId93" Type="http://schemas.openxmlformats.org/officeDocument/2006/relationships/image" Target="../media/image453.emf"/><Relationship Id="rId98" Type="http://schemas.openxmlformats.org/officeDocument/2006/relationships/image" Target="../media/image458.emf"/><Relationship Id="rId121" Type="http://schemas.openxmlformats.org/officeDocument/2006/relationships/image" Target="../media/image481.emf"/><Relationship Id="rId142" Type="http://schemas.openxmlformats.org/officeDocument/2006/relationships/image" Target="../media/image502.emf"/><Relationship Id="rId163" Type="http://schemas.openxmlformats.org/officeDocument/2006/relationships/image" Target="../media/image523.emf"/><Relationship Id="rId184" Type="http://schemas.openxmlformats.org/officeDocument/2006/relationships/image" Target="../media/image544.emf"/><Relationship Id="rId189" Type="http://schemas.openxmlformats.org/officeDocument/2006/relationships/image" Target="../media/image549.emf"/><Relationship Id="rId219" Type="http://schemas.openxmlformats.org/officeDocument/2006/relationships/image" Target="../media/image579.emf"/><Relationship Id="rId3" Type="http://schemas.openxmlformats.org/officeDocument/2006/relationships/image" Target="../media/image363.emf"/><Relationship Id="rId214" Type="http://schemas.openxmlformats.org/officeDocument/2006/relationships/image" Target="../media/image574.emf"/><Relationship Id="rId230" Type="http://schemas.openxmlformats.org/officeDocument/2006/relationships/image" Target="../media/image590.emf"/><Relationship Id="rId235" Type="http://schemas.openxmlformats.org/officeDocument/2006/relationships/image" Target="../media/image595.emf"/><Relationship Id="rId251" Type="http://schemas.openxmlformats.org/officeDocument/2006/relationships/image" Target="../media/image611.emf"/><Relationship Id="rId256" Type="http://schemas.openxmlformats.org/officeDocument/2006/relationships/image" Target="../media/image616.emf"/><Relationship Id="rId277" Type="http://schemas.openxmlformats.org/officeDocument/2006/relationships/image" Target="../media/image637.emf"/><Relationship Id="rId298" Type="http://schemas.openxmlformats.org/officeDocument/2006/relationships/image" Target="../media/image658.emf"/><Relationship Id="rId25" Type="http://schemas.openxmlformats.org/officeDocument/2006/relationships/image" Target="../media/image385.emf"/><Relationship Id="rId46" Type="http://schemas.openxmlformats.org/officeDocument/2006/relationships/image" Target="../media/image406.emf"/><Relationship Id="rId67" Type="http://schemas.openxmlformats.org/officeDocument/2006/relationships/image" Target="../media/image427.emf"/><Relationship Id="rId116" Type="http://schemas.openxmlformats.org/officeDocument/2006/relationships/image" Target="../media/image476.emf"/><Relationship Id="rId137" Type="http://schemas.openxmlformats.org/officeDocument/2006/relationships/image" Target="../media/image497.emf"/><Relationship Id="rId158" Type="http://schemas.openxmlformats.org/officeDocument/2006/relationships/image" Target="../media/image518.emf"/><Relationship Id="rId272" Type="http://schemas.openxmlformats.org/officeDocument/2006/relationships/image" Target="../media/image632.emf"/><Relationship Id="rId293" Type="http://schemas.openxmlformats.org/officeDocument/2006/relationships/image" Target="../media/image653.emf"/><Relationship Id="rId302" Type="http://schemas.openxmlformats.org/officeDocument/2006/relationships/image" Target="../media/image662.emf"/><Relationship Id="rId307" Type="http://schemas.openxmlformats.org/officeDocument/2006/relationships/image" Target="../media/image667.emf"/><Relationship Id="rId323" Type="http://schemas.openxmlformats.org/officeDocument/2006/relationships/image" Target="../media/image683.emf"/><Relationship Id="rId328" Type="http://schemas.openxmlformats.org/officeDocument/2006/relationships/image" Target="../media/image688.emf"/><Relationship Id="rId20" Type="http://schemas.openxmlformats.org/officeDocument/2006/relationships/image" Target="../media/image380.emf"/><Relationship Id="rId41" Type="http://schemas.openxmlformats.org/officeDocument/2006/relationships/image" Target="../media/image401.emf"/><Relationship Id="rId62" Type="http://schemas.openxmlformats.org/officeDocument/2006/relationships/image" Target="../media/image422.emf"/><Relationship Id="rId83" Type="http://schemas.openxmlformats.org/officeDocument/2006/relationships/image" Target="../media/image443.emf"/><Relationship Id="rId88" Type="http://schemas.openxmlformats.org/officeDocument/2006/relationships/image" Target="../media/image448.emf"/><Relationship Id="rId111" Type="http://schemas.openxmlformats.org/officeDocument/2006/relationships/image" Target="../media/image471.emf"/><Relationship Id="rId132" Type="http://schemas.openxmlformats.org/officeDocument/2006/relationships/image" Target="../media/image492.emf"/><Relationship Id="rId153" Type="http://schemas.openxmlformats.org/officeDocument/2006/relationships/image" Target="../media/image513.emf"/><Relationship Id="rId174" Type="http://schemas.openxmlformats.org/officeDocument/2006/relationships/image" Target="../media/image534.emf"/><Relationship Id="rId179" Type="http://schemas.openxmlformats.org/officeDocument/2006/relationships/image" Target="../media/image539.emf"/><Relationship Id="rId195" Type="http://schemas.openxmlformats.org/officeDocument/2006/relationships/image" Target="../media/image555.emf"/><Relationship Id="rId209" Type="http://schemas.openxmlformats.org/officeDocument/2006/relationships/image" Target="../media/image569.emf"/><Relationship Id="rId190" Type="http://schemas.openxmlformats.org/officeDocument/2006/relationships/image" Target="../media/image550.emf"/><Relationship Id="rId204" Type="http://schemas.openxmlformats.org/officeDocument/2006/relationships/image" Target="../media/image564.emf"/><Relationship Id="rId220" Type="http://schemas.openxmlformats.org/officeDocument/2006/relationships/image" Target="../media/image580.emf"/><Relationship Id="rId225" Type="http://schemas.openxmlformats.org/officeDocument/2006/relationships/image" Target="../media/image585.emf"/><Relationship Id="rId241" Type="http://schemas.openxmlformats.org/officeDocument/2006/relationships/image" Target="../media/image601.emf"/><Relationship Id="rId246" Type="http://schemas.openxmlformats.org/officeDocument/2006/relationships/image" Target="../media/image606.emf"/><Relationship Id="rId267" Type="http://schemas.openxmlformats.org/officeDocument/2006/relationships/image" Target="../media/image627.emf"/><Relationship Id="rId288" Type="http://schemas.openxmlformats.org/officeDocument/2006/relationships/image" Target="../media/image648.emf"/><Relationship Id="rId15" Type="http://schemas.openxmlformats.org/officeDocument/2006/relationships/image" Target="../media/image375.emf"/><Relationship Id="rId36" Type="http://schemas.openxmlformats.org/officeDocument/2006/relationships/image" Target="../media/image396.emf"/><Relationship Id="rId57" Type="http://schemas.openxmlformats.org/officeDocument/2006/relationships/image" Target="../media/image417.emf"/><Relationship Id="rId106" Type="http://schemas.openxmlformats.org/officeDocument/2006/relationships/image" Target="../media/image466.emf"/><Relationship Id="rId127" Type="http://schemas.openxmlformats.org/officeDocument/2006/relationships/image" Target="../media/image487.emf"/><Relationship Id="rId262" Type="http://schemas.openxmlformats.org/officeDocument/2006/relationships/image" Target="../media/image622.emf"/><Relationship Id="rId283" Type="http://schemas.openxmlformats.org/officeDocument/2006/relationships/image" Target="../media/image643.emf"/><Relationship Id="rId313" Type="http://schemas.openxmlformats.org/officeDocument/2006/relationships/image" Target="../media/image673.emf"/><Relationship Id="rId318" Type="http://schemas.openxmlformats.org/officeDocument/2006/relationships/image" Target="../media/image678.emf"/><Relationship Id="rId10" Type="http://schemas.openxmlformats.org/officeDocument/2006/relationships/image" Target="../media/image370.emf"/><Relationship Id="rId31" Type="http://schemas.openxmlformats.org/officeDocument/2006/relationships/image" Target="../media/image391.emf"/><Relationship Id="rId52" Type="http://schemas.openxmlformats.org/officeDocument/2006/relationships/image" Target="../media/image412.emf"/><Relationship Id="rId73" Type="http://schemas.openxmlformats.org/officeDocument/2006/relationships/image" Target="../media/image433.emf"/><Relationship Id="rId78" Type="http://schemas.openxmlformats.org/officeDocument/2006/relationships/image" Target="../media/image438.emf"/><Relationship Id="rId94" Type="http://schemas.openxmlformats.org/officeDocument/2006/relationships/image" Target="../media/image454.emf"/><Relationship Id="rId99" Type="http://schemas.openxmlformats.org/officeDocument/2006/relationships/image" Target="../media/image459.emf"/><Relationship Id="rId101" Type="http://schemas.openxmlformats.org/officeDocument/2006/relationships/image" Target="../media/image461.emf"/><Relationship Id="rId122" Type="http://schemas.openxmlformats.org/officeDocument/2006/relationships/image" Target="../media/image482.emf"/><Relationship Id="rId143" Type="http://schemas.openxmlformats.org/officeDocument/2006/relationships/image" Target="../media/image503.emf"/><Relationship Id="rId148" Type="http://schemas.openxmlformats.org/officeDocument/2006/relationships/image" Target="../media/image508.emf"/><Relationship Id="rId164" Type="http://schemas.openxmlformats.org/officeDocument/2006/relationships/image" Target="../media/image524.emf"/><Relationship Id="rId169" Type="http://schemas.openxmlformats.org/officeDocument/2006/relationships/image" Target="../media/image529.emf"/><Relationship Id="rId185" Type="http://schemas.openxmlformats.org/officeDocument/2006/relationships/image" Target="../media/image545.emf"/><Relationship Id="rId4" Type="http://schemas.openxmlformats.org/officeDocument/2006/relationships/image" Target="../media/image364.emf"/><Relationship Id="rId9" Type="http://schemas.openxmlformats.org/officeDocument/2006/relationships/image" Target="../media/image369.emf"/><Relationship Id="rId180" Type="http://schemas.openxmlformats.org/officeDocument/2006/relationships/image" Target="../media/image540.emf"/><Relationship Id="rId210" Type="http://schemas.openxmlformats.org/officeDocument/2006/relationships/image" Target="../media/image570.emf"/><Relationship Id="rId215" Type="http://schemas.openxmlformats.org/officeDocument/2006/relationships/image" Target="../media/image575.emf"/><Relationship Id="rId236" Type="http://schemas.openxmlformats.org/officeDocument/2006/relationships/image" Target="../media/image596.emf"/><Relationship Id="rId257" Type="http://schemas.openxmlformats.org/officeDocument/2006/relationships/image" Target="../media/image617.emf"/><Relationship Id="rId278" Type="http://schemas.openxmlformats.org/officeDocument/2006/relationships/image" Target="../media/image638.emf"/><Relationship Id="rId26" Type="http://schemas.openxmlformats.org/officeDocument/2006/relationships/image" Target="../media/image386.emf"/><Relationship Id="rId231" Type="http://schemas.openxmlformats.org/officeDocument/2006/relationships/image" Target="../media/image591.emf"/><Relationship Id="rId252" Type="http://schemas.openxmlformats.org/officeDocument/2006/relationships/image" Target="../media/image612.emf"/><Relationship Id="rId273" Type="http://schemas.openxmlformats.org/officeDocument/2006/relationships/image" Target="../media/image633.emf"/><Relationship Id="rId294" Type="http://schemas.openxmlformats.org/officeDocument/2006/relationships/image" Target="../media/image654.emf"/><Relationship Id="rId308" Type="http://schemas.openxmlformats.org/officeDocument/2006/relationships/image" Target="../media/image668.emf"/><Relationship Id="rId329" Type="http://schemas.openxmlformats.org/officeDocument/2006/relationships/image" Target="../media/image689.emf"/><Relationship Id="rId47" Type="http://schemas.openxmlformats.org/officeDocument/2006/relationships/image" Target="../media/image407.emf"/><Relationship Id="rId68" Type="http://schemas.openxmlformats.org/officeDocument/2006/relationships/image" Target="../media/image428.emf"/><Relationship Id="rId89" Type="http://schemas.openxmlformats.org/officeDocument/2006/relationships/image" Target="../media/image449.emf"/><Relationship Id="rId112" Type="http://schemas.openxmlformats.org/officeDocument/2006/relationships/image" Target="../media/image472.emf"/><Relationship Id="rId133" Type="http://schemas.openxmlformats.org/officeDocument/2006/relationships/image" Target="../media/image493.emf"/><Relationship Id="rId154" Type="http://schemas.openxmlformats.org/officeDocument/2006/relationships/image" Target="../media/image514.emf"/><Relationship Id="rId175" Type="http://schemas.openxmlformats.org/officeDocument/2006/relationships/image" Target="../media/image535.emf"/><Relationship Id="rId196" Type="http://schemas.openxmlformats.org/officeDocument/2006/relationships/image" Target="../media/image556.emf"/><Relationship Id="rId200" Type="http://schemas.openxmlformats.org/officeDocument/2006/relationships/image" Target="../media/image560.emf"/><Relationship Id="rId16" Type="http://schemas.openxmlformats.org/officeDocument/2006/relationships/image" Target="../media/image376.emf"/><Relationship Id="rId221" Type="http://schemas.openxmlformats.org/officeDocument/2006/relationships/image" Target="../media/image581.emf"/><Relationship Id="rId242" Type="http://schemas.openxmlformats.org/officeDocument/2006/relationships/image" Target="../media/image602.emf"/><Relationship Id="rId263" Type="http://schemas.openxmlformats.org/officeDocument/2006/relationships/image" Target="../media/image623.emf"/><Relationship Id="rId284" Type="http://schemas.openxmlformats.org/officeDocument/2006/relationships/image" Target="../media/image644.emf"/><Relationship Id="rId319" Type="http://schemas.openxmlformats.org/officeDocument/2006/relationships/image" Target="../media/image679.emf"/><Relationship Id="rId37" Type="http://schemas.openxmlformats.org/officeDocument/2006/relationships/image" Target="../media/image397.emf"/><Relationship Id="rId58" Type="http://schemas.openxmlformats.org/officeDocument/2006/relationships/image" Target="../media/image418.emf"/><Relationship Id="rId79" Type="http://schemas.openxmlformats.org/officeDocument/2006/relationships/image" Target="../media/image439.emf"/><Relationship Id="rId102" Type="http://schemas.openxmlformats.org/officeDocument/2006/relationships/image" Target="../media/image462.emf"/><Relationship Id="rId123" Type="http://schemas.openxmlformats.org/officeDocument/2006/relationships/image" Target="../media/image483.emf"/><Relationship Id="rId144" Type="http://schemas.openxmlformats.org/officeDocument/2006/relationships/image" Target="../media/image504.emf"/><Relationship Id="rId330" Type="http://schemas.openxmlformats.org/officeDocument/2006/relationships/image" Target="../media/image690.emf"/><Relationship Id="rId90" Type="http://schemas.openxmlformats.org/officeDocument/2006/relationships/image" Target="../media/image450.emf"/><Relationship Id="rId165" Type="http://schemas.openxmlformats.org/officeDocument/2006/relationships/image" Target="../media/image525.emf"/><Relationship Id="rId186" Type="http://schemas.openxmlformats.org/officeDocument/2006/relationships/image" Target="../media/image546.emf"/><Relationship Id="rId211" Type="http://schemas.openxmlformats.org/officeDocument/2006/relationships/image" Target="../media/image571.emf"/><Relationship Id="rId232" Type="http://schemas.openxmlformats.org/officeDocument/2006/relationships/image" Target="../media/image592.emf"/><Relationship Id="rId253" Type="http://schemas.openxmlformats.org/officeDocument/2006/relationships/image" Target="../media/image613.emf"/><Relationship Id="rId274" Type="http://schemas.openxmlformats.org/officeDocument/2006/relationships/image" Target="../media/image634.emf"/><Relationship Id="rId295" Type="http://schemas.openxmlformats.org/officeDocument/2006/relationships/image" Target="../media/image655.emf"/><Relationship Id="rId309" Type="http://schemas.openxmlformats.org/officeDocument/2006/relationships/image" Target="../media/image669.emf"/><Relationship Id="rId27" Type="http://schemas.openxmlformats.org/officeDocument/2006/relationships/image" Target="../media/image387.emf"/><Relationship Id="rId48" Type="http://schemas.openxmlformats.org/officeDocument/2006/relationships/image" Target="../media/image408.emf"/><Relationship Id="rId69" Type="http://schemas.openxmlformats.org/officeDocument/2006/relationships/image" Target="../media/image429.emf"/><Relationship Id="rId113" Type="http://schemas.openxmlformats.org/officeDocument/2006/relationships/image" Target="../media/image473.emf"/><Relationship Id="rId134" Type="http://schemas.openxmlformats.org/officeDocument/2006/relationships/image" Target="../media/image494.emf"/><Relationship Id="rId320" Type="http://schemas.openxmlformats.org/officeDocument/2006/relationships/image" Target="../media/image680.emf"/><Relationship Id="rId80" Type="http://schemas.openxmlformats.org/officeDocument/2006/relationships/image" Target="../media/image440.emf"/><Relationship Id="rId155" Type="http://schemas.openxmlformats.org/officeDocument/2006/relationships/image" Target="../media/image515.emf"/><Relationship Id="rId176" Type="http://schemas.openxmlformats.org/officeDocument/2006/relationships/image" Target="../media/image536.emf"/><Relationship Id="rId197" Type="http://schemas.openxmlformats.org/officeDocument/2006/relationships/image" Target="../media/image557.emf"/><Relationship Id="rId201" Type="http://schemas.openxmlformats.org/officeDocument/2006/relationships/image" Target="../media/image561.emf"/><Relationship Id="rId222" Type="http://schemas.openxmlformats.org/officeDocument/2006/relationships/image" Target="../media/image582.emf"/><Relationship Id="rId243" Type="http://schemas.openxmlformats.org/officeDocument/2006/relationships/image" Target="../media/image603.emf"/><Relationship Id="rId264" Type="http://schemas.openxmlformats.org/officeDocument/2006/relationships/image" Target="../media/image624.emf"/><Relationship Id="rId285" Type="http://schemas.openxmlformats.org/officeDocument/2006/relationships/image" Target="../media/image645.emf"/><Relationship Id="rId17" Type="http://schemas.openxmlformats.org/officeDocument/2006/relationships/image" Target="../media/image377.emf"/><Relationship Id="rId38" Type="http://schemas.openxmlformats.org/officeDocument/2006/relationships/image" Target="../media/image398.emf"/><Relationship Id="rId59" Type="http://schemas.openxmlformats.org/officeDocument/2006/relationships/image" Target="../media/image419.emf"/><Relationship Id="rId103" Type="http://schemas.openxmlformats.org/officeDocument/2006/relationships/image" Target="../media/image463.emf"/><Relationship Id="rId124" Type="http://schemas.openxmlformats.org/officeDocument/2006/relationships/image" Target="../media/image484.emf"/><Relationship Id="rId310" Type="http://schemas.openxmlformats.org/officeDocument/2006/relationships/image" Target="../media/image670.emf"/><Relationship Id="rId70" Type="http://schemas.openxmlformats.org/officeDocument/2006/relationships/image" Target="../media/image430.emf"/><Relationship Id="rId91" Type="http://schemas.openxmlformats.org/officeDocument/2006/relationships/image" Target="../media/image451.emf"/><Relationship Id="rId145" Type="http://schemas.openxmlformats.org/officeDocument/2006/relationships/image" Target="../media/image505.emf"/><Relationship Id="rId166" Type="http://schemas.openxmlformats.org/officeDocument/2006/relationships/image" Target="../media/image526.emf"/><Relationship Id="rId187" Type="http://schemas.openxmlformats.org/officeDocument/2006/relationships/image" Target="../media/image547.emf"/><Relationship Id="rId331" Type="http://schemas.openxmlformats.org/officeDocument/2006/relationships/image" Target="../media/image691.emf"/><Relationship Id="rId1" Type="http://schemas.openxmlformats.org/officeDocument/2006/relationships/slideLayout" Target="../slideLayouts/slideLayout2.xml"/><Relationship Id="rId212" Type="http://schemas.openxmlformats.org/officeDocument/2006/relationships/image" Target="../media/image572.emf"/><Relationship Id="rId233" Type="http://schemas.openxmlformats.org/officeDocument/2006/relationships/image" Target="../media/image593.emf"/><Relationship Id="rId254" Type="http://schemas.openxmlformats.org/officeDocument/2006/relationships/image" Target="../media/image614.emf"/><Relationship Id="rId28" Type="http://schemas.openxmlformats.org/officeDocument/2006/relationships/image" Target="../media/image388.emf"/><Relationship Id="rId49" Type="http://schemas.openxmlformats.org/officeDocument/2006/relationships/image" Target="../media/image409.emf"/><Relationship Id="rId114" Type="http://schemas.openxmlformats.org/officeDocument/2006/relationships/image" Target="../media/image474.emf"/><Relationship Id="rId275" Type="http://schemas.openxmlformats.org/officeDocument/2006/relationships/image" Target="../media/image635.emf"/><Relationship Id="rId296" Type="http://schemas.openxmlformats.org/officeDocument/2006/relationships/image" Target="../media/image656.emf"/><Relationship Id="rId300" Type="http://schemas.openxmlformats.org/officeDocument/2006/relationships/image" Target="../media/image660.emf"/><Relationship Id="rId60" Type="http://schemas.openxmlformats.org/officeDocument/2006/relationships/image" Target="../media/image420.emf"/><Relationship Id="rId81" Type="http://schemas.openxmlformats.org/officeDocument/2006/relationships/image" Target="../media/image441.emf"/><Relationship Id="rId135" Type="http://schemas.openxmlformats.org/officeDocument/2006/relationships/image" Target="../media/image495.emf"/><Relationship Id="rId156" Type="http://schemas.openxmlformats.org/officeDocument/2006/relationships/image" Target="../media/image516.emf"/><Relationship Id="rId177" Type="http://schemas.openxmlformats.org/officeDocument/2006/relationships/image" Target="../media/image537.emf"/><Relationship Id="rId198" Type="http://schemas.openxmlformats.org/officeDocument/2006/relationships/image" Target="../media/image558.emf"/><Relationship Id="rId321" Type="http://schemas.openxmlformats.org/officeDocument/2006/relationships/image" Target="../media/image681.emf"/><Relationship Id="rId202" Type="http://schemas.openxmlformats.org/officeDocument/2006/relationships/image" Target="../media/image562.emf"/><Relationship Id="rId223" Type="http://schemas.openxmlformats.org/officeDocument/2006/relationships/image" Target="../media/image583.emf"/><Relationship Id="rId244" Type="http://schemas.openxmlformats.org/officeDocument/2006/relationships/image" Target="../media/image604.emf"/><Relationship Id="rId18" Type="http://schemas.openxmlformats.org/officeDocument/2006/relationships/image" Target="../media/image378.emf"/><Relationship Id="rId39" Type="http://schemas.openxmlformats.org/officeDocument/2006/relationships/image" Target="../media/image399.emf"/><Relationship Id="rId265" Type="http://schemas.openxmlformats.org/officeDocument/2006/relationships/image" Target="../media/image625.emf"/><Relationship Id="rId286" Type="http://schemas.openxmlformats.org/officeDocument/2006/relationships/image" Target="../media/image646.emf"/><Relationship Id="rId50" Type="http://schemas.openxmlformats.org/officeDocument/2006/relationships/image" Target="../media/image410.emf"/><Relationship Id="rId104" Type="http://schemas.openxmlformats.org/officeDocument/2006/relationships/image" Target="../media/image464.emf"/><Relationship Id="rId125" Type="http://schemas.openxmlformats.org/officeDocument/2006/relationships/image" Target="../media/image485.emf"/><Relationship Id="rId146" Type="http://schemas.openxmlformats.org/officeDocument/2006/relationships/image" Target="../media/image506.emf"/><Relationship Id="rId167" Type="http://schemas.openxmlformats.org/officeDocument/2006/relationships/image" Target="../media/image527.emf"/><Relationship Id="rId188" Type="http://schemas.openxmlformats.org/officeDocument/2006/relationships/image" Target="../media/image548.emf"/><Relationship Id="rId311" Type="http://schemas.openxmlformats.org/officeDocument/2006/relationships/image" Target="../media/image671.emf"/><Relationship Id="rId71" Type="http://schemas.openxmlformats.org/officeDocument/2006/relationships/image" Target="../media/image431.emf"/><Relationship Id="rId92" Type="http://schemas.openxmlformats.org/officeDocument/2006/relationships/image" Target="../media/image452.emf"/><Relationship Id="rId213" Type="http://schemas.openxmlformats.org/officeDocument/2006/relationships/image" Target="../media/image573.emf"/><Relationship Id="rId234" Type="http://schemas.openxmlformats.org/officeDocument/2006/relationships/image" Target="../media/image594.emf"/><Relationship Id="rId2" Type="http://schemas.openxmlformats.org/officeDocument/2006/relationships/image" Target="../media/image362.emf"/><Relationship Id="rId29" Type="http://schemas.openxmlformats.org/officeDocument/2006/relationships/image" Target="../media/image389.emf"/><Relationship Id="rId255" Type="http://schemas.openxmlformats.org/officeDocument/2006/relationships/image" Target="../media/image615.emf"/><Relationship Id="rId276" Type="http://schemas.openxmlformats.org/officeDocument/2006/relationships/image" Target="../media/image636.emf"/><Relationship Id="rId297" Type="http://schemas.openxmlformats.org/officeDocument/2006/relationships/image" Target="../media/image657.emf"/><Relationship Id="rId40" Type="http://schemas.openxmlformats.org/officeDocument/2006/relationships/image" Target="../media/image400.emf"/><Relationship Id="rId115" Type="http://schemas.openxmlformats.org/officeDocument/2006/relationships/image" Target="../media/image475.emf"/><Relationship Id="rId136" Type="http://schemas.openxmlformats.org/officeDocument/2006/relationships/image" Target="../media/image496.emf"/><Relationship Id="rId157" Type="http://schemas.openxmlformats.org/officeDocument/2006/relationships/image" Target="../media/image517.emf"/><Relationship Id="rId178" Type="http://schemas.openxmlformats.org/officeDocument/2006/relationships/image" Target="../media/image538.emf"/><Relationship Id="rId301" Type="http://schemas.openxmlformats.org/officeDocument/2006/relationships/image" Target="../media/image661.emf"/><Relationship Id="rId322" Type="http://schemas.openxmlformats.org/officeDocument/2006/relationships/image" Target="../media/image682.emf"/><Relationship Id="rId61" Type="http://schemas.openxmlformats.org/officeDocument/2006/relationships/image" Target="../media/image421.emf"/><Relationship Id="rId82" Type="http://schemas.openxmlformats.org/officeDocument/2006/relationships/image" Target="../media/image442.emf"/><Relationship Id="rId199" Type="http://schemas.openxmlformats.org/officeDocument/2006/relationships/image" Target="../media/image559.emf"/><Relationship Id="rId203" Type="http://schemas.openxmlformats.org/officeDocument/2006/relationships/image" Target="../media/image563.emf"/><Relationship Id="rId19" Type="http://schemas.openxmlformats.org/officeDocument/2006/relationships/image" Target="../media/image379.emf"/><Relationship Id="rId224" Type="http://schemas.openxmlformats.org/officeDocument/2006/relationships/image" Target="../media/image584.emf"/><Relationship Id="rId245" Type="http://schemas.openxmlformats.org/officeDocument/2006/relationships/image" Target="../media/image605.emf"/><Relationship Id="rId266" Type="http://schemas.openxmlformats.org/officeDocument/2006/relationships/image" Target="../media/image626.emf"/><Relationship Id="rId287" Type="http://schemas.openxmlformats.org/officeDocument/2006/relationships/image" Target="../media/image647.emf"/><Relationship Id="rId30" Type="http://schemas.openxmlformats.org/officeDocument/2006/relationships/image" Target="../media/image390.emf"/><Relationship Id="rId105" Type="http://schemas.openxmlformats.org/officeDocument/2006/relationships/image" Target="../media/image465.emf"/><Relationship Id="rId126" Type="http://schemas.openxmlformats.org/officeDocument/2006/relationships/image" Target="../media/image486.emf"/><Relationship Id="rId147" Type="http://schemas.openxmlformats.org/officeDocument/2006/relationships/image" Target="../media/image507.emf"/><Relationship Id="rId168" Type="http://schemas.openxmlformats.org/officeDocument/2006/relationships/image" Target="../media/image528.emf"/><Relationship Id="rId312" Type="http://schemas.openxmlformats.org/officeDocument/2006/relationships/image" Target="../media/image672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849694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/>
              <a:t>Лекція</a:t>
            </a:r>
            <a:r>
              <a:rPr lang="ru-RU" sz="3200" dirty="0"/>
              <a:t> </a:t>
            </a:r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smtClean="0"/>
              <a:t>(2 </a:t>
            </a:r>
            <a:r>
              <a:rPr lang="ru-RU" sz="3200" dirty="0"/>
              <a:t>год)</a:t>
            </a:r>
          </a:p>
          <a:p>
            <a:r>
              <a:rPr lang="ru-RU" sz="3200" dirty="0"/>
              <a:t>Тема: </a:t>
            </a:r>
            <a:r>
              <a:rPr lang="ru-RU" sz="4800" i="1" dirty="0" err="1"/>
              <a:t>Фінансова</a:t>
            </a:r>
            <a:r>
              <a:rPr lang="ru-RU" sz="4800" i="1" dirty="0"/>
              <a:t> система.</a:t>
            </a:r>
          </a:p>
          <a:p>
            <a:r>
              <a:rPr lang="ru-RU" sz="3200" dirty="0" err="1"/>
              <a:t>Питання</a:t>
            </a:r>
            <a:r>
              <a:rPr lang="ru-RU" sz="3200" dirty="0"/>
              <a:t>:</a:t>
            </a:r>
          </a:p>
          <a:p>
            <a:r>
              <a:rPr lang="ru-RU" sz="3200" dirty="0"/>
              <a:t>1.	</a:t>
            </a:r>
            <a:r>
              <a:rPr lang="ru-RU" sz="3200" dirty="0" err="1"/>
              <a:t>Теоретичні</a:t>
            </a:r>
            <a:r>
              <a:rPr lang="ru-RU" sz="3200" dirty="0"/>
              <a:t> </a:t>
            </a:r>
            <a:r>
              <a:rPr lang="ru-RU" sz="3200" dirty="0" err="1"/>
              <a:t>основи</a:t>
            </a:r>
            <a:r>
              <a:rPr lang="ru-RU" sz="3200" dirty="0"/>
              <a:t> </a:t>
            </a:r>
            <a:r>
              <a:rPr lang="ru-RU" sz="3200" dirty="0" err="1"/>
              <a:t>побудови</a:t>
            </a:r>
            <a:r>
              <a:rPr lang="ru-RU" sz="3200" dirty="0"/>
              <a:t> та </a:t>
            </a:r>
            <a:r>
              <a:rPr lang="ru-RU" sz="3200" dirty="0" err="1"/>
              <a:t>поняття</a:t>
            </a:r>
            <a:r>
              <a:rPr lang="ru-RU" sz="3200" dirty="0"/>
              <a:t> </a:t>
            </a:r>
            <a:r>
              <a:rPr lang="ru-RU" sz="3200" dirty="0" err="1"/>
              <a:t>фінансової</a:t>
            </a:r>
            <a:r>
              <a:rPr lang="ru-RU" sz="3200" dirty="0"/>
              <a:t> </a:t>
            </a:r>
            <a:r>
              <a:rPr lang="ru-RU" sz="3200" dirty="0" err="1"/>
              <a:t>системи</a:t>
            </a:r>
            <a:r>
              <a:rPr lang="ru-RU" sz="3200" dirty="0"/>
              <a:t>. </a:t>
            </a:r>
          </a:p>
          <a:p>
            <a:r>
              <a:rPr lang="ru-RU" sz="3200" dirty="0"/>
              <a:t>2.	Структура </a:t>
            </a:r>
            <a:r>
              <a:rPr lang="ru-RU" sz="3200" dirty="0" err="1"/>
              <a:t>фінансової</a:t>
            </a:r>
            <a:r>
              <a:rPr lang="ru-RU" sz="3200" dirty="0"/>
              <a:t> </a:t>
            </a:r>
            <a:r>
              <a:rPr lang="ru-RU" sz="3200" dirty="0" err="1"/>
              <a:t>системи</a:t>
            </a:r>
            <a:r>
              <a:rPr lang="ru-RU" sz="3200" dirty="0"/>
              <a:t>. </a:t>
            </a:r>
          </a:p>
          <a:p>
            <a:r>
              <a:rPr lang="ru-RU" sz="3200" dirty="0"/>
              <a:t>3.	</a:t>
            </a:r>
            <a:r>
              <a:rPr lang="ru-RU" sz="3200" dirty="0" err="1"/>
              <a:t>Загальна</a:t>
            </a:r>
            <a:r>
              <a:rPr lang="ru-RU" sz="3200" dirty="0"/>
              <a:t> характеристика сфер і ланок </a:t>
            </a:r>
            <a:r>
              <a:rPr lang="ru-RU" sz="3200" dirty="0" err="1"/>
              <a:t>фінансової</a:t>
            </a:r>
            <a:r>
              <a:rPr lang="ru-RU" sz="3200" dirty="0"/>
              <a:t> </a:t>
            </a:r>
            <a:r>
              <a:rPr lang="ru-RU" sz="3200" dirty="0" err="1"/>
              <a:t>системи</a:t>
            </a:r>
            <a:r>
              <a:rPr lang="ru-RU" sz="3200" dirty="0"/>
              <a:t>. </a:t>
            </a:r>
          </a:p>
          <a:p>
            <a:r>
              <a:rPr lang="ru-RU" sz="3200" dirty="0"/>
              <a:t>4.	</a:t>
            </a:r>
            <a:r>
              <a:rPr lang="ru-RU" sz="3200" dirty="0" err="1"/>
              <a:t>Правові</a:t>
            </a:r>
            <a:r>
              <a:rPr lang="ru-RU" sz="3200" dirty="0"/>
              <a:t> та </a:t>
            </a:r>
            <a:r>
              <a:rPr lang="ru-RU" sz="3200" dirty="0" err="1"/>
              <a:t>організаційні</a:t>
            </a:r>
            <a:r>
              <a:rPr lang="ru-RU" sz="3200" dirty="0"/>
              <a:t> </a:t>
            </a:r>
            <a:r>
              <a:rPr lang="ru-RU" sz="3200" dirty="0" err="1"/>
              <a:t>основи</a:t>
            </a:r>
            <a:r>
              <a:rPr lang="ru-RU" sz="3200" dirty="0"/>
              <a:t> </a:t>
            </a:r>
            <a:r>
              <a:rPr lang="ru-RU" sz="3200" dirty="0" err="1"/>
              <a:t>фінансової</a:t>
            </a:r>
            <a:r>
              <a:rPr lang="ru-RU" sz="3200" dirty="0"/>
              <a:t> </a:t>
            </a:r>
            <a:r>
              <a:rPr lang="ru-RU" sz="3200" dirty="0" err="1"/>
              <a:t>системи</a:t>
            </a:r>
            <a:r>
              <a:rPr lang="ru-RU" sz="3200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991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6409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характеристика сфер і ланок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Базовою </a:t>
            </a:r>
            <a:r>
              <a:rPr lang="ru-RU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ланкою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фінанси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підприємницьких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структур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так і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невиробничої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сфер. Вони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обслуговують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валового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внутрішнього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продукту — основного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Нині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підприємницькі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володіють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понад                   45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643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9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Фінанси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поділяються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акціонерні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колективні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індивідуальні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орендні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—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машинобудування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будівництва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сільського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транспорту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Фінанси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поділяється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оборони 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підрозділів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характеризуються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особливостями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наявністю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поряд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Провідне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недержавної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розвитком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ринкових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питома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вага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зростатиме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5218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84969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latin typeface="Times New Roman"/>
                <a:ea typeface="Times New Roman"/>
              </a:rPr>
              <a:t>	</a:t>
            </a:r>
            <a:r>
              <a:rPr lang="ru-RU" sz="3200" b="1" dirty="0" err="1" smtClean="0">
                <a:latin typeface="Times New Roman"/>
                <a:ea typeface="Times New Roman"/>
              </a:rPr>
              <a:t>Державні</a:t>
            </a:r>
            <a:r>
              <a:rPr lang="ru-RU" sz="3200" b="1" dirty="0" smtClean="0"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latin typeface="Times New Roman"/>
                <a:ea typeface="Times New Roman"/>
              </a:rPr>
              <a:t>фінанси</a:t>
            </a:r>
            <a:r>
              <a:rPr lang="ru-RU" sz="3200" b="1" dirty="0"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latin typeface="Times New Roman"/>
                <a:ea typeface="Times New Roman"/>
              </a:rPr>
              <a:t>охоплюють</a:t>
            </a:r>
            <a:r>
              <a:rPr lang="ru-RU" sz="3200" b="1" dirty="0">
                <a:latin typeface="Times New Roman"/>
                <a:ea typeface="Times New Roman"/>
              </a:rPr>
              <a:t>: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державний</a:t>
            </a:r>
            <a:r>
              <a:rPr lang="ru-RU" sz="3200" b="1" i="1" dirty="0">
                <a:latin typeface="Times New Roman"/>
                <a:ea typeface="Times New Roman"/>
              </a:rPr>
              <a:t> та </a:t>
            </a:r>
            <a:r>
              <a:rPr lang="ru-RU" sz="3200" b="1" i="1" dirty="0" err="1">
                <a:latin typeface="Times New Roman"/>
                <a:ea typeface="Times New Roman"/>
              </a:rPr>
              <a:t>місцеві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бюджети</a:t>
            </a:r>
            <a:r>
              <a:rPr lang="ru-RU" sz="3200" b="1" i="1" dirty="0">
                <a:latin typeface="Times New Roman"/>
                <a:ea typeface="Times New Roman"/>
              </a:rPr>
              <a:t>; </a:t>
            </a:r>
            <a:r>
              <a:rPr lang="ru-RU" sz="3200" b="1" i="1" dirty="0" err="1">
                <a:latin typeface="Times New Roman"/>
                <a:ea typeface="Times New Roman"/>
              </a:rPr>
              <a:t>державні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фонди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цільового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призначення</a:t>
            </a:r>
            <a:r>
              <a:rPr lang="ru-RU" sz="3200" b="1" i="1" dirty="0">
                <a:latin typeface="Times New Roman"/>
                <a:ea typeface="Times New Roman"/>
              </a:rPr>
              <a:t>; </a:t>
            </a:r>
            <a:r>
              <a:rPr lang="ru-RU" sz="3200" b="1" i="1" dirty="0" err="1">
                <a:latin typeface="Times New Roman"/>
                <a:ea typeface="Times New Roman"/>
              </a:rPr>
              <a:t>державний</a:t>
            </a:r>
            <a:r>
              <a:rPr lang="ru-RU" sz="3200" b="1" i="1" dirty="0">
                <a:latin typeface="Times New Roman"/>
                <a:ea typeface="Times New Roman"/>
              </a:rPr>
              <a:t> кредит; </a:t>
            </a:r>
            <a:r>
              <a:rPr lang="ru-RU" sz="3200" b="1" i="1" dirty="0" err="1">
                <a:latin typeface="Times New Roman"/>
                <a:ea typeface="Times New Roman"/>
              </a:rPr>
              <a:t>фінанси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підприємств</a:t>
            </a:r>
            <a:r>
              <a:rPr lang="ru-RU" sz="3200" b="1" i="1" dirty="0">
                <a:latin typeface="Times New Roman"/>
                <a:ea typeface="Times New Roman"/>
              </a:rPr>
              <a:t> і </a:t>
            </a:r>
            <a:r>
              <a:rPr lang="ru-RU" sz="3200" b="1" i="1" dirty="0" err="1">
                <a:latin typeface="Times New Roman"/>
                <a:ea typeface="Times New Roman"/>
              </a:rPr>
              <a:t>організацій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державної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форми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власності</a:t>
            </a:r>
            <a:r>
              <a:rPr lang="ru-RU" sz="3200" b="1" i="1" dirty="0">
                <a:latin typeface="Times New Roman"/>
                <a:ea typeface="Times New Roman"/>
              </a:rPr>
              <a:t>. </a:t>
            </a:r>
            <a:r>
              <a:rPr lang="ru-RU" sz="3200" dirty="0">
                <a:latin typeface="Times New Roman"/>
                <a:ea typeface="Times New Roman"/>
              </a:rPr>
              <a:t>У </a:t>
            </a:r>
            <a:r>
              <a:rPr lang="ru-RU" sz="3200" dirty="0" err="1">
                <a:latin typeface="Times New Roman"/>
                <a:ea typeface="Times New Roman"/>
              </a:rPr>
              <a:t>сфері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державних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фінансів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грошові</a:t>
            </a:r>
            <a:r>
              <a:rPr lang="ru-RU" sz="3200" dirty="0">
                <a:latin typeface="Times New Roman"/>
                <a:ea typeface="Times New Roman"/>
              </a:rPr>
              <a:t> потоки </a:t>
            </a:r>
            <a:r>
              <a:rPr lang="ru-RU" sz="3200" dirty="0" err="1">
                <a:latin typeface="Times New Roman"/>
                <a:ea typeface="Times New Roman"/>
              </a:rPr>
              <a:t>відображають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відносини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перерозподілу</a:t>
            </a:r>
            <a:r>
              <a:rPr lang="ru-RU" sz="3200" dirty="0">
                <a:latin typeface="Times New Roman"/>
                <a:ea typeface="Times New Roman"/>
              </a:rPr>
              <a:t> ВВП. </a:t>
            </a:r>
            <a:r>
              <a:rPr lang="ru-RU" sz="3200" dirty="0" err="1">
                <a:latin typeface="Times New Roman"/>
                <a:ea typeface="Times New Roman"/>
              </a:rPr>
              <a:t>Переважно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це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зовнішні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відносини</a:t>
            </a:r>
            <a:r>
              <a:rPr lang="ru-RU" sz="3200" dirty="0">
                <a:latin typeface="Times New Roman"/>
                <a:ea typeface="Times New Roman"/>
              </a:rPr>
              <a:t>. </a:t>
            </a:r>
            <a:r>
              <a:rPr lang="ru-RU" sz="3200" b="1" i="1" dirty="0" err="1">
                <a:latin typeface="Times New Roman"/>
                <a:ea typeface="Times New Roman"/>
              </a:rPr>
              <a:t>Провідне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місце</a:t>
            </a:r>
            <a:r>
              <a:rPr lang="ru-RU" sz="3200" b="1" i="1" dirty="0">
                <a:latin typeface="Times New Roman"/>
                <a:ea typeface="Times New Roman"/>
              </a:rPr>
              <a:t> у </a:t>
            </a:r>
            <a:r>
              <a:rPr lang="ru-RU" sz="3200" b="1" i="1" dirty="0" err="1">
                <a:latin typeface="Times New Roman"/>
                <a:ea typeface="Times New Roman"/>
              </a:rPr>
              <a:t>державних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фінансах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належить</a:t>
            </a:r>
            <a:r>
              <a:rPr lang="ru-RU" sz="3200" b="1" i="1" dirty="0">
                <a:latin typeface="Times New Roman"/>
                <a:ea typeface="Times New Roman"/>
              </a:rPr>
              <a:t> бюджетам </a:t>
            </a:r>
            <a:r>
              <a:rPr lang="ru-RU" sz="3200" b="1" i="1" dirty="0" err="1">
                <a:latin typeface="Times New Roman"/>
                <a:ea typeface="Times New Roman"/>
              </a:rPr>
              <a:t>різних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рівнів</a:t>
            </a:r>
            <a:r>
              <a:rPr lang="ru-RU" sz="3200" i="1" dirty="0">
                <a:latin typeface="Times New Roman"/>
                <a:ea typeface="Times New Roman"/>
              </a:rPr>
              <a:t>,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які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об’єднуються</a:t>
            </a:r>
            <a:r>
              <a:rPr lang="ru-RU" sz="3200" dirty="0">
                <a:latin typeface="Times New Roman"/>
                <a:ea typeface="Times New Roman"/>
              </a:rPr>
              <a:t> в </a:t>
            </a:r>
            <a:r>
              <a:rPr lang="ru-RU" sz="3200" dirty="0" err="1">
                <a:latin typeface="Times New Roman"/>
                <a:ea typeface="Times New Roman"/>
              </a:rPr>
              <a:t>Україні</a:t>
            </a:r>
            <a:r>
              <a:rPr lang="ru-RU" sz="3200" dirty="0">
                <a:latin typeface="Times New Roman"/>
                <a:ea typeface="Times New Roman"/>
              </a:rPr>
              <a:t> у </a:t>
            </a:r>
            <a:r>
              <a:rPr lang="ru-RU" sz="3200" dirty="0" err="1">
                <a:latin typeface="Times New Roman"/>
                <a:ea typeface="Times New Roman"/>
              </a:rPr>
              <a:t>зведеному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бюджеті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держави</a:t>
            </a:r>
            <a:r>
              <a:rPr lang="ru-RU" sz="3200" dirty="0">
                <a:latin typeface="Times New Roman"/>
                <a:ea typeface="Times New Roman"/>
              </a:rPr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7718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13690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ru-RU" sz="2800" b="1" dirty="0" err="1">
                <a:latin typeface="Times New Roman"/>
                <a:ea typeface="Times New Roman"/>
              </a:rPr>
              <a:t>Фінансовий</a:t>
            </a:r>
            <a:r>
              <a:rPr lang="ru-RU" sz="2800" b="1" dirty="0">
                <a:latin typeface="Times New Roman"/>
                <a:ea typeface="Times New Roman"/>
              </a:rPr>
              <a:t> </a:t>
            </a:r>
            <a:r>
              <a:rPr lang="ru-RU" sz="2800" b="1" dirty="0" err="1">
                <a:latin typeface="Times New Roman"/>
                <a:ea typeface="Times New Roman"/>
              </a:rPr>
              <a:t>ринок</a:t>
            </a:r>
            <a:r>
              <a:rPr lang="ru-RU" sz="2800" dirty="0">
                <a:latin typeface="Times New Roman"/>
                <a:ea typeface="Times New Roman"/>
              </a:rPr>
              <a:t> як сфера </a:t>
            </a:r>
            <a:r>
              <a:rPr lang="ru-RU" sz="2800" dirty="0" err="1">
                <a:latin typeface="Times New Roman"/>
                <a:ea typeface="Times New Roman"/>
              </a:rPr>
              <a:t>фінансової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системи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включає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ринок</a:t>
            </a:r>
            <a:r>
              <a:rPr lang="ru-RU" sz="2800" dirty="0">
                <a:latin typeface="Times New Roman"/>
                <a:ea typeface="Times New Roman"/>
              </a:rPr>
              <a:t> грошей, </a:t>
            </a:r>
            <a:r>
              <a:rPr lang="ru-RU" sz="2800" dirty="0" err="1">
                <a:latin typeface="Times New Roman"/>
                <a:ea typeface="Times New Roman"/>
              </a:rPr>
              <a:t>кредитних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ресурсів</a:t>
            </a:r>
            <a:r>
              <a:rPr lang="ru-RU" sz="2800" dirty="0">
                <a:latin typeface="Times New Roman"/>
                <a:ea typeface="Times New Roman"/>
              </a:rPr>
              <a:t>, </a:t>
            </a:r>
            <a:r>
              <a:rPr lang="ru-RU" sz="2800" dirty="0" err="1">
                <a:latin typeface="Times New Roman"/>
                <a:ea typeface="Times New Roman"/>
              </a:rPr>
              <a:t>цінних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паперів</a:t>
            </a:r>
            <a:r>
              <a:rPr lang="ru-RU" sz="2800" dirty="0">
                <a:latin typeface="Times New Roman"/>
                <a:ea typeface="Times New Roman"/>
              </a:rPr>
              <a:t> і </a:t>
            </a:r>
            <a:r>
              <a:rPr lang="ru-RU" sz="2800" dirty="0" err="1">
                <a:latin typeface="Times New Roman"/>
                <a:ea typeface="Times New Roman"/>
              </a:rPr>
              <a:t>фінансових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послуг</a:t>
            </a:r>
            <a:r>
              <a:rPr lang="ru-RU" sz="2800" dirty="0"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sz="2800" b="1" i="1" dirty="0" err="1">
                <a:latin typeface="Times New Roman"/>
                <a:ea typeface="Times New Roman"/>
              </a:rPr>
              <a:t>Ринок</a:t>
            </a:r>
            <a:r>
              <a:rPr lang="ru-RU" sz="2800" b="1" i="1" dirty="0">
                <a:latin typeface="Times New Roman"/>
                <a:ea typeface="Times New Roman"/>
              </a:rPr>
              <a:t> грошей, </a:t>
            </a:r>
            <a:r>
              <a:rPr lang="ru-RU" sz="2800" b="1" i="1" dirty="0" err="1">
                <a:latin typeface="Times New Roman"/>
                <a:ea typeface="Times New Roman"/>
              </a:rPr>
              <a:t>або</a:t>
            </a:r>
            <a:r>
              <a:rPr lang="ru-RU" sz="2800" b="1" i="1" dirty="0">
                <a:latin typeface="Times New Roman"/>
                <a:ea typeface="Times New Roman"/>
              </a:rPr>
              <a:t> </a:t>
            </a:r>
            <a:r>
              <a:rPr lang="ru-RU" sz="2800" b="1" i="1" dirty="0" err="1">
                <a:latin typeface="Times New Roman"/>
                <a:ea typeface="Times New Roman"/>
              </a:rPr>
              <a:t>валютний</a:t>
            </a:r>
            <a:r>
              <a:rPr lang="ru-RU" sz="2800" b="1" i="1" dirty="0">
                <a:latin typeface="Times New Roman"/>
                <a:ea typeface="Times New Roman"/>
              </a:rPr>
              <a:t> </a:t>
            </a:r>
            <a:r>
              <a:rPr lang="ru-RU" sz="2800" b="1" i="1" dirty="0" err="1">
                <a:latin typeface="Times New Roman"/>
                <a:ea typeface="Times New Roman"/>
              </a:rPr>
              <a:t>ринок</a:t>
            </a:r>
            <a:r>
              <a:rPr lang="ru-RU" sz="2800" b="1" i="1" dirty="0">
                <a:latin typeface="Times New Roman"/>
                <a:ea typeface="Times New Roman"/>
              </a:rPr>
              <a:t>,</a:t>
            </a:r>
            <a:r>
              <a:rPr lang="ru-RU" sz="2800" dirty="0">
                <a:latin typeface="Times New Roman"/>
                <a:ea typeface="Times New Roman"/>
              </a:rPr>
              <a:t> — </a:t>
            </a:r>
            <a:r>
              <a:rPr lang="ru-RU" sz="2800" dirty="0" err="1">
                <a:latin typeface="Times New Roman"/>
                <a:ea typeface="Times New Roman"/>
              </a:rPr>
              <a:t>це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створення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фондів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фінансових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ресурсів</a:t>
            </a:r>
            <a:r>
              <a:rPr lang="ru-RU" sz="2800" dirty="0">
                <a:latin typeface="Times New Roman"/>
                <a:ea typeface="Times New Roman"/>
              </a:rPr>
              <a:t> для </a:t>
            </a:r>
            <a:r>
              <a:rPr lang="ru-RU" sz="2800" dirty="0" err="1">
                <a:latin typeface="Times New Roman"/>
                <a:ea typeface="Times New Roman"/>
              </a:rPr>
              <a:t>здійснення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зовнішньоторговельних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операцій</a:t>
            </a:r>
            <a:r>
              <a:rPr lang="ru-RU" sz="2800" dirty="0"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sz="2800" b="1" i="1" dirty="0" err="1">
                <a:latin typeface="Times New Roman"/>
                <a:ea typeface="Times New Roman"/>
              </a:rPr>
              <a:t>Ринок</a:t>
            </a:r>
            <a:r>
              <a:rPr lang="ru-RU" sz="2800" b="1" i="1" dirty="0">
                <a:latin typeface="Times New Roman"/>
                <a:ea typeface="Times New Roman"/>
              </a:rPr>
              <a:t> </a:t>
            </a:r>
            <a:r>
              <a:rPr lang="ru-RU" sz="2800" b="1" i="1" dirty="0" err="1">
                <a:latin typeface="Times New Roman"/>
                <a:ea typeface="Times New Roman"/>
              </a:rPr>
              <a:t>кредитних</a:t>
            </a:r>
            <a:r>
              <a:rPr lang="ru-RU" sz="2800" b="1" i="1" dirty="0">
                <a:latin typeface="Times New Roman"/>
                <a:ea typeface="Times New Roman"/>
              </a:rPr>
              <a:t> </a:t>
            </a:r>
            <a:r>
              <a:rPr lang="ru-RU" sz="2800" b="1" i="1" dirty="0" err="1">
                <a:latin typeface="Times New Roman"/>
                <a:ea typeface="Times New Roman"/>
              </a:rPr>
              <a:t>ресурсів</a:t>
            </a:r>
            <a:r>
              <a:rPr lang="ru-RU" sz="2800" dirty="0">
                <a:latin typeface="Times New Roman"/>
                <a:ea typeface="Times New Roman"/>
              </a:rPr>
              <a:t> є формою </a:t>
            </a:r>
            <a:r>
              <a:rPr lang="ru-RU" sz="2800" dirty="0" err="1">
                <a:latin typeface="Times New Roman"/>
                <a:ea typeface="Times New Roman"/>
              </a:rPr>
              <a:t>залучення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тимчасово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вільних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коштів</a:t>
            </a:r>
            <a:r>
              <a:rPr lang="ru-RU" sz="2800" dirty="0">
                <a:latin typeface="Times New Roman"/>
                <a:ea typeface="Times New Roman"/>
              </a:rPr>
              <a:t> на </a:t>
            </a:r>
            <a:r>
              <a:rPr lang="ru-RU" sz="2800" dirty="0" err="1">
                <a:latin typeface="Times New Roman"/>
                <a:ea typeface="Times New Roman"/>
              </a:rPr>
              <a:t>інвестиційні</a:t>
            </a:r>
            <a:r>
              <a:rPr lang="ru-RU" sz="2800" dirty="0">
                <a:latin typeface="Times New Roman"/>
                <a:ea typeface="Times New Roman"/>
              </a:rPr>
              <a:t> та </a:t>
            </a:r>
            <a:r>
              <a:rPr lang="ru-RU" sz="2800" dirty="0" err="1">
                <a:latin typeface="Times New Roman"/>
                <a:ea typeface="Times New Roman"/>
              </a:rPr>
              <a:t>інші</a:t>
            </a:r>
            <a:r>
              <a:rPr lang="ru-RU" sz="2800" dirty="0">
                <a:latin typeface="Times New Roman"/>
                <a:ea typeface="Times New Roman"/>
              </a:rPr>
              <a:t> потреби. </a:t>
            </a:r>
            <a:r>
              <a:rPr lang="ru-RU" sz="2800" dirty="0" err="1">
                <a:latin typeface="Times New Roman"/>
                <a:ea typeface="Times New Roman"/>
              </a:rPr>
              <a:t>Регулюється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ринок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кредитних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ресурсів</a:t>
            </a:r>
            <a:r>
              <a:rPr lang="ru-RU" sz="2800" dirty="0">
                <a:latin typeface="Times New Roman"/>
                <a:ea typeface="Times New Roman"/>
              </a:rPr>
              <a:t> за </a:t>
            </a:r>
            <a:r>
              <a:rPr lang="ru-RU" sz="2800" dirty="0" err="1">
                <a:latin typeface="Times New Roman"/>
                <a:ea typeface="Times New Roman"/>
              </a:rPr>
              <a:t>допомогою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облікової</a:t>
            </a:r>
            <a:r>
              <a:rPr lang="ru-RU" sz="2800" dirty="0">
                <a:latin typeface="Times New Roman"/>
                <a:ea typeface="Times New Roman"/>
              </a:rPr>
              <a:t> ставки </a:t>
            </a:r>
            <a:r>
              <a:rPr lang="ru-RU" sz="2800" dirty="0" err="1">
                <a:latin typeface="Times New Roman"/>
                <a:ea typeface="Times New Roman"/>
              </a:rPr>
              <a:t>Національного</a:t>
            </a:r>
            <a:r>
              <a:rPr lang="ru-RU" sz="2800" dirty="0">
                <a:latin typeface="Times New Roman"/>
                <a:ea typeface="Times New Roman"/>
              </a:rPr>
              <a:t> банку </a:t>
            </a:r>
            <a:r>
              <a:rPr lang="ru-RU" sz="2800" dirty="0" err="1">
                <a:latin typeface="Times New Roman"/>
                <a:ea typeface="Times New Roman"/>
              </a:rPr>
              <a:t>України</a:t>
            </a:r>
            <a:r>
              <a:rPr lang="ru-RU" sz="2800" dirty="0"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2800" b="1" i="1" dirty="0" err="1">
                <a:latin typeface="Times New Roman"/>
                <a:ea typeface="Times New Roman"/>
              </a:rPr>
              <a:t>Ринок</a:t>
            </a:r>
            <a:r>
              <a:rPr lang="ru-RU" sz="2800" b="1" i="1" dirty="0">
                <a:latin typeface="Times New Roman"/>
                <a:ea typeface="Times New Roman"/>
              </a:rPr>
              <a:t> </a:t>
            </a:r>
            <a:r>
              <a:rPr lang="ru-RU" sz="2800" b="1" i="1" dirty="0" err="1">
                <a:latin typeface="Times New Roman"/>
                <a:ea typeface="Times New Roman"/>
              </a:rPr>
              <a:t>цінних</a:t>
            </a:r>
            <a:r>
              <a:rPr lang="ru-RU" sz="2800" b="1" i="1" dirty="0">
                <a:latin typeface="Times New Roman"/>
                <a:ea typeface="Times New Roman"/>
              </a:rPr>
              <a:t> </a:t>
            </a:r>
            <a:r>
              <a:rPr lang="ru-RU" sz="2800" b="1" i="1" dirty="0" err="1">
                <a:latin typeface="Times New Roman"/>
                <a:ea typeface="Times New Roman"/>
              </a:rPr>
              <a:t>паперів</a:t>
            </a:r>
            <a:r>
              <a:rPr lang="ru-RU" sz="2800" dirty="0">
                <a:latin typeface="Times New Roman"/>
                <a:ea typeface="Times New Roman"/>
              </a:rPr>
              <a:t> — </a:t>
            </a:r>
            <a:r>
              <a:rPr lang="ru-RU" sz="2800" dirty="0" err="1">
                <a:latin typeface="Times New Roman"/>
                <a:ea typeface="Times New Roman"/>
              </a:rPr>
              <a:t>це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мобілізація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коштів</a:t>
            </a:r>
            <a:r>
              <a:rPr lang="ru-RU" sz="2800" dirty="0">
                <a:latin typeface="Times New Roman"/>
                <a:ea typeface="Times New Roman"/>
              </a:rPr>
              <a:t> на потреби </a:t>
            </a:r>
            <a:r>
              <a:rPr lang="ru-RU" sz="2800" dirty="0" err="1">
                <a:latin typeface="Times New Roman"/>
                <a:ea typeface="Times New Roman"/>
              </a:rPr>
              <a:t>господарської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діяльності</a:t>
            </a:r>
            <a:r>
              <a:rPr lang="ru-RU" sz="2800" dirty="0">
                <a:latin typeface="Times New Roman"/>
                <a:ea typeface="Times New Roman"/>
              </a:rPr>
              <a:t> через </a:t>
            </a:r>
            <a:r>
              <a:rPr lang="ru-RU" sz="2800" dirty="0" err="1">
                <a:latin typeface="Times New Roman"/>
                <a:ea typeface="Times New Roman"/>
              </a:rPr>
              <a:t>випуск</a:t>
            </a:r>
            <a:r>
              <a:rPr lang="ru-RU" sz="2800" dirty="0">
                <a:latin typeface="Times New Roman"/>
                <a:ea typeface="Times New Roman"/>
              </a:rPr>
              <a:t> і </a:t>
            </a:r>
            <a:r>
              <a:rPr lang="ru-RU" sz="2800" dirty="0" err="1">
                <a:latin typeface="Times New Roman"/>
                <a:ea typeface="Times New Roman"/>
              </a:rPr>
              <a:t>реалізацію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цінних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паперів</a:t>
            </a:r>
            <a:r>
              <a:rPr lang="ru-RU" sz="2800" dirty="0">
                <a:latin typeface="Times New Roman"/>
                <a:ea typeface="Times New Roman"/>
              </a:rPr>
              <a:t>, </a:t>
            </a:r>
            <a:r>
              <a:rPr lang="ru-RU" sz="2800" dirty="0" err="1">
                <a:latin typeface="Times New Roman"/>
                <a:ea typeface="Times New Roman"/>
              </a:rPr>
              <a:t>які</a:t>
            </a:r>
            <a:r>
              <a:rPr lang="ru-RU" sz="2800" dirty="0">
                <a:latin typeface="Times New Roman"/>
                <a:ea typeface="Times New Roman"/>
              </a:rPr>
              <a:t> є гарантом </a:t>
            </a:r>
            <a:r>
              <a:rPr lang="ru-RU" sz="2800" dirty="0" err="1">
                <a:latin typeface="Times New Roman"/>
                <a:ea typeface="Times New Roman"/>
              </a:rPr>
              <a:t>повернення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вкладених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коштів</a:t>
            </a:r>
            <a:r>
              <a:rPr lang="ru-RU" sz="2800" dirty="0">
                <a:latin typeface="Times New Roman"/>
                <a:ea typeface="Times New Roman"/>
              </a:rPr>
              <a:t> і </a:t>
            </a:r>
            <a:r>
              <a:rPr lang="ru-RU" sz="2800" dirty="0" err="1">
                <a:latin typeface="Times New Roman"/>
                <a:ea typeface="Times New Roman"/>
              </a:rPr>
              <a:t>одержання</a:t>
            </a:r>
            <a:r>
              <a:rPr lang="ru-RU" sz="2800" dirty="0">
                <a:latin typeface="Times New Roman"/>
                <a:ea typeface="Times New Roman"/>
              </a:rPr>
              <a:t> доходу.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7491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200" dirty="0" err="1">
                <a:latin typeface="Times New Roman"/>
                <a:ea typeface="Times New Roman"/>
              </a:rPr>
              <a:t>Важливу</a:t>
            </a:r>
            <a:r>
              <a:rPr lang="ru-RU" sz="3200" dirty="0">
                <a:latin typeface="Times New Roman"/>
                <a:ea typeface="Times New Roman"/>
              </a:rPr>
              <a:t> роль у </a:t>
            </a:r>
            <a:r>
              <a:rPr lang="ru-RU" sz="3200" dirty="0" err="1">
                <a:latin typeface="Times New Roman"/>
                <a:ea typeface="Times New Roman"/>
              </a:rPr>
              <a:t>фінансовій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системі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має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відігравати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така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її</a:t>
            </a:r>
            <a:r>
              <a:rPr lang="ru-RU" sz="3200" dirty="0">
                <a:latin typeface="Times New Roman"/>
                <a:ea typeface="Times New Roman"/>
              </a:rPr>
              <a:t> сфера, </a:t>
            </a:r>
            <a:r>
              <a:rPr lang="ru-RU" sz="3200" b="1" dirty="0">
                <a:latin typeface="Times New Roman"/>
                <a:ea typeface="Times New Roman"/>
              </a:rPr>
              <a:t>як </a:t>
            </a:r>
            <a:r>
              <a:rPr lang="ru-RU" sz="3200" b="1" dirty="0" err="1">
                <a:latin typeface="Times New Roman"/>
                <a:ea typeface="Times New Roman"/>
              </a:rPr>
              <a:t>страхування</a:t>
            </a:r>
            <a:r>
              <a:rPr lang="ru-RU" sz="3200" b="1" dirty="0">
                <a:latin typeface="Times New Roman"/>
                <a:ea typeface="Times New Roman"/>
              </a:rPr>
              <a:t>. </a:t>
            </a:r>
            <a:r>
              <a:rPr lang="ru-RU" sz="3200" dirty="0">
                <a:latin typeface="Times New Roman"/>
                <a:ea typeface="Times New Roman"/>
              </a:rPr>
              <a:t>У </a:t>
            </a:r>
            <a:r>
              <a:rPr lang="ru-RU" sz="3200" dirty="0" err="1">
                <a:latin typeface="Times New Roman"/>
                <a:ea typeface="Times New Roman"/>
              </a:rPr>
              <a:t>ній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формуються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фонди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фінансових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ресурсів</a:t>
            </a:r>
            <a:r>
              <a:rPr lang="ru-RU" sz="3200" dirty="0">
                <a:latin typeface="Times New Roman"/>
                <a:ea typeface="Times New Roman"/>
              </a:rPr>
              <a:t>, </a:t>
            </a:r>
            <a:r>
              <a:rPr lang="ru-RU" sz="3200" b="1" i="1" dirty="0" err="1">
                <a:latin typeface="Times New Roman"/>
                <a:ea typeface="Times New Roman"/>
              </a:rPr>
              <a:t>основне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призначення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яких</a:t>
            </a:r>
            <a:r>
              <a:rPr lang="ru-RU" sz="3200" b="1" i="1" dirty="0">
                <a:latin typeface="Times New Roman"/>
                <a:ea typeface="Times New Roman"/>
              </a:rPr>
              <a:t> — </a:t>
            </a:r>
            <a:r>
              <a:rPr lang="ru-RU" sz="3200" b="1" i="1" dirty="0" err="1">
                <a:latin typeface="Times New Roman"/>
                <a:ea typeface="Times New Roman"/>
              </a:rPr>
              <a:t>покрити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втрати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економіки</a:t>
            </a:r>
            <a:r>
              <a:rPr lang="ru-RU" sz="3200" b="1" i="1" dirty="0">
                <a:latin typeface="Times New Roman"/>
                <a:ea typeface="Times New Roman"/>
              </a:rPr>
              <a:t> та </a:t>
            </a:r>
            <a:r>
              <a:rPr lang="ru-RU" sz="3200" b="1" i="1" dirty="0" err="1">
                <a:latin typeface="Times New Roman"/>
                <a:ea typeface="Times New Roman"/>
              </a:rPr>
              <a:t>окремих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громадян</a:t>
            </a:r>
            <a:r>
              <a:rPr lang="ru-RU" sz="3200" b="1" i="1" dirty="0">
                <a:latin typeface="Times New Roman"/>
                <a:ea typeface="Times New Roman"/>
              </a:rPr>
              <a:t>, </a:t>
            </a:r>
            <a:r>
              <a:rPr lang="ru-RU" sz="3200" b="1" i="1" dirty="0" err="1">
                <a:latin typeface="Times New Roman"/>
                <a:ea typeface="Times New Roman"/>
              </a:rPr>
              <a:t>що</a:t>
            </a:r>
            <a:r>
              <a:rPr lang="ru-RU" sz="3200" b="1" i="1" dirty="0">
                <a:latin typeface="Times New Roman"/>
                <a:ea typeface="Times New Roman"/>
              </a:rPr>
              <a:t> </a:t>
            </a:r>
            <a:r>
              <a:rPr lang="ru-RU" sz="3200" b="1" i="1" dirty="0" err="1">
                <a:latin typeface="Times New Roman"/>
                <a:ea typeface="Times New Roman"/>
              </a:rPr>
              <a:t>виникли</a:t>
            </a:r>
            <a:r>
              <a:rPr lang="ru-RU" sz="3200" b="1" i="1" dirty="0">
                <a:latin typeface="Times New Roman"/>
                <a:ea typeface="Times New Roman"/>
              </a:rPr>
              <a:t> з </a:t>
            </a:r>
            <a:r>
              <a:rPr lang="ru-RU" sz="3200" b="1" i="1" dirty="0" err="1">
                <a:latin typeface="Times New Roman"/>
                <a:ea typeface="Times New Roman"/>
              </a:rPr>
              <a:t>непередбачених</a:t>
            </a:r>
            <a:r>
              <a:rPr lang="ru-RU" sz="3200" b="1" i="1" dirty="0">
                <a:latin typeface="Times New Roman"/>
                <a:ea typeface="Times New Roman"/>
              </a:rPr>
              <a:t> причин</a:t>
            </a:r>
            <a:r>
              <a:rPr lang="ru-RU" sz="3200" dirty="0">
                <a:latin typeface="Times New Roman"/>
                <a:ea typeface="Times New Roman"/>
              </a:rPr>
              <a:t>. </a:t>
            </a:r>
            <a:r>
              <a:rPr lang="ru-RU" sz="3200" dirty="0" err="1">
                <a:latin typeface="Times New Roman"/>
                <a:ea typeface="Times New Roman"/>
              </a:rPr>
              <a:t>Страхові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фонди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перебувають</a:t>
            </a:r>
            <a:r>
              <a:rPr lang="ru-RU" sz="3200" dirty="0">
                <a:latin typeface="Times New Roman"/>
                <a:ea typeface="Times New Roman"/>
              </a:rPr>
              <a:t> у </a:t>
            </a:r>
            <a:r>
              <a:rPr lang="ru-RU" sz="3200" dirty="0" err="1">
                <a:latin typeface="Times New Roman"/>
                <a:ea typeface="Times New Roman"/>
              </a:rPr>
              <a:t>розпорядженні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страхових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компаній</a:t>
            </a:r>
            <a:r>
              <a:rPr lang="ru-RU" sz="3200" dirty="0">
                <a:latin typeface="Times New Roman"/>
                <a:ea typeface="Times New Roman"/>
              </a:rPr>
              <a:t> і </a:t>
            </a:r>
            <a:r>
              <a:rPr lang="ru-RU" sz="3200" dirty="0" err="1">
                <a:latin typeface="Times New Roman"/>
                <a:ea typeface="Times New Roman"/>
              </a:rPr>
              <a:t>можуть</a:t>
            </a:r>
            <a:r>
              <a:rPr lang="ru-RU" sz="3200" dirty="0">
                <a:latin typeface="Times New Roman"/>
                <a:ea typeface="Times New Roman"/>
              </a:rPr>
              <a:t> бути </a:t>
            </a:r>
            <a:r>
              <a:rPr lang="ru-RU" sz="3200" dirty="0" err="1">
                <a:latin typeface="Times New Roman"/>
                <a:ea typeface="Times New Roman"/>
              </a:rPr>
              <a:t>використані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також</a:t>
            </a:r>
            <a:r>
              <a:rPr lang="ru-RU" sz="3200" dirty="0">
                <a:latin typeface="Times New Roman"/>
                <a:ea typeface="Times New Roman"/>
              </a:rPr>
              <a:t> як </a:t>
            </a:r>
            <a:r>
              <a:rPr lang="ru-RU" sz="3200" dirty="0" err="1">
                <a:latin typeface="Times New Roman"/>
                <a:ea typeface="Times New Roman"/>
              </a:rPr>
              <a:t>інвестиційний</a:t>
            </a:r>
            <a:r>
              <a:rPr lang="ru-RU" sz="3200" dirty="0">
                <a:latin typeface="Times New Roman"/>
                <a:ea typeface="Times New Roman"/>
              </a:rPr>
              <a:t> та </a:t>
            </a:r>
            <a:r>
              <a:rPr lang="ru-RU" sz="3200" dirty="0" err="1">
                <a:latin typeface="Times New Roman"/>
                <a:ea typeface="Times New Roman"/>
              </a:rPr>
              <a:t>кредитний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ресурси</a:t>
            </a:r>
            <a:r>
              <a:rPr lang="ru-RU" sz="3200" dirty="0">
                <a:latin typeface="Times New Roman"/>
                <a:ea typeface="Times New Roman"/>
              </a:rPr>
              <a:t> в </a:t>
            </a:r>
            <a:r>
              <a:rPr lang="ru-RU" sz="3200" dirty="0" err="1">
                <a:latin typeface="Times New Roman"/>
                <a:ea typeface="Times New Roman"/>
              </a:rPr>
              <a:t>економіці</a:t>
            </a:r>
            <a:r>
              <a:rPr lang="ru-RU" sz="3200" dirty="0">
                <a:latin typeface="Times New Roman"/>
                <a:ea typeface="Times New Roman"/>
              </a:rPr>
              <a:t> до </a:t>
            </a:r>
            <a:r>
              <a:rPr lang="ru-RU" sz="3200" dirty="0" err="1">
                <a:latin typeface="Times New Roman"/>
                <a:ea typeface="Times New Roman"/>
              </a:rPr>
              <a:t>настання</a:t>
            </a:r>
            <a:r>
              <a:rPr lang="ru-RU" sz="3200" dirty="0">
                <a:latin typeface="Times New Roman"/>
                <a:ea typeface="Times New Roman"/>
              </a:rPr>
              <a:t> страхового </a:t>
            </a:r>
            <a:r>
              <a:rPr lang="ru-RU" sz="3200" dirty="0" err="1">
                <a:latin typeface="Times New Roman"/>
                <a:ea typeface="Times New Roman"/>
              </a:rPr>
              <a:t>випадку</a:t>
            </a:r>
            <a:r>
              <a:rPr lang="ru-RU" sz="3200" dirty="0">
                <a:latin typeface="Times New Roman"/>
                <a:ea typeface="Times New Roman"/>
              </a:rPr>
              <a:t>.</a:t>
            </a:r>
            <a:endParaRPr lang="ru-RU" sz="3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5285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 err="1">
                <a:latin typeface="Times New Roman"/>
                <a:ea typeface="Times New Roman"/>
              </a:rPr>
              <a:t>Деякі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економісти</a:t>
            </a:r>
            <a:r>
              <a:rPr lang="ru-RU" sz="2800" dirty="0">
                <a:latin typeface="Times New Roman"/>
                <a:ea typeface="Times New Roman"/>
              </a:rPr>
              <a:t> до складу </a:t>
            </a:r>
            <a:r>
              <a:rPr lang="ru-RU" sz="2800" dirty="0" err="1">
                <a:latin typeface="Times New Roman"/>
                <a:ea typeface="Times New Roman"/>
              </a:rPr>
              <a:t>фінансової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системи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включають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також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b="1" dirty="0" err="1">
                <a:latin typeface="Times New Roman"/>
                <a:ea typeface="Times New Roman"/>
              </a:rPr>
              <a:t>фінанси</a:t>
            </a:r>
            <a:r>
              <a:rPr lang="ru-RU" sz="2800" b="1" dirty="0">
                <a:latin typeface="Times New Roman"/>
                <a:ea typeface="Times New Roman"/>
              </a:rPr>
              <a:t> </a:t>
            </a:r>
            <a:r>
              <a:rPr lang="ru-RU" sz="2800" b="1" dirty="0" err="1">
                <a:latin typeface="Times New Roman"/>
                <a:ea typeface="Times New Roman"/>
              </a:rPr>
              <a:t>домогосподарств</a:t>
            </a:r>
            <a:r>
              <a:rPr lang="ru-RU" sz="2800" b="1" dirty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(див.: </a:t>
            </a:r>
            <a:r>
              <a:rPr lang="ru-RU" sz="2800" i="1" dirty="0">
                <a:latin typeface="Times New Roman"/>
                <a:ea typeface="Times New Roman"/>
              </a:rPr>
              <a:t>Василик О. Д</a:t>
            </a:r>
            <a:r>
              <a:rPr lang="ru-RU" sz="2800" dirty="0">
                <a:latin typeface="Times New Roman"/>
                <a:ea typeface="Times New Roman"/>
              </a:rPr>
              <a:t>. </a:t>
            </a:r>
            <a:r>
              <a:rPr lang="ru-RU" sz="2800" dirty="0" err="1">
                <a:latin typeface="Times New Roman"/>
                <a:ea typeface="Times New Roman"/>
              </a:rPr>
              <a:t>Теорія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фінансів</a:t>
            </a:r>
            <a:r>
              <a:rPr lang="ru-RU" sz="2800" dirty="0">
                <a:latin typeface="Times New Roman"/>
                <a:ea typeface="Times New Roman"/>
              </a:rPr>
              <a:t>: </a:t>
            </a:r>
            <a:r>
              <a:rPr lang="ru-RU" sz="2800" dirty="0" err="1">
                <a:latin typeface="Times New Roman"/>
                <a:ea typeface="Times New Roman"/>
              </a:rPr>
              <a:t>Підручник</a:t>
            </a:r>
            <a:r>
              <a:rPr lang="ru-RU" sz="2800" dirty="0">
                <a:latin typeface="Times New Roman"/>
                <a:ea typeface="Times New Roman"/>
              </a:rPr>
              <a:t>. — К.: НІОС, 2000). До </a:t>
            </a:r>
            <a:r>
              <a:rPr lang="ru-RU" sz="2800" b="1" dirty="0" err="1">
                <a:latin typeface="Times New Roman"/>
                <a:ea typeface="Times New Roman"/>
              </a:rPr>
              <a:t>доходів</a:t>
            </a:r>
            <a:r>
              <a:rPr lang="ru-RU" sz="2800" b="1" dirty="0">
                <a:latin typeface="Times New Roman"/>
                <a:ea typeface="Times New Roman"/>
              </a:rPr>
              <a:t> </a:t>
            </a:r>
            <a:r>
              <a:rPr lang="ru-RU" sz="2800" b="1" dirty="0" err="1">
                <a:latin typeface="Times New Roman"/>
                <a:ea typeface="Times New Roman"/>
              </a:rPr>
              <a:t>домогосподарств</a:t>
            </a:r>
            <a:r>
              <a:rPr lang="ru-RU" sz="2800" dirty="0">
                <a:latin typeface="Times New Roman"/>
                <a:ea typeface="Times New Roman"/>
              </a:rPr>
              <a:t> належать </a:t>
            </a:r>
            <a:r>
              <a:rPr lang="ru-RU" sz="2800" i="1" dirty="0">
                <a:latin typeface="Times New Roman"/>
                <a:ea typeface="Times New Roman"/>
              </a:rPr>
              <a:t>доходи </a:t>
            </a:r>
            <a:r>
              <a:rPr lang="ru-RU" sz="2800" i="1" dirty="0" err="1">
                <a:latin typeface="Times New Roman"/>
                <a:ea typeface="Times New Roman"/>
              </a:rPr>
              <a:t>від</a:t>
            </a:r>
            <a:r>
              <a:rPr lang="ru-RU" sz="2800" i="1" dirty="0">
                <a:latin typeface="Times New Roman"/>
                <a:ea typeface="Times New Roman"/>
              </a:rPr>
              <a:t> продажу </a:t>
            </a:r>
            <a:r>
              <a:rPr lang="ru-RU" sz="2800" i="1" dirty="0" err="1">
                <a:latin typeface="Times New Roman"/>
                <a:ea typeface="Times New Roman"/>
              </a:rPr>
              <a:t>власного</a:t>
            </a:r>
            <a:r>
              <a:rPr lang="ru-RU" sz="2800" i="1" dirty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капіталу</a:t>
            </a:r>
            <a:r>
              <a:rPr lang="ru-RU" sz="2800" i="1" dirty="0">
                <a:latin typeface="Times New Roman"/>
                <a:ea typeface="Times New Roman"/>
              </a:rPr>
              <a:t>, </a:t>
            </a:r>
            <a:r>
              <a:rPr lang="ru-RU" sz="2800" i="1" dirty="0" err="1">
                <a:latin typeface="Times New Roman"/>
                <a:ea typeface="Times New Roman"/>
              </a:rPr>
              <a:t>землі</a:t>
            </a:r>
            <a:r>
              <a:rPr lang="ru-RU" sz="2800" i="1" dirty="0">
                <a:latin typeface="Times New Roman"/>
                <a:ea typeface="Times New Roman"/>
              </a:rPr>
              <a:t>, </a:t>
            </a:r>
            <a:r>
              <a:rPr lang="ru-RU" sz="2800" i="1" dirty="0" err="1">
                <a:latin typeface="Times New Roman"/>
                <a:ea typeface="Times New Roman"/>
              </a:rPr>
              <a:t>продукції</a:t>
            </a:r>
            <a:r>
              <a:rPr lang="ru-RU" sz="2800" i="1" dirty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підсобних</a:t>
            </a:r>
            <a:r>
              <a:rPr lang="ru-RU" sz="2800" i="1" dirty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господарств</a:t>
            </a:r>
            <a:r>
              <a:rPr lang="ru-RU" sz="2800" i="1" dirty="0">
                <a:latin typeface="Times New Roman"/>
                <a:ea typeface="Times New Roman"/>
              </a:rPr>
              <a:t>, доходи, </a:t>
            </a:r>
            <a:r>
              <a:rPr lang="ru-RU" sz="2800" i="1" dirty="0" err="1">
                <a:latin typeface="Times New Roman"/>
                <a:ea typeface="Times New Roman"/>
              </a:rPr>
              <a:t>одержані</a:t>
            </a:r>
            <a:r>
              <a:rPr lang="ru-RU" sz="2800" i="1" dirty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від</a:t>
            </a:r>
            <a:r>
              <a:rPr lang="ru-RU" sz="2800" i="1" dirty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здавання</a:t>
            </a:r>
            <a:r>
              <a:rPr lang="ru-RU" sz="2800" i="1" dirty="0">
                <a:latin typeface="Times New Roman"/>
                <a:ea typeface="Times New Roman"/>
              </a:rPr>
              <a:t> в </a:t>
            </a:r>
            <a:r>
              <a:rPr lang="ru-RU" sz="2800" i="1" dirty="0" err="1">
                <a:latin typeface="Times New Roman"/>
                <a:ea typeface="Times New Roman"/>
              </a:rPr>
              <a:t>оренду</a:t>
            </a:r>
            <a:r>
              <a:rPr lang="ru-RU" sz="2800" i="1" dirty="0">
                <a:latin typeface="Times New Roman"/>
                <a:ea typeface="Times New Roman"/>
              </a:rPr>
              <a:t> майна, </a:t>
            </a:r>
            <a:r>
              <a:rPr lang="ru-RU" sz="2800" i="1" dirty="0" err="1">
                <a:latin typeface="Times New Roman"/>
                <a:ea typeface="Times New Roman"/>
              </a:rPr>
              <a:t>відсотки</a:t>
            </a:r>
            <a:r>
              <a:rPr lang="ru-RU" sz="2800" i="1" dirty="0">
                <a:latin typeface="Times New Roman"/>
                <a:ea typeface="Times New Roman"/>
              </a:rPr>
              <a:t> на </a:t>
            </a:r>
            <a:r>
              <a:rPr lang="ru-RU" sz="2800" i="1" dirty="0" err="1">
                <a:latin typeface="Times New Roman"/>
                <a:ea typeface="Times New Roman"/>
              </a:rPr>
              <a:t>капітал</a:t>
            </a:r>
            <a:r>
              <a:rPr lang="ru-RU" sz="2800" i="1" dirty="0">
                <a:latin typeface="Times New Roman"/>
                <a:ea typeface="Times New Roman"/>
              </a:rPr>
              <a:t>, </a:t>
            </a:r>
            <a:r>
              <a:rPr lang="ru-RU" sz="2800" i="1" dirty="0" err="1">
                <a:latin typeface="Times New Roman"/>
                <a:ea typeface="Times New Roman"/>
              </a:rPr>
              <a:t>вкладений</a:t>
            </a:r>
            <a:r>
              <a:rPr lang="ru-RU" sz="2800" i="1" dirty="0">
                <a:latin typeface="Times New Roman"/>
                <a:ea typeface="Times New Roman"/>
              </a:rPr>
              <a:t> у </a:t>
            </a:r>
            <a:r>
              <a:rPr lang="ru-RU" sz="2800" i="1" dirty="0" err="1">
                <a:latin typeface="Times New Roman"/>
                <a:ea typeface="Times New Roman"/>
              </a:rPr>
              <a:t>цінні</a:t>
            </a:r>
            <a:r>
              <a:rPr lang="ru-RU" sz="2800" i="1" dirty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папери</a:t>
            </a:r>
            <a:r>
              <a:rPr lang="ru-RU" sz="2800" i="1" dirty="0">
                <a:latin typeface="Times New Roman"/>
                <a:ea typeface="Times New Roman"/>
              </a:rPr>
              <a:t>, </a:t>
            </a:r>
            <a:r>
              <a:rPr lang="ru-RU" sz="2800" i="1" dirty="0" err="1">
                <a:latin typeface="Times New Roman"/>
                <a:ea typeface="Times New Roman"/>
              </a:rPr>
              <a:t>тощо</a:t>
            </a:r>
            <a:r>
              <a:rPr lang="ru-RU" sz="2800" i="1" dirty="0">
                <a:latin typeface="Times New Roman"/>
                <a:ea typeface="Times New Roman"/>
              </a:rPr>
              <a:t>.</a:t>
            </a:r>
            <a:endParaRPr lang="ru-RU" sz="28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До </a:t>
            </a:r>
            <a:r>
              <a:rPr lang="ru-RU" sz="2800" b="1" dirty="0" err="1">
                <a:latin typeface="Times New Roman"/>
                <a:ea typeface="Times New Roman"/>
              </a:rPr>
              <a:t>видатків</a:t>
            </a:r>
            <a:r>
              <a:rPr lang="ru-RU" sz="2800" b="1" dirty="0">
                <a:latin typeface="Times New Roman"/>
                <a:ea typeface="Times New Roman"/>
              </a:rPr>
              <a:t> </a:t>
            </a:r>
            <a:r>
              <a:rPr lang="ru-RU" sz="2800" b="1" dirty="0" err="1">
                <a:latin typeface="Times New Roman"/>
                <a:ea typeface="Times New Roman"/>
              </a:rPr>
              <a:t>домогосподарств</a:t>
            </a:r>
            <a:r>
              <a:rPr lang="ru-RU" sz="2800" dirty="0">
                <a:latin typeface="Times New Roman"/>
                <a:ea typeface="Times New Roman"/>
              </a:rPr>
              <a:t> належать </a:t>
            </a:r>
            <a:r>
              <a:rPr lang="ru-RU" sz="2800" i="1" dirty="0" err="1">
                <a:latin typeface="Times New Roman"/>
                <a:ea typeface="Times New Roman"/>
              </a:rPr>
              <a:t>витрати</a:t>
            </a:r>
            <a:r>
              <a:rPr lang="ru-RU" sz="2800" i="1" dirty="0">
                <a:latin typeface="Times New Roman"/>
                <a:ea typeface="Times New Roman"/>
              </a:rPr>
              <a:t> на </a:t>
            </a:r>
            <a:r>
              <a:rPr lang="ru-RU" sz="2800" i="1" dirty="0" err="1">
                <a:latin typeface="Times New Roman"/>
                <a:ea typeface="Times New Roman"/>
              </a:rPr>
              <a:t>придбання</a:t>
            </a:r>
            <a:r>
              <a:rPr lang="ru-RU" sz="2800" i="1" dirty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споживчих</a:t>
            </a:r>
            <a:r>
              <a:rPr lang="ru-RU" sz="2800" i="1" dirty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товарів</a:t>
            </a:r>
            <a:r>
              <a:rPr lang="ru-RU" sz="2800" i="1" dirty="0">
                <a:latin typeface="Times New Roman"/>
                <a:ea typeface="Times New Roman"/>
              </a:rPr>
              <a:t>, оплату </a:t>
            </a:r>
            <a:r>
              <a:rPr lang="ru-RU" sz="2800" i="1" dirty="0" err="1">
                <a:latin typeface="Times New Roman"/>
                <a:ea typeface="Times New Roman"/>
              </a:rPr>
              <a:t>наданих</a:t>
            </a:r>
            <a:r>
              <a:rPr lang="ru-RU" sz="2800" i="1" dirty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послуг</a:t>
            </a:r>
            <a:r>
              <a:rPr lang="ru-RU" sz="2800" i="1" dirty="0">
                <a:latin typeface="Times New Roman"/>
                <a:ea typeface="Times New Roman"/>
              </a:rPr>
              <a:t> і </a:t>
            </a:r>
            <a:r>
              <a:rPr lang="ru-RU" sz="2800" i="1" dirty="0" err="1">
                <a:latin typeface="Times New Roman"/>
                <a:ea typeface="Times New Roman"/>
              </a:rPr>
              <a:t>виконаних</a:t>
            </a:r>
            <a:r>
              <a:rPr lang="ru-RU" sz="2800" i="1" dirty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робіт</a:t>
            </a:r>
            <a:r>
              <a:rPr lang="ru-RU" sz="2800" i="1" dirty="0">
                <a:latin typeface="Times New Roman"/>
                <a:ea typeface="Times New Roman"/>
              </a:rPr>
              <a:t>, </a:t>
            </a:r>
            <a:r>
              <a:rPr lang="ru-RU" sz="2800" i="1" dirty="0" err="1">
                <a:latin typeface="Times New Roman"/>
                <a:ea typeface="Times New Roman"/>
              </a:rPr>
              <a:t>формування</a:t>
            </a:r>
            <a:r>
              <a:rPr lang="ru-RU" sz="2800" i="1" dirty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заощаджень</a:t>
            </a:r>
            <a:r>
              <a:rPr lang="ru-RU" sz="2800" i="1" dirty="0">
                <a:latin typeface="Times New Roman"/>
                <a:ea typeface="Times New Roman"/>
              </a:rPr>
              <a:t>, </a:t>
            </a:r>
            <a:r>
              <a:rPr lang="ru-RU" sz="2800" i="1" dirty="0" err="1">
                <a:latin typeface="Times New Roman"/>
                <a:ea typeface="Times New Roman"/>
              </a:rPr>
              <a:t>купівлю</a:t>
            </a:r>
            <a:r>
              <a:rPr lang="ru-RU" sz="2800" i="1" dirty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цінних</a:t>
            </a:r>
            <a:r>
              <a:rPr lang="ru-RU" sz="2800" i="1" dirty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паперів</a:t>
            </a:r>
            <a:r>
              <a:rPr lang="ru-RU" sz="2800" i="1" dirty="0">
                <a:latin typeface="Times New Roman"/>
                <a:ea typeface="Times New Roman"/>
              </a:rPr>
              <a:t> та </a:t>
            </a:r>
            <a:r>
              <a:rPr lang="ru-RU" sz="2800" i="1" dirty="0" err="1">
                <a:latin typeface="Times New Roman"/>
                <a:ea typeface="Times New Roman"/>
              </a:rPr>
              <a:t>інші</a:t>
            </a:r>
            <a:r>
              <a:rPr lang="ru-RU" sz="2800" i="1" dirty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витрати</a:t>
            </a:r>
            <a:r>
              <a:rPr lang="ru-RU" sz="2800" i="1" dirty="0">
                <a:latin typeface="Times New Roman"/>
                <a:ea typeface="Times New Roman"/>
              </a:rPr>
              <a:t>.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418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76672"/>
            <a:ext cx="82809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latin typeface="Times New Roman"/>
                <a:ea typeface="Times New Roman"/>
              </a:rPr>
              <a:t>	</a:t>
            </a:r>
            <a:r>
              <a:rPr lang="ru-RU" sz="3200" b="1" dirty="0" smtClean="0">
                <a:latin typeface="Times New Roman"/>
                <a:ea typeface="Times New Roman"/>
              </a:rPr>
              <a:t>Сфера </a:t>
            </a:r>
            <a:r>
              <a:rPr lang="ru-RU" sz="3200" b="1" dirty="0" err="1">
                <a:latin typeface="Times New Roman"/>
                <a:ea typeface="Times New Roman"/>
              </a:rPr>
              <a:t>міжнародних</a:t>
            </a:r>
            <a:r>
              <a:rPr lang="ru-RU" sz="3200" b="1" dirty="0"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latin typeface="Times New Roman"/>
                <a:ea typeface="Times New Roman"/>
              </a:rPr>
              <a:t>фінансів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відображає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перерозподільні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відносини</a:t>
            </a:r>
            <a:r>
              <a:rPr lang="ru-RU" sz="3200" dirty="0">
                <a:latin typeface="Times New Roman"/>
                <a:ea typeface="Times New Roman"/>
              </a:rPr>
              <a:t> на </a:t>
            </a:r>
            <a:r>
              <a:rPr lang="ru-RU" sz="3200" dirty="0" err="1">
                <a:latin typeface="Times New Roman"/>
                <a:ea typeface="Times New Roman"/>
              </a:rPr>
              <a:t>світовому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рівні</a:t>
            </a:r>
            <a:r>
              <a:rPr lang="ru-RU" sz="3200" dirty="0">
                <a:latin typeface="Times New Roman"/>
                <a:ea typeface="Times New Roman"/>
              </a:rPr>
              <a:t>. </a:t>
            </a:r>
            <a:r>
              <a:rPr lang="en-US" sz="3200" dirty="0" smtClean="0">
                <a:latin typeface="Times New Roman"/>
                <a:ea typeface="Times New Roman"/>
              </a:rPr>
              <a:t>	</a:t>
            </a:r>
          </a:p>
          <a:p>
            <a:pPr algn="just"/>
            <a:r>
              <a:rPr lang="en-US" sz="3200" dirty="0">
                <a:latin typeface="Times New Roman"/>
                <a:ea typeface="Times New Roman"/>
              </a:rPr>
              <a:t>	</a:t>
            </a:r>
            <a:r>
              <a:rPr lang="ru-RU" sz="3200" dirty="0" err="1" smtClean="0">
                <a:latin typeface="Times New Roman"/>
                <a:ea typeface="Times New Roman"/>
              </a:rPr>
              <a:t>Міжнародні</a:t>
            </a:r>
            <a:r>
              <a:rPr lang="ru-RU" sz="3200" dirty="0" smtClean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фінансові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відносини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характеризують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грошові</a:t>
            </a:r>
            <a:r>
              <a:rPr lang="ru-RU" sz="3200" dirty="0">
                <a:latin typeface="Times New Roman"/>
                <a:ea typeface="Times New Roman"/>
              </a:rPr>
              <a:t> потоки </a:t>
            </a:r>
            <a:r>
              <a:rPr lang="ru-RU" sz="3200" dirty="0" err="1">
                <a:latin typeface="Times New Roman"/>
                <a:ea typeface="Times New Roman"/>
              </a:rPr>
              <a:t>між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суб’єктами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різних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країн</a:t>
            </a:r>
            <a:r>
              <a:rPr lang="ru-RU" sz="3200" dirty="0">
                <a:latin typeface="Times New Roman"/>
                <a:ea typeface="Times New Roman"/>
              </a:rPr>
              <a:t>: </a:t>
            </a:r>
            <a:r>
              <a:rPr lang="ru-RU" sz="3200" dirty="0" err="1">
                <a:latin typeface="Times New Roman"/>
                <a:ea typeface="Times New Roman"/>
              </a:rPr>
              <a:t>між</a:t>
            </a:r>
            <a:r>
              <a:rPr lang="ru-RU" sz="3200" dirty="0">
                <a:latin typeface="Times New Roman"/>
                <a:ea typeface="Times New Roman"/>
              </a:rPr>
              <a:t> урядами, </a:t>
            </a:r>
            <a:r>
              <a:rPr lang="ru-RU" sz="3200" dirty="0" err="1">
                <a:latin typeface="Times New Roman"/>
                <a:ea typeface="Times New Roman"/>
              </a:rPr>
              <a:t>між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підприємствами</a:t>
            </a:r>
            <a:r>
              <a:rPr lang="ru-RU" sz="3200" dirty="0">
                <a:latin typeface="Times New Roman"/>
                <a:ea typeface="Times New Roman"/>
              </a:rPr>
              <a:t>, </a:t>
            </a:r>
            <a:r>
              <a:rPr lang="ru-RU" sz="3200" dirty="0" err="1">
                <a:latin typeface="Times New Roman"/>
                <a:ea typeface="Times New Roman"/>
              </a:rPr>
              <a:t>громадянами</a:t>
            </a:r>
            <a:r>
              <a:rPr lang="ru-RU" sz="3200" dirty="0">
                <a:latin typeface="Times New Roman"/>
                <a:ea typeface="Times New Roman"/>
              </a:rPr>
              <a:t> й урядами. </a:t>
            </a:r>
            <a:r>
              <a:rPr lang="ru-RU" sz="3200" dirty="0" err="1">
                <a:latin typeface="Times New Roman"/>
                <a:ea typeface="Times New Roman"/>
              </a:rPr>
              <a:t>Міжнародні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фінансові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організації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вступають</a:t>
            </a:r>
            <a:r>
              <a:rPr lang="ru-RU" sz="3200" dirty="0">
                <a:latin typeface="Times New Roman"/>
                <a:ea typeface="Times New Roman"/>
              </a:rPr>
              <a:t> у </a:t>
            </a:r>
            <a:r>
              <a:rPr lang="ru-RU" sz="3200" dirty="0" err="1">
                <a:latin typeface="Times New Roman"/>
                <a:ea typeface="Times New Roman"/>
              </a:rPr>
              <a:t>взаємовідносини</a:t>
            </a:r>
            <a:r>
              <a:rPr lang="ru-RU" sz="3200" dirty="0">
                <a:latin typeface="Times New Roman"/>
                <a:ea typeface="Times New Roman"/>
              </a:rPr>
              <a:t> з урядами </a:t>
            </a:r>
            <a:r>
              <a:rPr lang="ru-RU" sz="3200" dirty="0" err="1">
                <a:latin typeface="Times New Roman"/>
                <a:ea typeface="Times New Roman"/>
              </a:rPr>
              <a:t>окремих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країн</a:t>
            </a:r>
            <a:r>
              <a:rPr lang="ru-RU" sz="3200" dirty="0">
                <a:latin typeface="Times New Roman"/>
                <a:ea typeface="Times New Roman"/>
              </a:rPr>
              <a:t> з метою </a:t>
            </a:r>
            <a:r>
              <a:rPr lang="ru-RU" sz="3200" dirty="0" err="1">
                <a:latin typeface="Times New Roman"/>
                <a:ea typeface="Times New Roman"/>
              </a:rPr>
              <a:t>формування</a:t>
            </a:r>
            <a:r>
              <a:rPr lang="ru-RU" sz="3200" dirty="0">
                <a:latin typeface="Times New Roman"/>
                <a:ea typeface="Times New Roman"/>
              </a:rPr>
              <a:t> бюджету </a:t>
            </a:r>
            <a:r>
              <a:rPr lang="ru-RU" sz="3200" dirty="0" err="1">
                <a:latin typeface="Times New Roman"/>
                <a:ea typeface="Times New Roman"/>
              </a:rPr>
              <a:t>чи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інших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фондів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цих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організацій</a:t>
            </a:r>
            <a:r>
              <a:rPr lang="ru-RU" sz="3200" dirty="0">
                <a:latin typeface="Times New Roman"/>
                <a:ea typeface="Times New Roman"/>
              </a:rPr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5826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496944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03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97106"/>
              </p:ext>
            </p:extLst>
          </p:nvPr>
        </p:nvGraphicFramePr>
        <p:xfrm>
          <a:off x="323528" y="836712"/>
          <a:ext cx="8496944" cy="4824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Документ" r:id="rId3" imgW="4292650" imgH="1602752" progId="Word.Document.12">
                  <p:embed/>
                </p:oleObj>
              </mc:Choice>
              <mc:Fallback>
                <p:oleObj name="Документ" r:id="rId3" imgW="4292650" imgH="160275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528" y="836712"/>
                        <a:ext cx="8496944" cy="4824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685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 startAt="4"/>
              <a:tabLst>
                <a:tab pos="588645" algn="l"/>
              </a:tabLst>
            </a:pPr>
            <a:r>
              <a:rPr lang="uk-UA" sz="3200" b="1" dirty="0">
                <a:latin typeface="Times New Roman"/>
                <a:ea typeface="Times New Roman"/>
              </a:rPr>
              <a:t>Правові та організаційні основи фінансової системи. </a:t>
            </a:r>
            <a:endParaRPr lang="ru-RU" sz="32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3200" b="1" spc="-10" dirty="0">
                <a:latin typeface="Times New Roman"/>
                <a:ea typeface="Times New Roman"/>
              </a:rPr>
              <a:t> </a:t>
            </a:r>
            <a:endParaRPr lang="ru-RU" sz="3200" dirty="0">
              <a:latin typeface="Times New Roman"/>
              <a:ea typeface="Times New Roman"/>
            </a:endParaRPr>
          </a:p>
          <a:p>
            <a:pPr algn="just"/>
            <a:r>
              <a:rPr lang="uk-UA" sz="3200" b="1" i="1" dirty="0">
                <a:latin typeface="Times New Roman"/>
                <a:ea typeface="Times New Roman"/>
              </a:rPr>
              <a:t>Організаційна структура</a:t>
            </a:r>
            <a:r>
              <a:rPr lang="uk-UA" sz="3200" dirty="0">
                <a:latin typeface="Times New Roman"/>
                <a:ea typeface="Times New Roman"/>
              </a:rPr>
              <a:t> фінансової системи — це сукупність фінансових органів та інституцій, яка характеризує систему управління фінансами.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9032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9"/>
            <a:ext cx="842493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dirty="0"/>
          </a:p>
          <a:p>
            <a:pPr algn="just"/>
            <a:r>
              <a:rPr lang="ru-RU" sz="2800" dirty="0"/>
              <a:t>1.	</a:t>
            </a:r>
            <a:r>
              <a:rPr lang="ru-RU" sz="2800" dirty="0" err="1"/>
              <a:t>Теоретичні</a:t>
            </a:r>
            <a:r>
              <a:rPr lang="ru-RU" sz="2800" dirty="0"/>
              <a:t> </a:t>
            </a:r>
            <a:r>
              <a:rPr lang="ru-RU" sz="2800" dirty="0" err="1"/>
              <a:t>основи</a:t>
            </a:r>
            <a:r>
              <a:rPr lang="ru-RU" sz="2800" dirty="0"/>
              <a:t> </a:t>
            </a:r>
            <a:r>
              <a:rPr lang="ru-RU" sz="2800" dirty="0" err="1"/>
              <a:t>побудови</a:t>
            </a:r>
            <a:r>
              <a:rPr lang="ru-RU" sz="2800" dirty="0"/>
              <a:t> </a:t>
            </a:r>
            <a:r>
              <a:rPr lang="ru-RU" sz="2800" dirty="0" err="1"/>
              <a:t>фінансової</a:t>
            </a:r>
            <a:r>
              <a:rPr lang="ru-RU" sz="2800" dirty="0"/>
              <a:t> </a:t>
            </a:r>
            <a:r>
              <a:rPr lang="ru-RU" sz="2800" dirty="0" err="1"/>
              <a:t>системи</a:t>
            </a:r>
            <a:r>
              <a:rPr lang="ru-RU" sz="2800" dirty="0"/>
              <a:t>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400" dirty="0"/>
              <a:t>	</a:t>
            </a:r>
            <a:r>
              <a:rPr lang="ru-RU" sz="2400" dirty="0" err="1" smtClean="0"/>
              <a:t>Фінансова</a:t>
            </a:r>
            <a:r>
              <a:rPr lang="ru-RU" sz="2400" dirty="0" smtClean="0"/>
              <a:t> </a:t>
            </a:r>
            <a:r>
              <a:rPr lang="ru-RU" sz="2400" dirty="0"/>
              <a:t>система </a:t>
            </a:r>
            <a:r>
              <a:rPr lang="ru-RU" sz="2400" dirty="0" err="1"/>
              <a:t>держави</a:t>
            </a:r>
            <a:r>
              <a:rPr lang="ru-RU" sz="2400" dirty="0"/>
              <a:t> є </a:t>
            </a:r>
            <a:r>
              <a:rPr lang="ru-RU" sz="2400" dirty="0" err="1"/>
              <a:t>відображенням</a:t>
            </a:r>
            <a:r>
              <a:rPr lang="ru-RU" sz="2400" dirty="0"/>
              <a:t> форм і </a:t>
            </a:r>
            <a:r>
              <a:rPr lang="ru-RU" sz="2400" dirty="0" err="1"/>
              <a:t>методів</a:t>
            </a:r>
            <a:r>
              <a:rPr lang="ru-RU" sz="2400" dirty="0"/>
              <a:t> конкретного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фінансів</a:t>
            </a:r>
            <a:r>
              <a:rPr lang="ru-RU" sz="2400" dirty="0"/>
              <a:t> в </a:t>
            </a:r>
            <a:r>
              <a:rPr lang="ru-RU" sz="2400" dirty="0" err="1"/>
              <a:t>економіці</a:t>
            </a:r>
            <a:r>
              <a:rPr lang="ru-RU" sz="2400" dirty="0"/>
              <a:t> і </a:t>
            </a:r>
            <a:r>
              <a:rPr lang="ru-RU" sz="2400" dirty="0" err="1"/>
              <a:t>відповідною</a:t>
            </a:r>
            <a:r>
              <a:rPr lang="ru-RU" sz="2400" dirty="0"/>
              <a:t> до </a:t>
            </a:r>
            <a:r>
              <a:rPr lang="ru-RU" sz="2400" dirty="0" err="1"/>
              <a:t>задіяної</a:t>
            </a:r>
            <a:r>
              <a:rPr lang="ru-RU" sz="2400" dirty="0"/>
              <a:t> </a:t>
            </a:r>
            <a:r>
              <a:rPr lang="ru-RU" sz="2400" dirty="0" err="1"/>
              <a:t>моделі</a:t>
            </a:r>
            <a:r>
              <a:rPr lang="ru-RU" sz="2400" dirty="0"/>
              <a:t> </a:t>
            </a:r>
            <a:r>
              <a:rPr lang="ru-RU" sz="2400" dirty="0" err="1"/>
              <a:t>економіки</a:t>
            </a:r>
            <a:r>
              <a:rPr lang="ru-RU" sz="2400" dirty="0"/>
              <a:t> та </a:t>
            </a:r>
            <a:r>
              <a:rPr lang="ru-RU" sz="2400" dirty="0" err="1"/>
              <a:t>значною</a:t>
            </a:r>
            <a:r>
              <a:rPr lang="ru-RU" sz="2400" dirty="0"/>
              <a:t> </a:t>
            </a:r>
            <a:r>
              <a:rPr lang="ru-RU" sz="2400" dirty="0" err="1"/>
              <a:t>мірою</a:t>
            </a:r>
            <a:r>
              <a:rPr lang="ru-RU" sz="2400" dirty="0"/>
              <a:t> </a:t>
            </a:r>
            <a:r>
              <a:rPr lang="ru-RU" sz="2400" dirty="0" err="1"/>
              <a:t>визначається</a:t>
            </a:r>
            <a:r>
              <a:rPr lang="ru-RU" sz="2400" dirty="0"/>
              <a:t> нею. </a:t>
            </a:r>
            <a:endParaRPr lang="en-US" sz="2400" dirty="0" smtClean="0"/>
          </a:p>
          <a:p>
            <a:pPr algn="just"/>
            <a:r>
              <a:rPr lang="ru-RU" sz="2400" b="1" dirty="0"/>
              <a:t>(за Василиком О.Д.)</a:t>
            </a:r>
            <a:endParaRPr lang="ru-RU" sz="2400" dirty="0"/>
          </a:p>
          <a:p>
            <a:pPr algn="just"/>
            <a:r>
              <a:rPr lang="uk-UA" sz="2400" b="1" dirty="0"/>
              <a:t>	Фінансова система – </a:t>
            </a:r>
            <a:r>
              <a:rPr lang="uk-UA" sz="2400" dirty="0"/>
              <a:t>це сукупність різноманітних видів фондів фінансових ресурсів, сконцентрованих у розпорядженні держави, не фінансового сектора економіки (господарських суб’єктів), окремих фінансових інститутів і населення (домогосподарств) для виконання покладених на них функцій, а також для задоволення економічних та соціальних потреб.</a:t>
            </a:r>
            <a:endParaRPr lang="ru-RU" sz="2400" dirty="0"/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4394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323850" y="188913"/>
            <a:ext cx="8674100" cy="6305549"/>
            <a:chOff x="204" y="119"/>
            <a:chExt cx="5464" cy="3972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204" y="119"/>
              <a:ext cx="5398" cy="39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1408" y="203"/>
              <a:ext cx="3178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Управління фінансовою системою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4398" y="203"/>
              <a:ext cx="134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" name="Group 248"/>
            <p:cNvGrpSpPr>
              <a:grpSpLocks/>
            </p:cNvGrpSpPr>
            <p:nvPr/>
          </p:nvGrpSpPr>
          <p:grpSpPr bwMode="auto">
            <a:xfrm>
              <a:off x="204" y="558"/>
              <a:ext cx="5330" cy="3434"/>
              <a:chOff x="204" y="558"/>
              <a:chExt cx="5330" cy="3434"/>
            </a:xfrm>
          </p:grpSpPr>
          <p:grpSp>
            <p:nvGrpSpPr>
              <p:cNvPr id="8" name="Group 207"/>
              <p:cNvGrpSpPr>
                <a:grpSpLocks/>
              </p:cNvGrpSpPr>
              <p:nvPr/>
            </p:nvGrpSpPr>
            <p:grpSpPr bwMode="auto">
              <a:xfrm>
                <a:off x="204" y="558"/>
                <a:ext cx="5330" cy="3434"/>
                <a:chOff x="204" y="558"/>
                <a:chExt cx="5330" cy="3434"/>
              </a:xfrm>
            </p:grpSpPr>
            <p:sp>
              <p:nvSpPr>
                <p:cNvPr id="5138" name="Rectangle 7"/>
                <p:cNvSpPr>
                  <a:spLocks noChangeArrowheads="1"/>
                </p:cNvSpPr>
                <p:nvPr/>
              </p:nvSpPr>
              <p:spPr bwMode="auto">
                <a:xfrm>
                  <a:off x="3818" y="2151"/>
                  <a:ext cx="16" cy="17"/>
                </a:xfrm>
                <a:prstGeom prst="rect">
                  <a:avLst/>
                </a:pr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39" name="Rectangle 8"/>
                <p:cNvSpPr>
                  <a:spLocks noChangeArrowheads="1"/>
                </p:cNvSpPr>
                <p:nvPr/>
              </p:nvSpPr>
              <p:spPr bwMode="auto">
                <a:xfrm>
                  <a:off x="3818" y="2185"/>
                  <a:ext cx="16" cy="17"/>
                </a:xfrm>
                <a:prstGeom prst="rect">
                  <a:avLst/>
                </a:pr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40" name="Rectangle 9"/>
                <p:cNvSpPr>
                  <a:spLocks noChangeArrowheads="1"/>
                </p:cNvSpPr>
                <p:nvPr/>
              </p:nvSpPr>
              <p:spPr bwMode="auto">
                <a:xfrm>
                  <a:off x="3818" y="2222"/>
                  <a:ext cx="16" cy="17"/>
                </a:xfrm>
                <a:prstGeom prst="rect">
                  <a:avLst/>
                </a:pr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41" name="Rectangle 10"/>
                <p:cNvSpPr>
                  <a:spLocks noChangeArrowheads="1"/>
                </p:cNvSpPr>
                <p:nvPr/>
              </p:nvSpPr>
              <p:spPr bwMode="auto">
                <a:xfrm>
                  <a:off x="3818" y="2256"/>
                  <a:ext cx="16" cy="17"/>
                </a:xfrm>
                <a:prstGeom prst="rect">
                  <a:avLst/>
                </a:pr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42" name="Rectangle 11"/>
                <p:cNvSpPr>
                  <a:spLocks noChangeArrowheads="1"/>
                </p:cNvSpPr>
                <p:nvPr/>
              </p:nvSpPr>
              <p:spPr bwMode="auto">
                <a:xfrm>
                  <a:off x="3818" y="2289"/>
                  <a:ext cx="16" cy="17"/>
                </a:xfrm>
                <a:prstGeom prst="rect">
                  <a:avLst/>
                </a:pr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43" name="Rectangle 12"/>
                <p:cNvSpPr>
                  <a:spLocks noChangeArrowheads="1"/>
                </p:cNvSpPr>
                <p:nvPr/>
              </p:nvSpPr>
              <p:spPr bwMode="auto">
                <a:xfrm>
                  <a:off x="3818" y="2327"/>
                  <a:ext cx="16" cy="17"/>
                </a:xfrm>
                <a:prstGeom prst="rect">
                  <a:avLst/>
                </a:pr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44" name="Rectangle 13"/>
                <p:cNvSpPr>
                  <a:spLocks noChangeArrowheads="1"/>
                </p:cNvSpPr>
                <p:nvPr/>
              </p:nvSpPr>
              <p:spPr bwMode="auto">
                <a:xfrm>
                  <a:off x="3818" y="2360"/>
                  <a:ext cx="16" cy="17"/>
                </a:xfrm>
                <a:prstGeom prst="rect">
                  <a:avLst/>
                </a:pr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45" name="Freeform 14"/>
                <p:cNvSpPr>
                  <a:spLocks/>
                </p:cNvSpPr>
                <p:nvPr/>
              </p:nvSpPr>
              <p:spPr bwMode="auto">
                <a:xfrm>
                  <a:off x="3818" y="2394"/>
                  <a:ext cx="16" cy="8"/>
                </a:xfrm>
                <a:custGeom>
                  <a:avLst/>
                  <a:gdLst>
                    <a:gd name="T0" fmla="*/ 8 w 16"/>
                    <a:gd name="T1" fmla="*/ 8 h 8"/>
                    <a:gd name="T2" fmla="*/ 16 w 16"/>
                    <a:gd name="T3" fmla="*/ 8 h 8"/>
                    <a:gd name="T4" fmla="*/ 16 w 16"/>
                    <a:gd name="T5" fmla="*/ 0 h 8"/>
                    <a:gd name="T6" fmla="*/ 0 w 16"/>
                    <a:gd name="T7" fmla="*/ 0 h 8"/>
                    <a:gd name="T8" fmla="*/ 0 w 16"/>
                    <a:gd name="T9" fmla="*/ 8 h 8"/>
                    <a:gd name="T10" fmla="*/ 8 w 16"/>
                    <a:gd name="T11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8">
                      <a:moveTo>
                        <a:pt x="8" y="8"/>
                      </a:moveTo>
                      <a:lnTo>
                        <a:pt x="16" y="8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8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46" name="Freeform 15"/>
                <p:cNvSpPr>
                  <a:spLocks/>
                </p:cNvSpPr>
                <p:nvPr/>
              </p:nvSpPr>
              <p:spPr bwMode="auto">
                <a:xfrm>
                  <a:off x="3325" y="2394"/>
                  <a:ext cx="1113" cy="17"/>
                </a:xfrm>
                <a:custGeom>
                  <a:avLst/>
                  <a:gdLst>
                    <a:gd name="T0" fmla="*/ 1113 w 1113"/>
                    <a:gd name="T1" fmla="*/ 8 h 17"/>
                    <a:gd name="T2" fmla="*/ 1105 w 1113"/>
                    <a:gd name="T3" fmla="*/ 0 h 17"/>
                    <a:gd name="T4" fmla="*/ 0 w 1113"/>
                    <a:gd name="T5" fmla="*/ 0 h 17"/>
                    <a:gd name="T6" fmla="*/ 0 w 1113"/>
                    <a:gd name="T7" fmla="*/ 17 h 17"/>
                    <a:gd name="T8" fmla="*/ 1105 w 1113"/>
                    <a:gd name="T9" fmla="*/ 17 h 17"/>
                    <a:gd name="T10" fmla="*/ 1097 w 1113"/>
                    <a:gd name="T11" fmla="*/ 8 h 17"/>
                    <a:gd name="T12" fmla="*/ 1113 w 1113"/>
                    <a:gd name="T13" fmla="*/ 8 h 17"/>
                    <a:gd name="T14" fmla="*/ 1113 w 1113"/>
                    <a:gd name="T15" fmla="*/ 0 h 17"/>
                    <a:gd name="T16" fmla="*/ 1105 w 1113"/>
                    <a:gd name="T17" fmla="*/ 0 h 17"/>
                    <a:gd name="T18" fmla="*/ 1113 w 1113"/>
                    <a:gd name="T1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13" h="17">
                      <a:moveTo>
                        <a:pt x="1113" y="8"/>
                      </a:moveTo>
                      <a:lnTo>
                        <a:pt x="1105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1105" y="17"/>
                      </a:lnTo>
                      <a:lnTo>
                        <a:pt x="1097" y="8"/>
                      </a:lnTo>
                      <a:lnTo>
                        <a:pt x="1113" y="8"/>
                      </a:lnTo>
                      <a:lnTo>
                        <a:pt x="1113" y="0"/>
                      </a:lnTo>
                      <a:lnTo>
                        <a:pt x="1105" y="0"/>
                      </a:lnTo>
                      <a:lnTo>
                        <a:pt x="1113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47" name="Freeform 16"/>
                <p:cNvSpPr>
                  <a:spLocks/>
                </p:cNvSpPr>
                <p:nvPr/>
              </p:nvSpPr>
              <p:spPr bwMode="auto">
                <a:xfrm>
                  <a:off x="4422" y="2402"/>
                  <a:ext cx="16" cy="398"/>
                </a:xfrm>
                <a:custGeom>
                  <a:avLst/>
                  <a:gdLst>
                    <a:gd name="T0" fmla="*/ 8 w 16"/>
                    <a:gd name="T1" fmla="*/ 398 h 398"/>
                    <a:gd name="T2" fmla="*/ 16 w 16"/>
                    <a:gd name="T3" fmla="*/ 389 h 398"/>
                    <a:gd name="T4" fmla="*/ 16 w 16"/>
                    <a:gd name="T5" fmla="*/ 0 h 398"/>
                    <a:gd name="T6" fmla="*/ 0 w 16"/>
                    <a:gd name="T7" fmla="*/ 0 h 398"/>
                    <a:gd name="T8" fmla="*/ 0 w 16"/>
                    <a:gd name="T9" fmla="*/ 389 h 398"/>
                    <a:gd name="T10" fmla="*/ 8 w 16"/>
                    <a:gd name="T11" fmla="*/ 381 h 398"/>
                    <a:gd name="T12" fmla="*/ 8 w 16"/>
                    <a:gd name="T13" fmla="*/ 398 h 398"/>
                    <a:gd name="T14" fmla="*/ 16 w 16"/>
                    <a:gd name="T15" fmla="*/ 398 h 398"/>
                    <a:gd name="T16" fmla="*/ 16 w 16"/>
                    <a:gd name="T17" fmla="*/ 389 h 398"/>
                    <a:gd name="T18" fmla="*/ 8 w 16"/>
                    <a:gd name="T19" fmla="*/ 398 h 3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398">
                      <a:moveTo>
                        <a:pt x="8" y="398"/>
                      </a:moveTo>
                      <a:lnTo>
                        <a:pt x="16" y="389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89"/>
                      </a:lnTo>
                      <a:lnTo>
                        <a:pt x="8" y="381"/>
                      </a:lnTo>
                      <a:lnTo>
                        <a:pt x="8" y="398"/>
                      </a:lnTo>
                      <a:lnTo>
                        <a:pt x="16" y="398"/>
                      </a:lnTo>
                      <a:lnTo>
                        <a:pt x="16" y="389"/>
                      </a:lnTo>
                      <a:lnTo>
                        <a:pt x="8" y="39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48" name="Freeform 17"/>
                <p:cNvSpPr>
                  <a:spLocks/>
                </p:cNvSpPr>
                <p:nvPr/>
              </p:nvSpPr>
              <p:spPr bwMode="auto">
                <a:xfrm>
                  <a:off x="3317" y="2783"/>
                  <a:ext cx="1113" cy="17"/>
                </a:xfrm>
                <a:custGeom>
                  <a:avLst/>
                  <a:gdLst>
                    <a:gd name="T0" fmla="*/ 0 w 1113"/>
                    <a:gd name="T1" fmla="*/ 8 h 17"/>
                    <a:gd name="T2" fmla="*/ 8 w 1113"/>
                    <a:gd name="T3" fmla="*/ 17 h 17"/>
                    <a:gd name="T4" fmla="*/ 1113 w 1113"/>
                    <a:gd name="T5" fmla="*/ 17 h 17"/>
                    <a:gd name="T6" fmla="*/ 1113 w 1113"/>
                    <a:gd name="T7" fmla="*/ 0 h 17"/>
                    <a:gd name="T8" fmla="*/ 8 w 1113"/>
                    <a:gd name="T9" fmla="*/ 0 h 17"/>
                    <a:gd name="T10" fmla="*/ 16 w 1113"/>
                    <a:gd name="T11" fmla="*/ 8 h 17"/>
                    <a:gd name="T12" fmla="*/ 0 w 1113"/>
                    <a:gd name="T13" fmla="*/ 8 h 17"/>
                    <a:gd name="T14" fmla="*/ 0 w 1113"/>
                    <a:gd name="T15" fmla="*/ 17 h 17"/>
                    <a:gd name="T16" fmla="*/ 8 w 1113"/>
                    <a:gd name="T17" fmla="*/ 17 h 17"/>
                    <a:gd name="T18" fmla="*/ 0 w 1113"/>
                    <a:gd name="T1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13" h="17">
                      <a:moveTo>
                        <a:pt x="0" y="8"/>
                      </a:moveTo>
                      <a:lnTo>
                        <a:pt x="8" y="17"/>
                      </a:lnTo>
                      <a:lnTo>
                        <a:pt x="1113" y="17"/>
                      </a:lnTo>
                      <a:lnTo>
                        <a:pt x="1113" y="0"/>
                      </a:lnTo>
                      <a:lnTo>
                        <a:pt x="8" y="0"/>
                      </a:lnTo>
                      <a:lnTo>
                        <a:pt x="16" y="8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8" y="17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49" name="Freeform 18"/>
                <p:cNvSpPr>
                  <a:spLocks/>
                </p:cNvSpPr>
                <p:nvPr/>
              </p:nvSpPr>
              <p:spPr bwMode="auto">
                <a:xfrm>
                  <a:off x="3317" y="2394"/>
                  <a:ext cx="16" cy="397"/>
                </a:xfrm>
                <a:custGeom>
                  <a:avLst/>
                  <a:gdLst>
                    <a:gd name="T0" fmla="*/ 8 w 16"/>
                    <a:gd name="T1" fmla="*/ 0 h 397"/>
                    <a:gd name="T2" fmla="*/ 0 w 16"/>
                    <a:gd name="T3" fmla="*/ 8 h 397"/>
                    <a:gd name="T4" fmla="*/ 0 w 16"/>
                    <a:gd name="T5" fmla="*/ 397 h 397"/>
                    <a:gd name="T6" fmla="*/ 16 w 16"/>
                    <a:gd name="T7" fmla="*/ 397 h 397"/>
                    <a:gd name="T8" fmla="*/ 16 w 16"/>
                    <a:gd name="T9" fmla="*/ 8 h 397"/>
                    <a:gd name="T10" fmla="*/ 8 w 16"/>
                    <a:gd name="T11" fmla="*/ 17 h 397"/>
                    <a:gd name="T12" fmla="*/ 8 w 16"/>
                    <a:gd name="T13" fmla="*/ 0 h 397"/>
                    <a:gd name="T14" fmla="*/ 0 w 16"/>
                    <a:gd name="T15" fmla="*/ 0 h 397"/>
                    <a:gd name="T16" fmla="*/ 0 w 16"/>
                    <a:gd name="T17" fmla="*/ 8 h 397"/>
                    <a:gd name="T18" fmla="*/ 8 w 16"/>
                    <a:gd name="T19" fmla="*/ 0 h 3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397">
                      <a:moveTo>
                        <a:pt x="8" y="0"/>
                      </a:moveTo>
                      <a:lnTo>
                        <a:pt x="0" y="8"/>
                      </a:lnTo>
                      <a:lnTo>
                        <a:pt x="0" y="397"/>
                      </a:lnTo>
                      <a:lnTo>
                        <a:pt x="16" y="397"/>
                      </a:lnTo>
                      <a:lnTo>
                        <a:pt x="16" y="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50" name="Line 19"/>
                <p:cNvSpPr>
                  <a:spLocks noChangeShapeType="1"/>
                </p:cNvSpPr>
                <p:nvPr/>
              </p:nvSpPr>
              <p:spPr bwMode="auto">
                <a:xfrm>
                  <a:off x="1289" y="3155"/>
                  <a:ext cx="103" cy="0"/>
                </a:xfrm>
                <a:prstGeom prst="line">
                  <a:avLst/>
                </a:prstGeom>
                <a:noFill/>
                <a:ln w="8">
                  <a:solidFill>
                    <a:srgbClr val="1F1A1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51" name="Rectangle 20"/>
                <p:cNvSpPr>
                  <a:spLocks noChangeArrowheads="1"/>
                </p:cNvSpPr>
                <p:nvPr/>
              </p:nvSpPr>
              <p:spPr bwMode="auto">
                <a:xfrm>
                  <a:off x="1384" y="2858"/>
                  <a:ext cx="812" cy="5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52" name="Freeform 21"/>
                <p:cNvSpPr>
                  <a:spLocks/>
                </p:cNvSpPr>
                <p:nvPr/>
              </p:nvSpPr>
              <p:spPr bwMode="auto">
                <a:xfrm>
                  <a:off x="1384" y="2850"/>
                  <a:ext cx="820" cy="17"/>
                </a:xfrm>
                <a:custGeom>
                  <a:avLst/>
                  <a:gdLst>
                    <a:gd name="T0" fmla="*/ 820 w 820"/>
                    <a:gd name="T1" fmla="*/ 8 h 17"/>
                    <a:gd name="T2" fmla="*/ 812 w 820"/>
                    <a:gd name="T3" fmla="*/ 0 h 17"/>
                    <a:gd name="T4" fmla="*/ 0 w 820"/>
                    <a:gd name="T5" fmla="*/ 0 h 17"/>
                    <a:gd name="T6" fmla="*/ 0 w 820"/>
                    <a:gd name="T7" fmla="*/ 17 h 17"/>
                    <a:gd name="T8" fmla="*/ 812 w 820"/>
                    <a:gd name="T9" fmla="*/ 17 h 17"/>
                    <a:gd name="T10" fmla="*/ 805 w 820"/>
                    <a:gd name="T11" fmla="*/ 8 h 17"/>
                    <a:gd name="T12" fmla="*/ 820 w 820"/>
                    <a:gd name="T13" fmla="*/ 8 h 17"/>
                    <a:gd name="T14" fmla="*/ 820 w 820"/>
                    <a:gd name="T15" fmla="*/ 0 h 17"/>
                    <a:gd name="T16" fmla="*/ 812 w 820"/>
                    <a:gd name="T17" fmla="*/ 0 h 17"/>
                    <a:gd name="T18" fmla="*/ 820 w 820"/>
                    <a:gd name="T1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0" h="17">
                      <a:moveTo>
                        <a:pt x="820" y="8"/>
                      </a:moveTo>
                      <a:lnTo>
                        <a:pt x="812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812" y="17"/>
                      </a:lnTo>
                      <a:lnTo>
                        <a:pt x="805" y="8"/>
                      </a:lnTo>
                      <a:lnTo>
                        <a:pt x="820" y="8"/>
                      </a:lnTo>
                      <a:lnTo>
                        <a:pt x="820" y="0"/>
                      </a:lnTo>
                      <a:lnTo>
                        <a:pt x="812" y="0"/>
                      </a:lnTo>
                      <a:lnTo>
                        <a:pt x="820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53" name="Freeform 22"/>
                <p:cNvSpPr>
                  <a:spLocks/>
                </p:cNvSpPr>
                <p:nvPr/>
              </p:nvSpPr>
              <p:spPr bwMode="auto">
                <a:xfrm>
                  <a:off x="2189" y="2858"/>
                  <a:ext cx="15" cy="565"/>
                </a:xfrm>
                <a:custGeom>
                  <a:avLst/>
                  <a:gdLst>
                    <a:gd name="T0" fmla="*/ 7 w 15"/>
                    <a:gd name="T1" fmla="*/ 565 h 565"/>
                    <a:gd name="T2" fmla="*/ 15 w 15"/>
                    <a:gd name="T3" fmla="*/ 556 h 565"/>
                    <a:gd name="T4" fmla="*/ 15 w 15"/>
                    <a:gd name="T5" fmla="*/ 0 h 565"/>
                    <a:gd name="T6" fmla="*/ 0 w 15"/>
                    <a:gd name="T7" fmla="*/ 0 h 565"/>
                    <a:gd name="T8" fmla="*/ 0 w 15"/>
                    <a:gd name="T9" fmla="*/ 556 h 565"/>
                    <a:gd name="T10" fmla="*/ 7 w 15"/>
                    <a:gd name="T11" fmla="*/ 548 h 565"/>
                    <a:gd name="T12" fmla="*/ 7 w 15"/>
                    <a:gd name="T13" fmla="*/ 565 h 565"/>
                    <a:gd name="T14" fmla="*/ 15 w 15"/>
                    <a:gd name="T15" fmla="*/ 565 h 565"/>
                    <a:gd name="T16" fmla="*/ 15 w 15"/>
                    <a:gd name="T17" fmla="*/ 556 h 565"/>
                    <a:gd name="T18" fmla="*/ 7 w 15"/>
                    <a:gd name="T19" fmla="*/ 565 h 5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565">
                      <a:moveTo>
                        <a:pt x="7" y="565"/>
                      </a:moveTo>
                      <a:lnTo>
                        <a:pt x="15" y="556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556"/>
                      </a:lnTo>
                      <a:lnTo>
                        <a:pt x="7" y="548"/>
                      </a:lnTo>
                      <a:lnTo>
                        <a:pt x="7" y="565"/>
                      </a:lnTo>
                      <a:lnTo>
                        <a:pt x="15" y="565"/>
                      </a:lnTo>
                      <a:lnTo>
                        <a:pt x="15" y="556"/>
                      </a:lnTo>
                      <a:lnTo>
                        <a:pt x="7" y="565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54" name="Freeform 23"/>
                <p:cNvSpPr>
                  <a:spLocks/>
                </p:cNvSpPr>
                <p:nvPr/>
              </p:nvSpPr>
              <p:spPr bwMode="auto">
                <a:xfrm>
                  <a:off x="1376" y="3406"/>
                  <a:ext cx="820" cy="17"/>
                </a:xfrm>
                <a:custGeom>
                  <a:avLst/>
                  <a:gdLst>
                    <a:gd name="T0" fmla="*/ 0 w 820"/>
                    <a:gd name="T1" fmla="*/ 8 h 17"/>
                    <a:gd name="T2" fmla="*/ 8 w 820"/>
                    <a:gd name="T3" fmla="*/ 17 h 17"/>
                    <a:gd name="T4" fmla="*/ 820 w 820"/>
                    <a:gd name="T5" fmla="*/ 17 h 17"/>
                    <a:gd name="T6" fmla="*/ 820 w 820"/>
                    <a:gd name="T7" fmla="*/ 0 h 17"/>
                    <a:gd name="T8" fmla="*/ 8 w 820"/>
                    <a:gd name="T9" fmla="*/ 0 h 17"/>
                    <a:gd name="T10" fmla="*/ 16 w 820"/>
                    <a:gd name="T11" fmla="*/ 8 h 17"/>
                    <a:gd name="T12" fmla="*/ 0 w 820"/>
                    <a:gd name="T13" fmla="*/ 8 h 17"/>
                    <a:gd name="T14" fmla="*/ 0 w 820"/>
                    <a:gd name="T15" fmla="*/ 17 h 17"/>
                    <a:gd name="T16" fmla="*/ 8 w 820"/>
                    <a:gd name="T17" fmla="*/ 17 h 17"/>
                    <a:gd name="T18" fmla="*/ 0 w 820"/>
                    <a:gd name="T1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0" h="17">
                      <a:moveTo>
                        <a:pt x="0" y="8"/>
                      </a:moveTo>
                      <a:lnTo>
                        <a:pt x="8" y="17"/>
                      </a:lnTo>
                      <a:lnTo>
                        <a:pt x="820" y="17"/>
                      </a:lnTo>
                      <a:lnTo>
                        <a:pt x="820" y="0"/>
                      </a:lnTo>
                      <a:lnTo>
                        <a:pt x="8" y="0"/>
                      </a:lnTo>
                      <a:lnTo>
                        <a:pt x="16" y="8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8" y="17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55" name="Freeform 24"/>
                <p:cNvSpPr>
                  <a:spLocks/>
                </p:cNvSpPr>
                <p:nvPr/>
              </p:nvSpPr>
              <p:spPr bwMode="auto">
                <a:xfrm>
                  <a:off x="1376" y="2850"/>
                  <a:ext cx="16" cy="564"/>
                </a:xfrm>
                <a:custGeom>
                  <a:avLst/>
                  <a:gdLst>
                    <a:gd name="T0" fmla="*/ 8 w 16"/>
                    <a:gd name="T1" fmla="*/ 0 h 564"/>
                    <a:gd name="T2" fmla="*/ 0 w 16"/>
                    <a:gd name="T3" fmla="*/ 8 h 564"/>
                    <a:gd name="T4" fmla="*/ 0 w 16"/>
                    <a:gd name="T5" fmla="*/ 564 h 564"/>
                    <a:gd name="T6" fmla="*/ 16 w 16"/>
                    <a:gd name="T7" fmla="*/ 564 h 564"/>
                    <a:gd name="T8" fmla="*/ 16 w 16"/>
                    <a:gd name="T9" fmla="*/ 8 h 564"/>
                    <a:gd name="T10" fmla="*/ 8 w 16"/>
                    <a:gd name="T11" fmla="*/ 17 h 564"/>
                    <a:gd name="T12" fmla="*/ 8 w 16"/>
                    <a:gd name="T13" fmla="*/ 0 h 564"/>
                    <a:gd name="T14" fmla="*/ 0 w 16"/>
                    <a:gd name="T15" fmla="*/ 0 h 564"/>
                    <a:gd name="T16" fmla="*/ 0 w 16"/>
                    <a:gd name="T17" fmla="*/ 8 h 564"/>
                    <a:gd name="T18" fmla="*/ 8 w 16"/>
                    <a:gd name="T19" fmla="*/ 0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564">
                      <a:moveTo>
                        <a:pt x="8" y="0"/>
                      </a:moveTo>
                      <a:lnTo>
                        <a:pt x="0" y="8"/>
                      </a:lnTo>
                      <a:lnTo>
                        <a:pt x="0" y="564"/>
                      </a:lnTo>
                      <a:lnTo>
                        <a:pt x="16" y="564"/>
                      </a:lnTo>
                      <a:lnTo>
                        <a:pt x="16" y="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56" name="Line 25"/>
                <p:cNvSpPr>
                  <a:spLocks noChangeShapeType="1"/>
                </p:cNvSpPr>
                <p:nvPr/>
              </p:nvSpPr>
              <p:spPr bwMode="auto">
                <a:xfrm>
                  <a:off x="3199" y="1327"/>
                  <a:ext cx="0" cy="2179"/>
                </a:xfrm>
                <a:prstGeom prst="line">
                  <a:avLst/>
                </a:prstGeom>
                <a:noFill/>
                <a:ln w="8">
                  <a:solidFill>
                    <a:srgbClr val="1F1A1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57" name="Line 26"/>
                <p:cNvSpPr>
                  <a:spLocks noChangeShapeType="1"/>
                </p:cNvSpPr>
                <p:nvPr/>
              </p:nvSpPr>
              <p:spPr bwMode="auto">
                <a:xfrm>
                  <a:off x="3159" y="3502"/>
                  <a:ext cx="44" cy="0"/>
                </a:xfrm>
                <a:prstGeom prst="line">
                  <a:avLst/>
                </a:prstGeom>
                <a:noFill/>
                <a:ln w="8">
                  <a:solidFill>
                    <a:srgbClr val="1F1A1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58" name="Rectangle 27"/>
                <p:cNvSpPr>
                  <a:spLocks noChangeArrowheads="1"/>
                </p:cNvSpPr>
                <p:nvPr/>
              </p:nvSpPr>
              <p:spPr bwMode="auto">
                <a:xfrm>
                  <a:off x="232" y="1432"/>
                  <a:ext cx="931" cy="569"/>
                </a:xfrm>
                <a:prstGeom prst="rect">
                  <a:avLst/>
                </a:prstGeom>
                <a:solidFill>
                  <a:srgbClr val="CCCDD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59" name="Freeform 28"/>
                <p:cNvSpPr>
                  <a:spLocks/>
                </p:cNvSpPr>
                <p:nvPr/>
              </p:nvSpPr>
              <p:spPr bwMode="auto">
                <a:xfrm>
                  <a:off x="232" y="1424"/>
                  <a:ext cx="939" cy="16"/>
                </a:xfrm>
                <a:custGeom>
                  <a:avLst/>
                  <a:gdLst>
                    <a:gd name="T0" fmla="*/ 939 w 939"/>
                    <a:gd name="T1" fmla="*/ 8 h 16"/>
                    <a:gd name="T2" fmla="*/ 931 w 939"/>
                    <a:gd name="T3" fmla="*/ 0 h 16"/>
                    <a:gd name="T4" fmla="*/ 0 w 939"/>
                    <a:gd name="T5" fmla="*/ 0 h 16"/>
                    <a:gd name="T6" fmla="*/ 0 w 939"/>
                    <a:gd name="T7" fmla="*/ 16 h 16"/>
                    <a:gd name="T8" fmla="*/ 931 w 939"/>
                    <a:gd name="T9" fmla="*/ 16 h 16"/>
                    <a:gd name="T10" fmla="*/ 923 w 939"/>
                    <a:gd name="T11" fmla="*/ 8 h 16"/>
                    <a:gd name="T12" fmla="*/ 939 w 939"/>
                    <a:gd name="T13" fmla="*/ 8 h 16"/>
                    <a:gd name="T14" fmla="*/ 939 w 939"/>
                    <a:gd name="T15" fmla="*/ 0 h 16"/>
                    <a:gd name="T16" fmla="*/ 931 w 939"/>
                    <a:gd name="T17" fmla="*/ 0 h 16"/>
                    <a:gd name="T18" fmla="*/ 939 w 939"/>
                    <a:gd name="T19" fmla="*/ 8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39" h="16">
                      <a:moveTo>
                        <a:pt x="939" y="8"/>
                      </a:moveTo>
                      <a:lnTo>
                        <a:pt x="931" y="0"/>
                      </a:lnTo>
                      <a:lnTo>
                        <a:pt x="0" y="0"/>
                      </a:lnTo>
                      <a:lnTo>
                        <a:pt x="0" y="16"/>
                      </a:lnTo>
                      <a:lnTo>
                        <a:pt x="931" y="16"/>
                      </a:lnTo>
                      <a:lnTo>
                        <a:pt x="923" y="8"/>
                      </a:lnTo>
                      <a:lnTo>
                        <a:pt x="939" y="8"/>
                      </a:lnTo>
                      <a:lnTo>
                        <a:pt x="939" y="0"/>
                      </a:lnTo>
                      <a:lnTo>
                        <a:pt x="931" y="0"/>
                      </a:lnTo>
                      <a:lnTo>
                        <a:pt x="939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60" name="Freeform 29"/>
                <p:cNvSpPr>
                  <a:spLocks/>
                </p:cNvSpPr>
                <p:nvPr/>
              </p:nvSpPr>
              <p:spPr bwMode="auto">
                <a:xfrm>
                  <a:off x="1155" y="1432"/>
                  <a:ext cx="16" cy="577"/>
                </a:xfrm>
                <a:custGeom>
                  <a:avLst/>
                  <a:gdLst>
                    <a:gd name="T0" fmla="*/ 8 w 16"/>
                    <a:gd name="T1" fmla="*/ 577 h 577"/>
                    <a:gd name="T2" fmla="*/ 16 w 16"/>
                    <a:gd name="T3" fmla="*/ 569 h 577"/>
                    <a:gd name="T4" fmla="*/ 16 w 16"/>
                    <a:gd name="T5" fmla="*/ 0 h 577"/>
                    <a:gd name="T6" fmla="*/ 0 w 16"/>
                    <a:gd name="T7" fmla="*/ 0 h 577"/>
                    <a:gd name="T8" fmla="*/ 0 w 16"/>
                    <a:gd name="T9" fmla="*/ 569 h 577"/>
                    <a:gd name="T10" fmla="*/ 8 w 16"/>
                    <a:gd name="T11" fmla="*/ 560 h 577"/>
                    <a:gd name="T12" fmla="*/ 8 w 16"/>
                    <a:gd name="T13" fmla="*/ 577 h 577"/>
                    <a:gd name="T14" fmla="*/ 16 w 16"/>
                    <a:gd name="T15" fmla="*/ 577 h 577"/>
                    <a:gd name="T16" fmla="*/ 16 w 16"/>
                    <a:gd name="T17" fmla="*/ 569 h 577"/>
                    <a:gd name="T18" fmla="*/ 8 w 16"/>
                    <a:gd name="T19" fmla="*/ 577 h 5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577">
                      <a:moveTo>
                        <a:pt x="8" y="577"/>
                      </a:moveTo>
                      <a:lnTo>
                        <a:pt x="16" y="569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69"/>
                      </a:lnTo>
                      <a:lnTo>
                        <a:pt x="8" y="560"/>
                      </a:lnTo>
                      <a:lnTo>
                        <a:pt x="8" y="577"/>
                      </a:lnTo>
                      <a:lnTo>
                        <a:pt x="16" y="577"/>
                      </a:lnTo>
                      <a:lnTo>
                        <a:pt x="16" y="569"/>
                      </a:lnTo>
                      <a:lnTo>
                        <a:pt x="8" y="577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61" name="Freeform 30"/>
                <p:cNvSpPr>
                  <a:spLocks/>
                </p:cNvSpPr>
                <p:nvPr/>
              </p:nvSpPr>
              <p:spPr bwMode="auto">
                <a:xfrm>
                  <a:off x="224" y="1992"/>
                  <a:ext cx="939" cy="17"/>
                </a:xfrm>
                <a:custGeom>
                  <a:avLst/>
                  <a:gdLst>
                    <a:gd name="T0" fmla="*/ 0 w 939"/>
                    <a:gd name="T1" fmla="*/ 9 h 17"/>
                    <a:gd name="T2" fmla="*/ 8 w 939"/>
                    <a:gd name="T3" fmla="*/ 17 h 17"/>
                    <a:gd name="T4" fmla="*/ 939 w 939"/>
                    <a:gd name="T5" fmla="*/ 17 h 17"/>
                    <a:gd name="T6" fmla="*/ 939 w 939"/>
                    <a:gd name="T7" fmla="*/ 0 h 17"/>
                    <a:gd name="T8" fmla="*/ 8 w 939"/>
                    <a:gd name="T9" fmla="*/ 0 h 17"/>
                    <a:gd name="T10" fmla="*/ 16 w 939"/>
                    <a:gd name="T11" fmla="*/ 9 h 17"/>
                    <a:gd name="T12" fmla="*/ 0 w 939"/>
                    <a:gd name="T13" fmla="*/ 9 h 17"/>
                    <a:gd name="T14" fmla="*/ 0 w 939"/>
                    <a:gd name="T15" fmla="*/ 17 h 17"/>
                    <a:gd name="T16" fmla="*/ 8 w 939"/>
                    <a:gd name="T17" fmla="*/ 17 h 17"/>
                    <a:gd name="T18" fmla="*/ 0 w 939"/>
                    <a:gd name="T19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39" h="17">
                      <a:moveTo>
                        <a:pt x="0" y="9"/>
                      </a:moveTo>
                      <a:lnTo>
                        <a:pt x="8" y="17"/>
                      </a:lnTo>
                      <a:lnTo>
                        <a:pt x="939" y="17"/>
                      </a:lnTo>
                      <a:lnTo>
                        <a:pt x="939" y="0"/>
                      </a:lnTo>
                      <a:lnTo>
                        <a:pt x="8" y="0"/>
                      </a:lnTo>
                      <a:lnTo>
                        <a:pt x="16" y="9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8" y="17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62" name="Freeform 31"/>
                <p:cNvSpPr>
                  <a:spLocks/>
                </p:cNvSpPr>
                <p:nvPr/>
              </p:nvSpPr>
              <p:spPr bwMode="auto">
                <a:xfrm>
                  <a:off x="224" y="1424"/>
                  <a:ext cx="16" cy="577"/>
                </a:xfrm>
                <a:custGeom>
                  <a:avLst/>
                  <a:gdLst>
                    <a:gd name="T0" fmla="*/ 8 w 16"/>
                    <a:gd name="T1" fmla="*/ 0 h 577"/>
                    <a:gd name="T2" fmla="*/ 0 w 16"/>
                    <a:gd name="T3" fmla="*/ 8 h 577"/>
                    <a:gd name="T4" fmla="*/ 0 w 16"/>
                    <a:gd name="T5" fmla="*/ 577 h 577"/>
                    <a:gd name="T6" fmla="*/ 16 w 16"/>
                    <a:gd name="T7" fmla="*/ 577 h 577"/>
                    <a:gd name="T8" fmla="*/ 16 w 16"/>
                    <a:gd name="T9" fmla="*/ 8 h 577"/>
                    <a:gd name="T10" fmla="*/ 8 w 16"/>
                    <a:gd name="T11" fmla="*/ 16 h 577"/>
                    <a:gd name="T12" fmla="*/ 8 w 16"/>
                    <a:gd name="T13" fmla="*/ 0 h 577"/>
                    <a:gd name="T14" fmla="*/ 0 w 16"/>
                    <a:gd name="T15" fmla="*/ 0 h 577"/>
                    <a:gd name="T16" fmla="*/ 0 w 16"/>
                    <a:gd name="T17" fmla="*/ 8 h 577"/>
                    <a:gd name="T18" fmla="*/ 8 w 16"/>
                    <a:gd name="T19" fmla="*/ 0 h 5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577">
                      <a:moveTo>
                        <a:pt x="8" y="0"/>
                      </a:moveTo>
                      <a:lnTo>
                        <a:pt x="0" y="8"/>
                      </a:lnTo>
                      <a:lnTo>
                        <a:pt x="0" y="577"/>
                      </a:lnTo>
                      <a:lnTo>
                        <a:pt x="16" y="577"/>
                      </a:lnTo>
                      <a:lnTo>
                        <a:pt x="16" y="8"/>
                      </a:lnTo>
                      <a:lnTo>
                        <a:pt x="8" y="16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63" name="Rectangle 32"/>
                <p:cNvSpPr>
                  <a:spLocks noChangeArrowheads="1"/>
                </p:cNvSpPr>
                <p:nvPr/>
              </p:nvSpPr>
              <p:spPr bwMode="auto">
                <a:xfrm>
                  <a:off x="1431" y="566"/>
                  <a:ext cx="2427" cy="628"/>
                </a:xfrm>
                <a:prstGeom prst="rect">
                  <a:avLst/>
                </a:prstGeom>
                <a:solidFill>
                  <a:srgbClr val="96959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64" name="Freeform 33"/>
                <p:cNvSpPr>
                  <a:spLocks/>
                </p:cNvSpPr>
                <p:nvPr/>
              </p:nvSpPr>
              <p:spPr bwMode="auto">
                <a:xfrm>
                  <a:off x="1431" y="558"/>
                  <a:ext cx="2434" cy="17"/>
                </a:xfrm>
                <a:custGeom>
                  <a:avLst/>
                  <a:gdLst>
                    <a:gd name="T0" fmla="*/ 2434 w 2434"/>
                    <a:gd name="T1" fmla="*/ 8 h 17"/>
                    <a:gd name="T2" fmla="*/ 2427 w 2434"/>
                    <a:gd name="T3" fmla="*/ 0 h 17"/>
                    <a:gd name="T4" fmla="*/ 0 w 2434"/>
                    <a:gd name="T5" fmla="*/ 0 h 17"/>
                    <a:gd name="T6" fmla="*/ 0 w 2434"/>
                    <a:gd name="T7" fmla="*/ 17 h 17"/>
                    <a:gd name="T8" fmla="*/ 2427 w 2434"/>
                    <a:gd name="T9" fmla="*/ 17 h 17"/>
                    <a:gd name="T10" fmla="*/ 2419 w 2434"/>
                    <a:gd name="T11" fmla="*/ 8 h 17"/>
                    <a:gd name="T12" fmla="*/ 2434 w 2434"/>
                    <a:gd name="T13" fmla="*/ 8 h 17"/>
                    <a:gd name="T14" fmla="*/ 2434 w 2434"/>
                    <a:gd name="T15" fmla="*/ 0 h 17"/>
                    <a:gd name="T16" fmla="*/ 2427 w 2434"/>
                    <a:gd name="T17" fmla="*/ 0 h 17"/>
                    <a:gd name="T18" fmla="*/ 2434 w 2434"/>
                    <a:gd name="T1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434" h="17">
                      <a:moveTo>
                        <a:pt x="2434" y="8"/>
                      </a:moveTo>
                      <a:lnTo>
                        <a:pt x="2427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2427" y="17"/>
                      </a:lnTo>
                      <a:lnTo>
                        <a:pt x="2419" y="8"/>
                      </a:lnTo>
                      <a:lnTo>
                        <a:pt x="2434" y="8"/>
                      </a:lnTo>
                      <a:lnTo>
                        <a:pt x="2434" y="0"/>
                      </a:lnTo>
                      <a:lnTo>
                        <a:pt x="2427" y="0"/>
                      </a:lnTo>
                      <a:lnTo>
                        <a:pt x="2434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65" name="Freeform 34"/>
                <p:cNvSpPr>
                  <a:spLocks/>
                </p:cNvSpPr>
                <p:nvPr/>
              </p:nvSpPr>
              <p:spPr bwMode="auto">
                <a:xfrm>
                  <a:off x="3850" y="566"/>
                  <a:ext cx="15" cy="636"/>
                </a:xfrm>
                <a:custGeom>
                  <a:avLst/>
                  <a:gdLst>
                    <a:gd name="T0" fmla="*/ 8 w 15"/>
                    <a:gd name="T1" fmla="*/ 636 h 636"/>
                    <a:gd name="T2" fmla="*/ 15 w 15"/>
                    <a:gd name="T3" fmla="*/ 628 h 636"/>
                    <a:gd name="T4" fmla="*/ 15 w 15"/>
                    <a:gd name="T5" fmla="*/ 0 h 636"/>
                    <a:gd name="T6" fmla="*/ 0 w 15"/>
                    <a:gd name="T7" fmla="*/ 0 h 636"/>
                    <a:gd name="T8" fmla="*/ 0 w 15"/>
                    <a:gd name="T9" fmla="*/ 628 h 636"/>
                    <a:gd name="T10" fmla="*/ 8 w 15"/>
                    <a:gd name="T11" fmla="*/ 619 h 636"/>
                    <a:gd name="T12" fmla="*/ 8 w 15"/>
                    <a:gd name="T13" fmla="*/ 636 h 636"/>
                    <a:gd name="T14" fmla="*/ 15 w 15"/>
                    <a:gd name="T15" fmla="*/ 636 h 636"/>
                    <a:gd name="T16" fmla="*/ 15 w 15"/>
                    <a:gd name="T17" fmla="*/ 628 h 636"/>
                    <a:gd name="T18" fmla="*/ 8 w 15"/>
                    <a:gd name="T19" fmla="*/ 636 h 6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636">
                      <a:moveTo>
                        <a:pt x="8" y="636"/>
                      </a:moveTo>
                      <a:lnTo>
                        <a:pt x="15" y="628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628"/>
                      </a:lnTo>
                      <a:lnTo>
                        <a:pt x="8" y="619"/>
                      </a:lnTo>
                      <a:lnTo>
                        <a:pt x="8" y="636"/>
                      </a:lnTo>
                      <a:lnTo>
                        <a:pt x="15" y="636"/>
                      </a:lnTo>
                      <a:lnTo>
                        <a:pt x="15" y="628"/>
                      </a:lnTo>
                      <a:lnTo>
                        <a:pt x="8" y="636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66" name="Freeform 35"/>
                <p:cNvSpPr>
                  <a:spLocks/>
                </p:cNvSpPr>
                <p:nvPr/>
              </p:nvSpPr>
              <p:spPr bwMode="auto">
                <a:xfrm>
                  <a:off x="1423" y="1185"/>
                  <a:ext cx="2435" cy="17"/>
                </a:xfrm>
                <a:custGeom>
                  <a:avLst/>
                  <a:gdLst>
                    <a:gd name="T0" fmla="*/ 0 w 2435"/>
                    <a:gd name="T1" fmla="*/ 9 h 17"/>
                    <a:gd name="T2" fmla="*/ 8 w 2435"/>
                    <a:gd name="T3" fmla="*/ 17 h 17"/>
                    <a:gd name="T4" fmla="*/ 2435 w 2435"/>
                    <a:gd name="T5" fmla="*/ 17 h 17"/>
                    <a:gd name="T6" fmla="*/ 2435 w 2435"/>
                    <a:gd name="T7" fmla="*/ 0 h 17"/>
                    <a:gd name="T8" fmla="*/ 8 w 2435"/>
                    <a:gd name="T9" fmla="*/ 0 h 17"/>
                    <a:gd name="T10" fmla="*/ 16 w 2435"/>
                    <a:gd name="T11" fmla="*/ 9 h 17"/>
                    <a:gd name="T12" fmla="*/ 0 w 2435"/>
                    <a:gd name="T13" fmla="*/ 9 h 17"/>
                    <a:gd name="T14" fmla="*/ 0 w 2435"/>
                    <a:gd name="T15" fmla="*/ 17 h 17"/>
                    <a:gd name="T16" fmla="*/ 8 w 2435"/>
                    <a:gd name="T17" fmla="*/ 17 h 17"/>
                    <a:gd name="T18" fmla="*/ 0 w 2435"/>
                    <a:gd name="T19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435" h="17">
                      <a:moveTo>
                        <a:pt x="0" y="9"/>
                      </a:moveTo>
                      <a:lnTo>
                        <a:pt x="8" y="17"/>
                      </a:lnTo>
                      <a:lnTo>
                        <a:pt x="2435" y="17"/>
                      </a:lnTo>
                      <a:lnTo>
                        <a:pt x="2435" y="0"/>
                      </a:lnTo>
                      <a:lnTo>
                        <a:pt x="8" y="0"/>
                      </a:lnTo>
                      <a:lnTo>
                        <a:pt x="16" y="9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8" y="17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67" name="Freeform 36"/>
                <p:cNvSpPr>
                  <a:spLocks/>
                </p:cNvSpPr>
                <p:nvPr/>
              </p:nvSpPr>
              <p:spPr bwMode="auto">
                <a:xfrm>
                  <a:off x="1423" y="558"/>
                  <a:ext cx="16" cy="636"/>
                </a:xfrm>
                <a:custGeom>
                  <a:avLst/>
                  <a:gdLst>
                    <a:gd name="T0" fmla="*/ 8 w 16"/>
                    <a:gd name="T1" fmla="*/ 0 h 636"/>
                    <a:gd name="T2" fmla="*/ 0 w 16"/>
                    <a:gd name="T3" fmla="*/ 8 h 636"/>
                    <a:gd name="T4" fmla="*/ 0 w 16"/>
                    <a:gd name="T5" fmla="*/ 636 h 636"/>
                    <a:gd name="T6" fmla="*/ 16 w 16"/>
                    <a:gd name="T7" fmla="*/ 636 h 636"/>
                    <a:gd name="T8" fmla="*/ 16 w 16"/>
                    <a:gd name="T9" fmla="*/ 8 h 636"/>
                    <a:gd name="T10" fmla="*/ 8 w 16"/>
                    <a:gd name="T11" fmla="*/ 17 h 636"/>
                    <a:gd name="T12" fmla="*/ 8 w 16"/>
                    <a:gd name="T13" fmla="*/ 0 h 636"/>
                    <a:gd name="T14" fmla="*/ 0 w 16"/>
                    <a:gd name="T15" fmla="*/ 0 h 636"/>
                    <a:gd name="T16" fmla="*/ 0 w 16"/>
                    <a:gd name="T17" fmla="*/ 8 h 636"/>
                    <a:gd name="T18" fmla="*/ 8 w 16"/>
                    <a:gd name="T19" fmla="*/ 0 h 6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636">
                      <a:moveTo>
                        <a:pt x="8" y="0"/>
                      </a:moveTo>
                      <a:lnTo>
                        <a:pt x="0" y="8"/>
                      </a:lnTo>
                      <a:lnTo>
                        <a:pt x="0" y="636"/>
                      </a:lnTo>
                      <a:lnTo>
                        <a:pt x="16" y="636"/>
                      </a:lnTo>
                      <a:lnTo>
                        <a:pt x="16" y="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68" name="Freeform 37"/>
                <p:cNvSpPr>
                  <a:spLocks/>
                </p:cNvSpPr>
                <p:nvPr/>
              </p:nvSpPr>
              <p:spPr bwMode="auto">
                <a:xfrm>
                  <a:off x="1593" y="713"/>
                  <a:ext cx="2103" cy="334"/>
                </a:xfrm>
                <a:custGeom>
                  <a:avLst/>
                  <a:gdLst>
                    <a:gd name="T0" fmla="*/ 158 w 2103"/>
                    <a:gd name="T1" fmla="*/ 0 h 334"/>
                    <a:gd name="T2" fmla="*/ 1945 w 2103"/>
                    <a:gd name="T3" fmla="*/ 0 h 334"/>
                    <a:gd name="T4" fmla="*/ 1977 w 2103"/>
                    <a:gd name="T5" fmla="*/ 4 h 334"/>
                    <a:gd name="T6" fmla="*/ 2008 w 2103"/>
                    <a:gd name="T7" fmla="*/ 12 h 334"/>
                    <a:gd name="T8" fmla="*/ 2036 w 2103"/>
                    <a:gd name="T9" fmla="*/ 29 h 334"/>
                    <a:gd name="T10" fmla="*/ 2055 w 2103"/>
                    <a:gd name="T11" fmla="*/ 50 h 334"/>
                    <a:gd name="T12" fmla="*/ 2075 w 2103"/>
                    <a:gd name="T13" fmla="*/ 75 h 334"/>
                    <a:gd name="T14" fmla="*/ 2091 w 2103"/>
                    <a:gd name="T15" fmla="*/ 100 h 334"/>
                    <a:gd name="T16" fmla="*/ 2099 w 2103"/>
                    <a:gd name="T17" fmla="*/ 134 h 334"/>
                    <a:gd name="T18" fmla="*/ 2103 w 2103"/>
                    <a:gd name="T19" fmla="*/ 167 h 334"/>
                    <a:gd name="T20" fmla="*/ 2099 w 2103"/>
                    <a:gd name="T21" fmla="*/ 200 h 334"/>
                    <a:gd name="T22" fmla="*/ 2091 w 2103"/>
                    <a:gd name="T23" fmla="*/ 230 h 334"/>
                    <a:gd name="T24" fmla="*/ 2075 w 2103"/>
                    <a:gd name="T25" fmla="*/ 259 h 334"/>
                    <a:gd name="T26" fmla="*/ 2055 w 2103"/>
                    <a:gd name="T27" fmla="*/ 284 h 334"/>
                    <a:gd name="T28" fmla="*/ 2036 w 2103"/>
                    <a:gd name="T29" fmla="*/ 305 h 334"/>
                    <a:gd name="T30" fmla="*/ 2008 w 2103"/>
                    <a:gd name="T31" fmla="*/ 318 h 334"/>
                    <a:gd name="T32" fmla="*/ 1977 w 2103"/>
                    <a:gd name="T33" fmla="*/ 330 h 334"/>
                    <a:gd name="T34" fmla="*/ 1945 w 2103"/>
                    <a:gd name="T35" fmla="*/ 334 h 334"/>
                    <a:gd name="T36" fmla="*/ 158 w 2103"/>
                    <a:gd name="T37" fmla="*/ 334 h 334"/>
                    <a:gd name="T38" fmla="*/ 126 w 2103"/>
                    <a:gd name="T39" fmla="*/ 330 h 334"/>
                    <a:gd name="T40" fmla="*/ 95 w 2103"/>
                    <a:gd name="T41" fmla="*/ 318 h 334"/>
                    <a:gd name="T42" fmla="*/ 71 w 2103"/>
                    <a:gd name="T43" fmla="*/ 305 h 334"/>
                    <a:gd name="T44" fmla="*/ 47 w 2103"/>
                    <a:gd name="T45" fmla="*/ 284 h 334"/>
                    <a:gd name="T46" fmla="*/ 27 w 2103"/>
                    <a:gd name="T47" fmla="*/ 259 h 334"/>
                    <a:gd name="T48" fmla="*/ 12 w 2103"/>
                    <a:gd name="T49" fmla="*/ 230 h 334"/>
                    <a:gd name="T50" fmla="*/ 4 w 2103"/>
                    <a:gd name="T51" fmla="*/ 200 h 334"/>
                    <a:gd name="T52" fmla="*/ 0 w 2103"/>
                    <a:gd name="T53" fmla="*/ 167 h 334"/>
                    <a:gd name="T54" fmla="*/ 4 w 2103"/>
                    <a:gd name="T55" fmla="*/ 134 h 334"/>
                    <a:gd name="T56" fmla="*/ 12 w 2103"/>
                    <a:gd name="T57" fmla="*/ 100 h 334"/>
                    <a:gd name="T58" fmla="*/ 27 w 2103"/>
                    <a:gd name="T59" fmla="*/ 75 h 334"/>
                    <a:gd name="T60" fmla="*/ 47 w 2103"/>
                    <a:gd name="T61" fmla="*/ 50 h 334"/>
                    <a:gd name="T62" fmla="*/ 71 w 2103"/>
                    <a:gd name="T63" fmla="*/ 29 h 334"/>
                    <a:gd name="T64" fmla="*/ 95 w 2103"/>
                    <a:gd name="T65" fmla="*/ 12 h 334"/>
                    <a:gd name="T66" fmla="*/ 126 w 2103"/>
                    <a:gd name="T67" fmla="*/ 4 h 334"/>
                    <a:gd name="T68" fmla="*/ 158 w 2103"/>
                    <a:gd name="T69" fmla="*/ 0 h 3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103" h="334">
                      <a:moveTo>
                        <a:pt x="158" y="0"/>
                      </a:moveTo>
                      <a:lnTo>
                        <a:pt x="1945" y="0"/>
                      </a:lnTo>
                      <a:lnTo>
                        <a:pt x="1977" y="4"/>
                      </a:lnTo>
                      <a:lnTo>
                        <a:pt x="2008" y="12"/>
                      </a:lnTo>
                      <a:lnTo>
                        <a:pt x="2036" y="29"/>
                      </a:lnTo>
                      <a:lnTo>
                        <a:pt x="2055" y="50"/>
                      </a:lnTo>
                      <a:lnTo>
                        <a:pt x="2075" y="75"/>
                      </a:lnTo>
                      <a:lnTo>
                        <a:pt x="2091" y="100"/>
                      </a:lnTo>
                      <a:lnTo>
                        <a:pt x="2099" y="134"/>
                      </a:lnTo>
                      <a:lnTo>
                        <a:pt x="2103" y="167"/>
                      </a:lnTo>
                      <a:lnTo>
                        <a:pt x="2099" y="200"/>
                      </a:lnTo>
                      <a:lnTo>
                        <a:pt x="2091" y="230"/>
                      </a:lnTo>
                      <a:lnTo>
                        <a:pt x="2075" y="259"/>
                      </a:lnTo>
                      <a:lnTo>
                        <a:pt x="2055" y="284"/>
                      </a:lnTo>
                      <a:lnTo>
                        <a:pt x="2036" y="305"/>
                      </a:lnTo>
                      <a:lnTo>
                        <a:pt x="2008" y="318"/>
                      </a:lnTo>
                      <a:lnTo>
                        <a:pt x="1977" y="330"/>
                      </a:lnTo>
                      <a:lnTo>
                        <a:pt x="1945" y="334"/>
                      </a:lnTo>
                      <a:lnTo>
                        <a:pt x="158" y="334"/>
                      </a:lnTo>
                      <a:lnTo>
                        <a:pt x="126" y="330"/>
                      </a:lnTo>
                      <a:lnTo>
                        <a:pt x="95" y="318"/>
                      </a:lnTo>
                      <a:lnTo>
                        <a:pt x="71" y="305"/>
                      </a:lnTo>
                      <a:lnTo>
                        <a:pt x="47" y="284"/>
                      </a:lnTo>
                      <a:lnTo>
                        <a:pt x="27" y="259"/>
                      </a:lnTo>
                      <a:lnTo>
                        <a:pt x="12" y="230"/>
                      </a:lnTo>
                      <a:lnTo>
                        <a:pt x="4" y="200"/>
                      </a:lnTo>
                      <a:lnTo>
                        <a:pt x="0" y="167"/>
                      </a:lnTo>
                      <a:lnTo>
                        <a:pt x="4" y="134"/>
                      </a:lnTo>
                      <a:lnTo>
                        <a:pt x="12" y="100"/>
                      </a:lnTo>
                      <a:lnTo>
                        <a:pt x="27" y="75"/>
                      </a:lnTo>
                      <a:lnTo>
                        <a:pt x="47" y="50"/>
                      </a:lnTo>
                      <a:lnTo>
                        <a:pt x="71" y="29"/>
                      </a:lnTo>
                      <a:lnTo>
                        <a:pt x="95" y="12"/>
                      </a:lnTo>
                      <a:lnTo>
                        <a:pt x="126" y="4"/>
                      </a:lnTo>
                      <a:lnTo>
                        <a:pt x="15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69" name="Freeform 38"/>
                <p:cNvSpPr>
                  <a:spLocks noEditPoints="1"/>
                </p:cNvSpPr>
                <p:nvPr/>
              </p:nvSpPr>
              <p:spPr bwMode="auto">
                <a:xfrm>
                  <a:off x="1837" y="821"/>
                  <a:ext cx="107" cy="97"/>
                </a:xfrm>
                <a:custGeom>
                  <a:avLst/>
                  <a:gdLst>
                    <a:gd name="T0" fmla="*/ 71 w 107"/>
                    <a:gd name="T1" fmla="*/ 0 h 97"/>
                    <a:gd name="T2" fmla="*/ 68 w 107"/>
                    <a:gd name="T3" fmla="*/ 5 h 97"/>
                    <a:gd name="T4" fmla="*/ 64 w 107"/>
                    <a:gd name="T5" fmla="*/ 9 h 97"/>
                    <a:gd name="T6" fmla="*/ 68 w 107"/>
                    <a:gd name="T7" fmla="*/ 13 h 97"/>
                    <a:gd name="T8" fmla="*/ 83 w 107"/>
                    <a:gd name="T9" fmla="*/ 13 h 97"/>
                    <a:gd name="T10" fmla="*/ 91 w 107"/>
                    <a:gd name="T11" fmla="*/ 17 h 97"/>
                    <a:gd name="T12" fmla="*/ 99 w 107"/>
                    <a:gd name="T13" fmla="*/ 26 h 97"/>
                    <a:gd name="T14" fmla="*/ 107 w 107"/>
                    <a:gd name="T15" fmla="*/ 38 h 97"/>
                    <a:gd name="T16" fmla="*/ 107 w 107"/>
                    <a:gd name="T17" fmla="*/ 51 h 97"/>
                    <a:gd name="T18" fmla="*/ 103 w 107"/>
                    <a:gd name="T19" fmla="*/ 63 h 97"/>
                    <a:gd name="T20" fmla="*/ 95 w 107"/>
                    <a:gd name="T21" fmla="*/ 72 h 97"/>
                    <a:gd name="T22" fmla="*/ 87 w 107"/>
                    <a:gd name="T23" fmla="*/ 76 h 97"/>
                    <a:gd name="T24" fmla="*/ 71 w 107"/>
                    <a:gd name="T25" fmla="*/ 80 h 97"/>
                    <a:gd name="T26" fmla="*/ 64 w 107"/>
                    <a:gd name="T27" fmla="*/ 84 h 97"/>
                    <a:gd name="T28" fmla="*/ 68 w 107"/>
                    <a:gd name="T29" fmla="*/ 88 h 97"/>
                    <a:gd name="T30" fmla="*/ 71 w 107"/>
                    <a:gd name="T31" fmla="*/ 92 h 97"/>
                    <a:gd name="T32" fmla="*/ 75 w 107"/>
                    <a:gd name="T33" fmla="*/ 97 h 97"/>
                    <a:gd name="T34" fmla="*/ 36 w 107"/>
                    <a:gd name="T35" fmla="*/ 92 h 97"/>
                    <a:gd name="T36" fmla="*/ 40 w 107"/>
                    <a:gd name="T37" fmla="*/ 88 h 97"/>
                    <a:gd name="T38" fmla="*/ 44 w 107"/>
                    <a:gd name="T39" fmla="*/ 84 h 97"/>
                    <a:gd name="T40" fmla="*/ 40 w 107"/>
                    <a:gd name="T41" fmla="*/ 80 h 97"/>
                    <a:gd name="T42" fmla="*/ 24 w 107"/>
                    <a:gd name="T43" fmla="*/ 80 h 97"/>
                    <a:gd name="T44" fmla="*/ 16 w 107"/>
                    <a:gd name="T45" fmla="*/ 72 h 97"/>
                    <a:gd name="T46" fmla="*/ 8 w 107"/>
                    <a:gd name="T47" fmla="*/ 63 h 97"/>
                    <a:gd name="T48" fmla="*/ 0 w 107"/>
                    <a:gd name="T49" fmla="*/ 55 h 97"/>
                    <a:gd name="T50" fmla="*/ 0 w 107"/>
                    <a:gd name="T51" fmla="*/ 42 h 97"/>
                    <a:gd name="T52" fmla="*/ 4 w 107"/>
                    <a:gd name="T53" fmla="*/ 34 h 97"/>
                    <a:gd name="T54" fmla="*/ 8 w 107"/>
                    <a:gd name="T55" fmla="*/ 26 h 97"/>
                    <a:gd name="T56" fmla="*/ 16 w 107"/>
                    <a:gd name="T57" fmla="*/ 17 h 97"/>
                    <a:gd name="T58" fmla="*/ 24 w 107"/>
                    <a:gd name="T59" fmla="*/ 13 h 97"/>
                    <a:gd name="T60" fmla="*/ 32 w 107"/>
                    <a:gd name="T61" fmla="*/ 13 h 97"/>
                    <a:gd name="T62" fmla="*/ 44 w 107"/>
                    <a:gd name="T63" fmla="*/ 13 h 97"/>
                    <a:gd name="T64" fmla="*/ 44 w 107"/>
                    <a:gd name="T65" fmla="*/ 5 h 97"/>
                    <a:gd name="T66" fmla="*/ 40 w 107"/>
                    <a:gd name="T67" fmla="*/ 5 h 97"/>
                    <a:gd name="T68" fmla="*/ 36 w 107"/>
                    <a:gd name="T69" fmla="*/ 0 h 97"/>
                    <a:gd name="T70" fmla="*/ 44 w 107"/>
                    <a:gd name="T71" fmla="*/ 17 h 97"/>
                    <a:gd name="T72" fmla="*/ 36 w 107"/>
                    <a:gd name="T73" fmla="*/ 17 h 97"/>
                    <a:gd name="T74" fmla="*/ 32 w 107"/>
                    <a:gd name="T75" fmla="*/ 21 h 97"/>
                    <a:gd name="T76" fmla="*/ 28 w 107"/>
                    <a:gd name="T77" fmla="*/ 26 h 97"/>
                    <a:gd name="T78" fmla="*/ 24 w 107"/>
                    <a:gd name="T79" fmla="*/ 34 h 97"/>
                    <a:gd name="T80" fmla="*/ 24 w 107"/>
                    <a:gd name="T81" fmla="*/ 51 h 97"/>
                    <a:gd name="T82" fmla="*/ 24 w 107"/>
                    <a:gd name="T83" fmla="*/ 59 h 97"/>
                    <a:gd name="T84" fmla="*/ 28 w 107"/>
                    <a:gd name="T85" fmla="*/ 67 h 97"/>
                    <a:gd name="T86" fmla="*/ 32 w 107"/>
                    <a:gd name="T87" fmla="*/ 72 h 97"/>
                    <a:gd name="T88" fmla="*/ 40 w 107"/>
                    <a:gd name="T89" fmla="*/ 76 h 97"/>
                    <a:gd name="T90" fmla="*/ 64 w 107"/>
                    <a:gd name="T91" fmla="*/ 17 h 97"/>
                    <a:gd name="T92" fmla="*/ 71 w 107"/>
                    <a:gd name="T93" fmla="*/ 76 h 97"/>
                    <a:gd name="T94" fmla="*/ 79 w 107"/>
                    <a:gd name="T95" fmla="*/ 72 h 97"/>
                    <a:gd name="T96" fmla="*/ 83 w 107"/>
                    <a:gd name="T97" fmla="*/ 67 h 97"/>
                    <a:gd name="T98" fmla="*/ 83 w 107"/>
                    <a:gd name="T99" fmla="*/ 59 h 97"/>
                    <a:gd name="T100" fmla="*/ 87 w 107"/>
                    <a:gd name="T101" fmla="*/ 46 h 97"/>
                    <a:gd name="T102" fmla="*/ 83 w 107"/>
                    <a:gd name="T103" fmla="*/ 34 h 97"/>
                    <a:gd name="T104" fmla="*/ 83 w 107"/>
                    <a:gd name="T105" fmla="*/ 26 h 97"/>
                    <a:gd name="T106" fmla="*/ 75 w 107"/>
                    <a:gd name="T107" fmla="*/ 21 h 97"/>
                    <a:gd name="T108" fmla="*/ 71 w 107"/>
                    <a:gd name="T109" fmla="*/ 17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07" h="97">
                      <a:moveTo>
                        <a:pt x="75" y="0"/>
                      </a:move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68" y="0"/>
                      </a:lnTo>
                      <a:lnTo>
                        <a:pt x="68" y="5"/>
                      </a:lnTo>
                      <a:lnTo>
                        <a:pt x="68" y="5"/>
                      </a:lnTo>
                      <a:lnTo>
                        <a:pt x="68" y="5"/>
                      </a:lnTo>
                      <a:lnTo>
                        <a:pt x="68" y="5"/>
                      </a:lnTo>
                      <a:lnTo>
                        <a:pt x="68" y="5"/>
                      </a:lnTo>
                      <a:lnTo>
                        <a:pt x="68" y="5"/>
                      </a:lnTo>
                      <a:lnTo>
                        <a:pt x="64" y="9"/>
                      </a:lnTo>
                      <a:lnTo>
                        <a:pt x="64" y="9"/>
                      </a:lnTo>
                      <a:lnTo>
                        <a:pt x="64" y="9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8" y="13"/>
                      </a:lnTo>
                      <a:lnTo>
                        <a:pt x="71" y="13"/>
                      </a:lnTo>
                      <a:lnTo>
                        <a:pt x="75" y="13"/>
                      </a:lnTo>
                      <a:lnTo>
                        <a:pt x="75" y="13"/>
                      </a:lnTo>
                      <a:lnTo>
                        <a:pt x="79" y="13"/>
                      </a:lnTo>
                      <a:lnTo>
                        <a:pt x="83" y="13"/>
                      </a:lnTo>
                      <a:lnTo>
                        <a:pt x="83" y="13"/>
                      </a:lnTo>
                      <a:lnTo>
                        <a:pt x="87" y="17"/>
                      </a:lnTo>
                      <a:lnTo>
                        <a:pt x="87" y="17"/>
                      </a:lnTo>
                      <a:lnTo>
                        <a:pt x="91" y="17"/>
                      </a:lnTo>
                      <a:lnTo>
                        <a:pt x="91" y="17"/>
                      </a:lnTo>
                      <a:lnTo>
                        <a:pt x="95" y="21"/>
                      </a:lnTo>
                      <a:lnTo>
                        <a:pt x="95" y="21"/>
                      </a:lnTo>
                      <a:lnTo>
                        <a:pt x="99" y="21"/>
                      </a:lnTo>
                      <a:lnTo>
                        <a:pt x="99" y="26"/>
                      </a:lnTo>
                      <a:lnTo>
                        <a:pt x="99" y="26"/>
                      </a:lnTo>
                      <a:lnTo>
                        <a:pt x="103" y="30"/>
                      </a:lnTo>
                      <a:lnTo>
                        <a:pt x="103" y="30"/>
                      </a:lnTo>
                      <a:lnTo>
                        <a:pt x="103" y="34"/>
                      </a:lnTo>
                      <a:lnTo>
                        <a:pt x="107" y="34"/>
                      </a:lnTo>
                      <a:lnTo>
                        <a:pt x="107" y="38"/>
                      </a:lnTo>
                      <a:lnTo>
                        <a:pt x="107" y="42"/>
                      </a:lnTo>
                      <a:lnTo>
                        <a:pt x="107" y="42"/>
                      </a:lnTo>
                      <a:lnTo>
                        <a:pt x="107" y="46"/>
                      </a:lnTo>
                      <a:lnTo>
                        <a:pt x="107" y="51"/>
                      </a:lnTo>
                      <a:lnTo>
                        <a:pt x="107" y="51"/>
                      </a:lnTo>
                      <a:lnTo>
                        <a:pt x="107" y="55"/>
                      </a:lnTo>
                      <a:lnTo>
                        <a:pt x="107" y="55"/>
                      </a:lnTo>
                      <a:lnTo>
                        <a:pt x="107" y="59"/>
                      </a:lnTo>
                      <a:lnTo>
                        <a:pt x="103" y="59"/>
                      </a:lnTo>
                      <a:lnTo>
                        <a:pt x="103" y="63"/>
                      </a:lnTo>
                      <a:lnTo>
                        <a:pt x="103" y="63"/>
                      </a:lnTo>
                      <a:lnTo>
                        <a:pt x="99" y="67"/>
                      </a:lnTo>
                      <a:lnTo>
                        <a:pt x="99" y="67"/>
                      </a:lnTo>
                      <a:lnTo>
                        <a:pt x="99" y="67"/>
                      </a:lnTo>
                      <a:lnTo>
                        <a:pt x="95" y="72"/>
                      </a:lnTo>
                      <a:lnTo>
                        <a:pt x="95" y="72"/>
                      </a:lnTo>
                      <a:lnTo>
                        <a:pt x="91" y="72"/>
                      </a:lnTo>
                      <a:lnTo>
                        <a:pt x="91" y="76"/>
                      </a:lnTo>
                      <a:lnTo>
                        <a:pt x="87" y="76"/>
                      </a:lnTo>
                      <a:lnTo>
                        <a:pt x="87" y="76"/>
                      </a:lnTo>
                      <a:lnTo>
                        <a:pt x="83" y="76"/>
                      </a:lnTo>
                      <a:lnTo>
                        <a:pt x="79" y="80"/>
                      </a:lnTo>
                      <a:lnTo>
                        <a:pt x="79" y="80"/>
                      </a:lnTo>
                      <a:lnTo>
                        <a:pt x="75" y="80"/>
                      </a:lnTo>
                      <a:lnTo>
                        <a:pt x="71" y="80"/>
                      </a:lnTo>
                      <a:lnTo>
                        <a:pt x="68" y="80"/>
                      </a:lnTo>
                      <a:lnTo>
                        <a:pt x="64" y="80"/>
                      </a:lnTo>
                      <a:lnTo>
                        <a:pt x="64" y="80"/>
                      </a:lnTo>
                      <a:lnTo>
                        <a:pt x="64" y="84"/>
                      </a:lnTo>
                      <a:lnTo>
                        <a:pt x="64" y="84"/>
                      </a:lnTo>
                      <a:lnTo>
                        <a:pt x="64" y="84"/>
                      </a:lnTo>
                      <a:lnTo>
                        <a:pt x="64" y="88"/>
                      </a:lnTo>
                      <a:lnTo>
                        <a:pt x="68" y="88"/>
                      </a:lnTo>
                      <a:lnTo>
                        <a:pt x="68" y="88"/>
                      </a:lnTo>
                      <a:lnTo>
                        <a:pt x="68" y="88"/>
                      </a:lnTo>
                      <a:lnTo>
                        <a:pt x="68" y="88"/>
                      </a:lnTo>
                      <a:lnTo>
                        <a:pt x="68" y="92"/>
                      </a:lnTo>
                      <a:lnTo>
                        <a:pt x="68" y="92"/>
                      </a:lnTo>
                      <a:lnTo>
                        <a:pt x="71" y="92"/>
                      </a:lnTo>
                      <a:lnTo>
                        <a:pt x="71" y="92"/>
                      </a:lnTo>
                      <a:lnTo>
                        <a:pt x="71" y="92"/>
                      </a:lnTo>
                      <a:lnTo>
                        <a:pt x="71" y="92"/>
                      </a:lnTo>
                      <a:lnTo>
                        <a:pt x="75" y="92"/>
                      </a:lnTo>
                      <a:lnTo>
                        <a:pt x="75" y="92"/>
                      </a:lnTo>
                      <a:lnTo>
                        <a:pt x="75" y="97"/>
                      </a:lnTo>
                      <a:lnTo>
                        <a:pt x="32" y="97"/>
                      </a:lnTo>
                      <a:lnTo>
                        <a:pt x="32" y="92"/>
                      </a:lnTo>
                      <a:lnTo>
                        <a:pt x="32" y="92"/>
                      </a:lnTo>
                      <a:lnTo>
                        <a:pt x="36" y="92"/>
                      </a:lnTo>
                      <a:lnTo>
                        <a:pt x="36" y="92"/>
                      </a:lnTo>
                      <a:lnTo>
                        <a:pt x="36" y="92"/>
                      </a:lnTo>
                      <a:lnTo>
                        <a:pt x="40" y="92"/>
                      </a:lnTo>
                      <a:lnTo>
                        <a:pt x="40" y="92"/>
                      </a:lnTo>
                      <a:lnTo>
                        <a:pt x="40" y="92"/>
                      </a:lnTo>
                      <a:lnTo>
                        <a:pt x="40" y="88"/>
                      </a:lnTo>
                      <a:lnTo>
                        <a:pt x="44" y="88"/>
                      </a:lnTo>
                      <a:lnTo>
                        <a:pt x="44" y="88"/>
                      </a:lnTo>
                      <a:lnTo>
                        <a:pt x="44" y="88"/>
                      </a:lnTo>
                      <a:lnTo>
                        <a:pt x="44" y="88"/>
                      </a:lnTo>
                      <a:lnTo>
                        <a:pt x="44" y="84"/>
                      </a:lnTo>
                      <a:lnTo>
                        <a:pt x="44" y="84"/>
                      </a:lnTo>
                      <a:lnTo>
                        <a:pt x="44" y="84"/>
                      </a:lnTo>
                      <a:lnTo>
                        <a:pt x="44" y="80"/>
                      </a:lnTo>
                      <a:lnTo>
                        <a:pt x="44" y="80"/>
                      </a:lnTo>
                      <a:lnTo>
                        <a:pt x="40" y="80"/>
                      </a:lnTo>
                      <a:lnTo>
                        <a:pt x="36" y="80"/>
                      </a:lnTo>
                      <a:lnTo>
                        <a:pt x="36" y="80"/>
                      </a:lnTo>
                      <a:lnTo>
                        <a:pt x="32" y="80"/>
                      </a:lnTo>
                      <a:lnTo>
                        <a:pt x="28" y="80"/>
                      </a:lnTo>
                      <a:lnTo>
                        <a:pt x="24" y="80"/>
                      </a:lnTo>
                      <a:lnTo>
                        <a:pt x="24" y="76"/>
                      </a:lnTo>
                      <a:lnTo>
                        <a:pt x="20" y="76"/>
                      </a:lnTo>
                      <a:lnTo>
                        <a:pt x="20" y="76"/>
                      </a:lnTo>
                      <a:lnTo>
                        <a:pt x="16" y="76"/>
                      </a:lnTo>
                      <a:lnTo>
                        <a:pt x="16" y="72"/>
                      </a:lnTo>
                      <a:lnTo>
                        <a:pt x="12" y="72"/>
                      </a:lnTo>
                      <a:lnTo>
                        <a:pt x="12" y="72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3"/>
                      </a:lnTo>
                      <a:lnTo>
                        <a:pt x="4" y="63"/>
                      </a:lnTo>
                      <a:lnTo>
                        <a:pt x="4" y="63"/>
                      </a:lnTo>
                      <a:lnTo>
                        <a:pt x="4" y="59"/>
                      </a:lnTo>
                      <a:lnTo>
                        <a:pt x="4" y="55"/>
                      </a:lnTo>
                      <a:lnTo>
                        <a:pt x="0" y="55"/>
                      </a:lnTo>
                      <a:lnTo>
                        <a:pt x="0" y="51"/>
                      </a:lnTo>
                      <a:lnTo>
                        <a:pt x="0" y="51"/>
                      </a:lnTo>
                      <a:lnTo>
                        <a:pt x="0" y="46"/>
                      </a:lnTo>
                      <a:lnTo>
                        <a:pt x="0" y="42"/>
                      </a:lnTo>
                      <a:lnTo>
                        <a:pt x="0" y="42"/>
                      </a:lnTo>
                      <a:lnTo>
                        <a:pt x="0" y="38"/>
                      </a:lnTo>
                      <a:lnTo>
                        <a:pt x="0" y="38"/>
                      </a:lnTo>
                      <a:lnTo>
                        <a:pt x="4" y="38"/>
                      </a:lnTo>
                      <a:lnTo>
                        <a:pt x="4" y="34"/>
                      </a:lnTo>
                      <a:lnTo>
                        <a:pt x="4" y="34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8" y="30"/>
                      </a:lnTo>
                      <a:lnTo>
                        <a:pt x="8" y="26"/>
                      </a:lnTo>
                      <a:lnTo>
                        <a:pt x="8" y="26"/>
                      </a:lnTo>
                      <a:lnTo>
                        <a:pt x="12" y="26"/>
                      </a:lnTo>
                      <a:lnTo>
                        <a:pt x="12" y="21"/>
                      </a:lnTo>
                      <a:lnTo>
                        <a:pt x="12" y="21"/>
                      </a:lnTo>
                      <a:lnTo>
                        <a:pt x="16" y="21"/>
                      </a:lnTo>
                      <a:lnTo>
                        <a:pt x="16" y="17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4" y="17"/>
                      </a:lnTo>
                      <a:lnTo>
                        <a:pt x="24" y="13"/>
                      </a:lnTo>
                      <a:lnTo>
                        <a:pt x="28" y="13"/>
                      </a:lnTo>
                      <a:lnTo>
                        <a:pt x="28" y="13"/>
                      </a:lnTo>
                      <a:lnTo>
                        <a:pt x="28" y="13"/>
                      </a:lnTo>
                      <a:lnTo>
                        <a:pt x="32" y="13"/>
                      </a:lnTo>
                      <a:lnTo>
                        <a:pt x="32" y="13"/>
                      </a:lnTo>
                      <a:lnTo>
                        <a:pt x="36" y="13"/>
                      </a:lnTo>
                      <a:lnTo>
                        <a:pt x="36" y="13"/>
                      </a:lnTo>
                      <a:lnTo>
                        <a:pt x="40" y="13"/>
                      </a:lnTo>
                      <a:lnTo>
                        <a:pt x="40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9"/>
                      </a:lnTo>
                      <a:lnTo>
                        <a:pt x="44" y="9"/>
                      </a:lnTo>
                      <a:lnTo>
                        <a:pt x="44" y="9"/>
                      </a:lnTo>
                      <a:lnTo>
                        <a:pt x="44" y="5"/>
                      </a:lnTo>
                      <a:lnTo>
                        <a:pt x="44" y="5"/>
                      </a:lnTo>
                      <a:lnTo>
                        <a:pt x="44" y="5"/>
                      </a:lnTo>
                      <a:lnTo>
                        <a:pt x="40" y="5"/>
                      </a:lnTo>
                      <a:lnTo>
                        <a:pt x="40" y="5"/>
                      </a:lnTo>
                      <a:lnTo>
                        <a:pt x="40" y="5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75" y="0"/>
                      </a:lnTo>
                      <a:close/>
                      <a:moveTo>
                        <a:pt x="44" y="17"/>
                      </a:moveTo>
                      <a:lnTo>
                        <a:pt x="44" y="17"/>
                      </a:lnTo>
                      <a:lnTo>
                        <a:pt x="40" y="17"/>
                      </a:lnTo>
                      <a:lnTo>
                        <a:pt x="40" y="17"/>
                      </a:lnTo>
                      <a:lnTo>
                        <a:pt x="36" y="17"/>
                      </a:lnTo>
                      <a:lnTo>
                        <a:pt x="36" y="17"/>
                      </a:lnTo>
                      <a:lnTo>
                        <a:pt x="36" y="17"/>
                      </a:lnTo>
                      <a:lnTo>
                        <a:pt x="32" y="17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28" y="21"/>
                      </a:lnTo>
                      <a:lnTo>
                        <a:pt x="28" y="21"/>
                      </a:lnTo>
                      <a:lnTo>
                        <a:pt x="28" y="21"/>
                      </a:lnTo>
                      <a:lnTo>
                        <a:pt x="28" y="26"/>
                      </a:lnTo>
                      <a:lnTo>
                        <a:pt x="28" y="26"/>
                      </a:lnTo>
                      <a:lnTo>
                        <a:pt x="24" y="30"/>
                      </a:lnTo>
                      <a:lnTo>
                        <a:pt x="24" y="30"/>
                      </a:lnTo>
                      <a:lnTo>
                        <a:pt x="24" y="30"/>
                      </a:lnTo>
                      <a:lnTo>
                        <a:pt x="24" y="34"/>
                      </a:lnTo>
                      <a:lnTo>
                        <a:pt x="24" y="34"/>
                      </a:lnTo>
                      <a:lnTo>
                        <a:pt x="24" y="38"/>
                      </a:lnTo>
                      <a:lnTo>
                        <a:pt x="24" y="42"/>
                      </a:lnTo>
                      <a:lnTo>
                        <a:pt x="24" y="42"/>
                      </a:lnTo>
                      <a:lnTo>
                        <a:pt x="24" y="46"/>
                      </a:lnTo>
                      <a:lnTo>
                        <a:pt x="24" y="51"/>
                      </a:lnTo>
                      <a:lnTo>
                        <a:pt x="24" y="51"/>
                      </a:lnTo>
                      <a:lnTo>
                        <a:pt x="24" y="55"/>
                      </a:lnTo>
                      <a:lnTo>
                        <a:pt x="24" y="55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4" y="63"/>
                      </a:lnTo>
                      <a:lnTo>
                        <a:pt x="24" y="63"/>
                      </a:lnTo>
                      <a:lnTo>
                        <a:pt x="24" y="67"/>
                      </a:lnTo>
                      <a:lnTo>
                        <a:pt x="28" y="67"/>
                      </a:lnTo>
                      <a:lnTo>
                        <a:pt x="28" y="67"/>
                      </a:lnTo>
                      <a:lnTo>
                        <a:pt x="28" y="72"/>
                      </a:lnTo>
                      <a:lnTo>
                        <a:pt x="28" y="72"/>
                      </a:lnTo>
                      <a:lnTo>
                        <a:pt x="32" y="72"/>
                      </a:lnTo>
                      <a:lnTo>
                        <a:pt x="32" y="72"/>
                      </a:lnTo>
                      <a:lnTo>
                        <a:pt x="32" y="72"/>
                      </a:lnTo>
                      <a:lnTo>
                        <a:pt x="32" y="72"/>
                      </a:lnTo>
                      <a:lnTo>
                        <a:pt x="36" y="76"/>
                      </a:lnTo>
                      <a:lnTo>
                        <a:pt x="36" y="76"/>
                      </a:lnTo>
                      <a:lnTo>
                        <a:pt x="36" y="76"/>
                      </a:lnTo>
                      <a:lnTo>
                        <a:pt x="40" y="76"/>
                      </a:lnTo>
                      <a:lnTo>
                        <a:pt x="40" y="76"/>
                      </a:lnTo>
                      <a:lnTo>
                        <a:pt x="44" y="76"/>
                      </a:lnTo>
                      <a:lnTo>
                        <a:pt x="44" y="76"/>
                      </a:lnTo>
                      <a:lnTo>
                        <a:pt x="44" y="17"/>
                      </a:lnTo>
                      <a:close/>
                      <a:moveTo>
                        <a:pt x="64" y="17"/>
                      </a:moveTo>
                      <a:lnTo>
                        <a:pt x="64" y="76"/>
                      </a:lnTo>
                      <a:lnTo>
                        <a:pt x="68" y="76"/>
                      </a:lnTo>
                      <a:lnTo>
                        <a:pt x="68" y="76"/>
                      </a:lnTo>
                      <a:lnTo>
                        <a:pt x="71" y="76"/>
                      </a:lnTo>
                      <a:lnTo>
                        <a:pt x="71" y="76"/>
                      </a:lnTo>
                      <a:lnTo>
                        <a:pt x="71" y="76"/>
                      </a:lnTo>
                      <a:lnTo>
                        <a:pt x="75" y="76"/>
                      </a:lnTo>
                      <a:lnTo>
                        <a:pt x="75" y="72"/>
                      </a:lnTo>
                      <a:lnTo>
                        <a:pt x="75" y="72"/>
                      </a:lnTo>
                      <a:lnTo>
                        <a:pt x="79" y="72"/>
                      </a:lnTo>
                      <a:lnTo>
                        <a:pt x="79" y="72"/>
                      </a:lnTo>
                      <a:lnTo>
                        <a:pt x="79" y="72"/>
                      </a:lnTo>
                      <a:lnTo>
                        <a:pt x="79" y="67"/>
                      </a:lnTo>
                      <a:lnTo>
                        <a:pt x="83" y="67"/>
                      </a:lnTo>
                      <a:lnTo>
                        <a:pt x="83" y="67"/>
                      </a:lnTo>
                      <a:lnTo>
                        <a:pt x="83" y="63"/>
                      </a:lnTo>
                      <a:lnTo>
                        <a:pt x="83" y="63"/>
                      </a:lnTo>
                      <a:lnTo>
                        <a:pt x="83" y="63"/>
                      </a:lnTo>
                      <a:lnTo>
                        <a:pt x="83" y="59"/>
                      </a:lnTo>
                      <a:lnTo>
                        <a:pt x="83" y="59"/>
                      </a:lnTo>
                      <a:lnTo>
                        <a:pt x="87" y="55"/>
                      </a:lnTo>
                      <a:lnTo>
                        <a:pt x="87" y="55"/>
                      </a:lnTo>
                      <a:lnTo>
                        <a:pt x="87" y="51"/>
                      </a:lnTo>
                      <a:lnTo>
                        <a:pt x="87" y="46"/>
                      </a:lnTo>
                      <a:lnTo>
                        <a:pt x="87" y="46"/>
                      </a:lnTo>
                      <a:lnTo>
                        <a:pt x="87" y="42"/>
                      </a:lnTo>
                      <a:lnTo>
                        <a:pt x="87" y="38"/>
                      </a:lnTo>
                      <a:lnTo>
                        <a:pt x="87" y="38"/>
                      </a:lnTo>
                      <a:lnTo>
                        <a:pt x="87" y="34"/>
                      </a:lnTo>
                      <a:lnTo>
                        <a:pt x="83" y="34"/>
                      </a:lnTo>
                      <a:lnTo>
                        <a:pt x="83" y="30"/>
                      </a:lnTo>
                      <a:lnTo>
                        <a:pt x="83" y="30"/>
                      </a:lnTo>
                      <a:lnTo>
                        <a:pt x="83" y="30"/>
                      </a:lnTo>
                      <a:lnTo>
                        <a:pt x="83" y="26"/>
                      </a:lnTo>
                      <a:lnTo>
                        <a:pt x="83" y="26"/>
                      </a:lnTo>
                      <a:lnTo>
                        <a:pt x="79" y="26"/>
                      </a:lnTo>
                      <a:lnTo>
                        <a:pt x="79" y="21"/>
                      </a:lnTo>
                      <a:lnTo>
                        <a:pt x="79" y="21"/>
                      </a:lnTo>
                      <a:lnTo>
                        <a:pt x="79" y="21"/>
                      </a:lnTo>
                      <a:lnTo>
                        <a:pt x="75" y="21"/>
                      </a:lnTo>
                      <a:lnTo>
                        <a:pt x="75" y="21"/>
                      </a:lnTo>
                      <a:lnTo>
                        <a:pt x="75" y="17"/>
                      </a:lnTo>
                      <a:lnTo>
                        <a:pt x="75" y="17"/>
                      </a:lnTo>
                      <a:lnTo>
                        <a:pt x="71" y="17"/>
                      </a:lnTo>
                      <a:lnTo>
                        <a:pt x="71" y="17"/>
                      </a:lnTo>
                      <a:lnTo>
                        <a:pt x="71" y="17"/>
                      </a:lnTo>
                      <a:lnTo>
                        <a:pt x="68" y="17"/>
                      </a:lnTo>
                      <a:lnTo>
                        <a:pt x="68" y="17"/>
                      </a:lnTo>
                      <a:lnTo>
                        <a:pt x="64" y="17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70" name="Freeform 39"/>
                <p:cNvSpPr>
                  <a:spLocks noEditPoints="1"/>
                </p:cNvSpPr>
                <p:nvPr/>
              </p:nvSpPr>
              <p:spPr bwMode="auto">
                <a:xfrm>
                  <a:off x="1952" y="817"/>
                  <a:ext cx="31" cy="101"/>
                </a:xfrm>
                <a:custGeom>
                  <a:avLst/>
                  <a:gdLst>
                    <a:gd name="T0" fmla="*/ 16 w 31"/>
                    <a:gd name="T1" fmla="*/ 0 h 101"/>
                    <a:gd name="T2" fmla="*/ 20 w 31"/>
                    <a:gd name="T3" fmla="*/ 0 h 101"/>
                    <a:gd name="T4" fmla="*/ 20 w 31"/>
                    <a:gd name="T5" fmla="*/ 0 h 101"/>
                    <a:gd name="T6" fmla="*/ 24 w 31"/>
                    <a:gd name="T7" fmla="*/ 4 h 101"/>
                    <a:gd name="T8" fmla="*/ 24 w 31"/>
                    <a:gd name="T9" fmla="*/ 4 h 101"/>
                    <a:gd name="T10" fmla="*/ 24 w 31"/>
                    <a:gd name="T11" fmla="*/ 4 h 101"/>
                    <a:gd name="T12" fmla="*/ 27 w 31"/>
                    <a:gd name="T13" fmla="*/ 9 h 101"/>
                    <a:gd name="T14" fmla="*/ 27 w 31"/>
                    <a:gd name="T15" fmla="*/ 9 h 101"/>
                    <a:gd name="T16" fmla="*/ 27 w 31"/>
                    <a:gd name="T17" fmla="*/ 13 h 101"/>
                    <a:gd name="T18" fmla="*/ 27 w 31"/>
                    <a:gd name="T19" fmla="*/ 13 h 101"/>
                    <a:gd name="T20" fmla="*/ 24 w 31"/>
                    <a:gd name="T21" fmla="*/ 17 h 101"/>
                    <a:gd name="T22" fmla="*/ 24 w 31"/>
                    <a:gd name="T23" fmla="*/ 17 h 101"/>
                    <a:gd name="T24" fmla="*/ 24 w 31"/>
                    <a:gd name="T25" fmla="*/ 21 h 101"/>
                    <a:gd name="T26" fmla="*/ 20 w 31"/>
                    <a:gd name="T27" fmla="*/ 21 h 101"/>
                    <a:gd name="T28" fmla="*/ 20 w 31"/>
                    <a:gd name="T29" fmla="*/ 21 h 101"/>
                    <a:gd name="T30" fmla="*/ 16 w 31"/>
                    <a:gd name="T31" fmla="*/ 21 h 101"/>
                    <a:gd name="T32" fmla="*/ 16 w 31"/>
                    <a:gd name="T33" fmla="*/ 21 h 101"/>
                    <a:gd name="T34" fmla="*/ 12 w 31"/>
                    <a:gd name="T35" fmla="*/ 21 h 101"/>
                    <a:gd name="T36" fmla="*/ 12 w 31"/>
                    <a:gd name="T37" fmla="*/ 21 h 101"/>
                    <a:gd name="T38" fmla="*/ 8 w 31"/>
                    <a:gd name="T39" fmla="*/ 21 h 101"/>
                    <a:gd name="T40" fmla="*/ 8 w 31"/>
                    <a:gd name="T41" fmla="*/ 17 h 101"/>
                    <a:gd name="T42" fmla="*/ 8 w 31"/>
                    <a:gd name="T43" fmla="*/ 17 h 101"/>
                    <a:gd name="T44" fmla="*/ 8 w 31"/>
                    <a:gd name="T45" fmla="*/ 13 h 101"/>
                    <a:gd name="T46" fmla="*/ 4 w 31"/>
                    <a:gd name="T47" fmla="*/ 13 h 101"/>
                    <a:gd name="T48" fmla="*/ 4 w 31"/>
                    <a:gd name="T49" fmla="*/ 9 h 101"/>
                    <a:gd name="T50" fmla="*/ 8 w 31"/>
                    <a:gd name="T51" fmla="*/ 9 h 101"/>
                    <a:gd name="T52" fmla="*/ 8 w 31"/>
                    <a:gd name="T53" fmla="*/ 9 h 101"/>
                    <a:gd name="T54" fmla="*/ 8 w 31"/>
                    <a:gd name="T55" fmla="*/ 4 h 101"/>
                    <a:gd name="T56" fmla="*/ 8 w 31"/>
                    <a:gd name="T57" fmla="*/ 4 h 101"/>
                    <a:gd name="T58" fmla="*/ 12 w 31"/>
                    <a:gd name="T59" fmla="*/ 0 h 101"/>
                    <a:gd name="T60" fmla="*/ 12 w 31"/>
                    <a:gd name="T61" fmla="*/ 0 h 101"/>
                    <a:gd name="T62" fmla="*/ 16 w 31"/>
                    <a:gd name="T63" fmla="*/ 0 h 101"/>
                    <a:gd name="T64" fmla="*/ 24 w 31"/>
                    <a:gd name="T65" fmla="*/ 34 h 101"/>
                    <a:gd name="T66" fmla="*/ 24 w 31"/>
                    <a:gd name="T67" fmla="*/ 84 h 101"/>
                    <a:gd name="T68" fmla="*/ 24 w 31"/>
                    <a:gd name="T69" fmla="*/ 88 h 101"/>
                    <a:gd name="T70" fmla="*/ 24 w 31"/>
                    <a:gd name="T71" fmla="*/ 92 h 101"/>
                    <a:gd name="T72" fmla="*/ 24 w 31"/>
                    <a:gd name="T73" fmla="*/ 92 h 101"/>
                    <a:gd name="T74" fmla="*/ 27 w 31"/>
                    <a:gd name="T75" fmla="*/ 92 h 101"/>
                    <a:gd name="T76" fmla="*/ 27 w 31"/>
                    <a:gd name="T77" fmla="*/ 96 h 101"/>
                    <a:gd name="T78" fmla="*/ 27 w 31"/>
                    <a:gd name="T79" fmla="*/ 96 h 101"/>
                    <a:gd name="T80" fmla="*/ 31 w 31"/>
                    <a:gd name="T81" fmla="*/ 96 h 101"/>
                    <a:gd name="T82" fmla="*/ 31 w 31"/>
                    <a:gd name="T83" fmla="*/ 101 h 101"/>
                    <a:gd name="T84" fmla="*/ 0 w 31"/>
                    <a:gd name="T85" fmla="*/ 96 h 101"/>
                    <a:gd name="T86" fmla="*/ 0 w 31"/>
                    <a:gd name="T87" fmla="*/ 96 h 101"/>
                    <a:gd name="T88" fmla="*/ 4 w 31"/>
                    <a:gd name="T89" fmla="*/ 96 h 101"/>
                    <a:gd name="T90" fmla="*/ 4 w 31"/>
                    <a:gd name="T91" fmla="*/ 96 h 101"/>
                    <a:gd name="T92" fmla="*/ 4 w 31"/>
                    <a:gd name="T93" fmla="*/ 92 h 101"/>
                    <a:gd name="T94" fmla="*/ 4 w 31"/>
                    <a:gd name="T95" fmla="*/ 92 h 101"/>
                    <a:gd name="T96" fmla="*/ 8 w 31"/>
                    <a:gd name="T97" fmla="*/ 88 h 101"/>
                    <a:gd name="T98" fmla="*/ 8 w 31"/>
                    <a:gd name="T99" fmla="*/ 88 h 101"/>
                    <a:gd name="T100" fmla="*/ 8 w 31"/>
                    <a:gd name="T101" fmla="*/ 84 h 101"/>
                    <a:gd name="T102" fmla="*/ 8 w 31"/>
                    <a:gd name="T103" fmla="*/ 46 h 101"/>
                    <a:gd name="T104" fmla="*/ 8 w 31"/>
                    <a:gd name="T105" fmla="*/ 42 h 101"/>
                    <a:gd name="T106" fmla="*/ 8 w 31"/>
                    <a:gd name="T107" fmla="*/ 42 h 101"/>
                    <a:gd name="T108" fmla="*/ 4 w 31"/>
                    <a:gd name="T109" fmla="*/ 38 h 101"/>
                    <a:gd name="T110" fmla="*/ 4 w 31"/>
                    <a:gd name="T111" fmla="*/ 38 h 101"/>
                    <a:gd name="T112" fmla="*/ 4 w 31"/>
                    <a:gd name="T113" fmla="*/ 38 h 101"/>
                    <a:gd name="T114" fmla="*/ 0 w 31"/>
                    <a:gd name="T115" fmla="*/ 38 h 101"/>
                    <a:gd name="T116" fmla="*/ 0 w 31"/>
                    <a:gd name="T117" fmla="*/ 38 h 101"/>
                    <a:gd name="T118" fmla="*/ 0 w 31"/>
                    <a:gd name="T119" fmla="*/ 34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1" h="101">
                      <a:moveTo>
                        <a:pt x="16" y="0"/>
                      </a:moveTo>
                      <a:lnTo>
                        <a:pt x="16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0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9"/>
                      </a:lnTo>
                      <a:lnTo>
                        <a:pt x="27" y="9"/>
                      </a:lnTo>
                      <a:lnTo>
                        <a:pt x="27" y="9"/>
                      </a:lnTo>
                      <a:lnTo>
                        <a:pt x="27" y="9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21"/>
                      </a:lnTo>
                      <a:lnTo>
                        <a:pt x="24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2" y="21"/>
                      </a:lnTo>
                      <a:lnTo>
                        <a:pt x="12" y="21"/>
                      </a:lnTo>
                      <a:lnTo>
                        <a:pt x="12" y="21"/>
                      </a:lnTo>
                      <a:lnTo>
                        <a:pt x="12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9"/>
                      </a:lnTo>
                      <a:lnTo>
                        <a:pt x="4" y="9"/>
                      </a:lnTo>
                      <a:lnTo>
                        <a:pt x="8" y="9"/>
                      </a:lnTo>
                      <a:lnTo>
                        <a:pt x="8" y="9"/>
                      </a:lnTo>
                      <a:lnTo>
                        <a:pt x="8" y="9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12" y="4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close/>
                      <a:moveTo>
                        <a:pt x="24" y="34"/>
                      </a:moveTo>
                      <a:lnTo>
                        <a:pt x="24" y="84"/>
                      </a:lnTo>
                      <a:lnTo>
                        <a:pt x="24" y="84"/>
                      </a:lnTo>
                      <a:lnTo>
                        <a:pt x="24" y="88"/>
                      </a:lnTo>
                      <a:lnTo>
                        <a:pt x="24" y="88"/>
                      </a:lnTo>
                      <a:lnTo>
                        <a:pt x="24" y="88"/>
                      </a:lnTo>
                      <a:lnTo>
                        <a:pt x="24" y="92"/>
                      </a:lnTo>
                      <a:lnTo>
                        <a:pt x="24" y="92"/>
                      </a:lnTo>
                      <a:lnTo>
                        <a:pt x="24" y="92"/>
                      </a:lnTo>
                      <a:lnTo>
                        <a:pt x="27" y="92"/>
                      </a:lnTo>
                      <a:lnTo>
                        <a:pt x="27" y="92"/>
                      </a:lnTo>
                      <a:lnTo>
                        <a:pt x="27" y="96"/>
                      </a:lnTo>
                      <a:lnTo>
                        <a:pt x="27" y="96"/>
                      </a:lnTo>
                      <a:lnTo>
                        <a:pt x="27" y="96"/>
                      </a:lnTo>
                      <a:lnTo>
                        <a:pt x="27" y="96"/>
                      </a:lnTo>
                      <a:lnTo>
                        <a:pt x="27" y="96"/>
                      </a:lnTo>
                      <a:lnTo>
                        <a:pt x="31" y="96"/>
                      </a:lnTo>
                      <a:lnTo>
                        <a:pt x="31" y="96"/>
                      </a:lnTo>
                      <a:lnTo>
                        <a:pt x="31" y="101"/>
                      </a:lnTo>
                      <a:lnTo>
                        <a:pt x="0" y="101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4" y="96"/>
                      </a:lnTo>
                      <a:lnTo>
                        <a:pt x="4" y="96"/>
                      </a:lnTo>
                      <a:lnTo>
                        <a:pt x="4" y="96"/>
                      </a:lnTo>
                      <a:lnTo>
                        <a:pt x="4" y="96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8" y="92"/>
                      </a:lnTo>
                      <a:lnTo>
                        <a:pt x="8" y="88"/>
                      </a:lnTo>
                      <a:lnTo>
                        <a:pt x="8" y="88"/>
                      </a:lnTo>
                      <a:lnTo>
                        <a:pt x="8" y="88"/>
                      </a:lnTo>
                      <a:lnTo>
                        <a:pt x="8" y="84"/>
                      </a:lnTo>
                      <a:lnTo>
                        <a:pt x="8" y="84"/>
                      </a:lnTo>
                      <a:lnTo>
                        <a:pt x="8" y="50"/>
                      </a:lnTo>
                      <a:lnTo>
                        <a:pt x="8" y="46"/>
                      </a:lnTo>
                      <a:lnTo>
                        <a:pt x="8" y="46"/>
                      </a:lnTo>
                      <a:lnTo>
                        <a:pt x="8" y="42"/>
                      </a:lnTo>
                      <a:lnTo>
                        <a:pt x="8" y="42"/>
                      </a:lnTo>
                      <a:lnTo>
                        <a:pt x="8" y="42"/>
                      </a:lnTo>
                      <a:lnTo>
                        <a:pt x="4" y="42"/>
                      </a:lnTo>
                      <a:lnTo>
                        <a:pt x="4" y="38"/>
                      </a:lnTo>
                      <a:lnTo>
                        <a:pt x="4" y="38"/>
                      </a:lnTo>
                      <a:lnTo>
                        <a:pt x="4" y="38"/>
                      </a:lnTo>
                      <a:lnTo>
                        <a:pt x="4" y="38"/>
                      </a:lnTo>
                      <a:lnTo>
                        <a:pt x="4" y="38"/>
                      </a:lnTo>
                      <a:lnTo>
                        <a:pt x="4" y="38"/>
                      </a:lnTo>
                      <a:lnTo>
                        <a:pt x="0" y="38"/>
                      </a:lnTo>
                      <a:lnTo>
                        <a:pt x="0" y="38"/>
                      </a:lnTo>
                      <a:lnTo>
                        <a:pt x="0" y="38"/>
                      </a:lnTo>
                      <a:lnTo>
                        <a:pt x="0" y="38"/>
                      </a:lnTo>
                      <a:lnTo>
                        <a:pt x="0" y="34"/>
                      </a:lnTo>
                      <a:lnTo>
                        <a:pt x="24" y="3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71" name="Freeform 40"/>
                <p:cNvSpPr>
                  <a:spLocks/>
                </p:cNvSpPr>
                <p:nvPr/>
              </p:nvSpPr>
              <p:spPr bwMode="auto">
                <a:xfrm>
                  <a:off x="1987" y="851"/>
                  <a:ext cx="64" cy="67"/>
                </a:xfrm>
                <a:custGeom>
                  <a:avLst/>
                  <a:gdLst>
                    <a:gd name="T0" fmla="*/ 44 w 64"/>
                    <a:gd name="T1" fmla="*/ 12 h 67"/>
                    <a:gd name="T2" fmla="*/ 44 w 64"/>
                    <a:gd name="T3" fmla="*/ 8 h 67"/>
                    <a:gd name="T4" fmla="*/ 40 w 64"/>
                    <a:gd name="T5" fmla="*/ 8 h 67"/>
                    <a:gd name="T6" fmla="*/ 40 w 64"/>
                    <a:gd name="T7" fmla="*/ 4 h 67"/>
                    <a:gd name="T8" fmla="*/ 40 w 64"/>
                    <a:gd name="T9" fmla="*/ 4 h 67"/>
                    <a:gd name="T10" fmla="*/ 36 w 64"/>
                    <a:gd name="T11" fmla="*/ 4 h 67"/>
                    <a:gd name="T12" fmla="*/ 64 w 64"/>
                    <a:gd name="T13" fmla="*/ 0 h 67"/>
                    <a:gd name="T14" fmla="*/ 64 w 64"/>
                    <a:gd name="T15" fmla="*/ 4 h 67"/>
                    <a:gd name="T16" fmla="*/ 64 w 64"/>
                    <a:gd name="T17" fmla="*/ 4 h 67"/>
                    <a:gd name="T18" fmla="*/ 60 w 64"/>
                    <a:gd name="T19" fmla="*/ 4 h 67"/>
                    <a:gd name="T20" fmla="*/ 60 w 64"/>
                    <a:gd name="T21" fmla="*/ 8 h 67"/>
                    <a:gd name="T22" fmla="*/ 60 w 64"/>
                    <a:gd name="T23" fmla="*/ 12 h 67"/>
                    <a:gd name="T24" fmla="*/ 60 w 64"/>
                    <a:gd name="T25" fmla="*/ 50 h 67"/>
                    <a:gd name="T26" fmla="*/ 60 w 64"/>
                    <a:gd name="T27" fmla="*/ 54 h 67"/>
                    <a:gd name="T28" fmla="*/ 60 w 64"/>
                    <a:gd name="T29" fmla="*/ 58 h 67"/>
                    <a:gd name="T30" fmla="*/ 60 w 64"/>
                    <a:gd name="T31" fmla="*/ 58 h 67"/>
                    <a:gd name="T32" fmla="*/ 64 w 64"/>
                    <a:gd name="T33" fmla="*/ 62 h 67"/>
                    <a:gd name="T34" fmla="*/ 64 w 64"/>
                    <a:gd name="T35" fmla="*/ 62 h 67"/>
                    <a:gd name="T36" fmla="*/ 36 w 64"/>
                    <a:gd name="T37" fmla="*/ 67 h 67"/>
                    <a:gd name="T38" fmla="*/ 40 w 64"/>
                    <a:gd name="T39" fmla="*/ 62 h 67"/>
                    <a:gd name="T40" fmla="*/ 40 w 64"/>
                    <a:gd name="T41" fmla="*/ 62 h 67"/>
                    <a:gd name="T42" fmla="*/ 40 w 64"/>
                    <a:gd name="T43" fmla="*/ 58 h 67"/>
                    <a:gd name="T44" fmla="*/ 40 w 64"/>
                    <a:gd name="T45" fmla="*/ 58 h 67"/>
                    <a:gd name="T46" fmla="*/ 44 w 64"/>
                    <a:gd name="T47" fmla="*/ 54 h 67"/>
                    <a:gd name="T48" fmla="*/ 44 w 64"/>
                    <a:gd name="T49" fmla="*/ 33 h 67"/>
                    <a:gd name="T50" fmla="*/ 24 w 64"/>
                    <a:gd name="T51" fmla="*/ 54 h 67"/>
                    <a:gd name="T52" fmla="*/ 24 w 64"/>
                    <a:gd name="T53" fmla="*/ 58 h 67"/>
                    <a:gd name="T54" fmla="*/ 28 w 64"/>
                    <a:gd name="T55" fmla="*/ 58 h 67"/>
                    <a:gd name="T56" fmla="*/ 28 w 64"/>
                    <a:gd name="T57" fmla="*/ 58 h 67"/>
                    <a:gd name="T58" fmla="*/ 28 w 64"/>
                    <a:gd name="T59" fmla="*/ 62 h 67"/>
                    <a:gd name="T60" fmla="*/ 32 w 64"/>
                    <a:gd name="T61" fmla="*/ 62 h 67"/>
                    <a:gd name="T62" fmla="*/ 0 w 64"/>
                    <a:gd name="T63" fmla="*/ 62 h 67"/>
                    <a:gd name="T64" fmla="*/ 4 w 64"/>
                    <a:gd name="T65" fmla="*/ 62 h 67"/>
                    <a:gd name="T66" fmla="*/ 4 w 64"/>
                    <a:gd name="T67" fmla="*/ 58 h 67"/>
                    <a:gd name="T68" fmla="*/ 8 w 64"/>
                    <a:gd name="T69" fmla="*/ 58 h 67"/>
                    <a:gd name="T70" fmla="*/ 8 w 64"/>
                    <a:gd name="T71" fmla="*/ 58 h 67"/>
                    <a:gd name="T72" fmla="*/ 8 w 64"/>
                    <a:gd name="T73" fmla="*/ 54 h 67"/>
                    <a:gd name="T74" fmla="*/ 8 w 64"/>
                    <a:gd name="T75" fmla="*/ 12 h 67"/>
                    <a:gd name="T76" fmla="*/ 8 w 64"/>
                    <a:gd name="T77" fmla="*/ 8 h 67"/>
                    <a:gd name="T78" fmla="*/ 8 w 64"/>
                    <a:gd name="T79" fmla="*/ 8 h 67"/>
                    <a:gd name="T80" fmla="*/ 4 w 64"/>
                    <a:gd name="T81" fmla="*/ 4 h 67"/>
                    <a:gd name="T82" fmla="*/ 4 w 64"/>
                    <a:gd name="T83" fmla="*/ 4 h 67"/>
                    <a:gd name="T84" fmla="*/ 0 w 64"/>
                    <a:gd name="T85" fmla="*/ 4 h 67"/>
                    <a:gd name="T86" fmla="*/ 32 w 64"/>
                    <a:gd name="T87" fmla="*/ 4 h 67"/>
                    <a:gd name="T88" fmla="*/ 28 w 64"/>
                    <a:gd name="T89" fmla="*/ 4 h 67"/>
                    <a:gd name="T90" fmla="*/ 28 w 64"/>
                    <a:gd name="T91" fmla="*/ 4 h 67"/>
                    <a:gd name="T92" fmla="*/ 28 w 64"/>
                    <a:gd name="T93" fmla="*/ 8 h 67"/>
                    <a:gd name="T94" fmla="*/ 24 w 64"/>
                    <a:gd name="T95" fmla="*/ 8 h 67"/>
                    <a:gd name="T96" fmla="*/ 24 w 64"/>
                    <a:gd name="T97" fmla="*/ 12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64" h="67">
                      <a:moveTo>
                        <a:pt x="24" y="29"/>
                      </a:moveTo>
                      <a:lnTo>
                        <a:pt x="44" y="29"/>
                      </a:lnTo>
                      <a:lnTo>
                        <a:pt x="44" y="12"/>
                      </a:lnTo>
                      <a:lnTo>
                        <a:pt x="44" y="12"/>
                      </a:lnTo>
                      <a:lnTo>
                        <a:pt x="44" y="12"/>
                      </a:lnTo>
                      <a:lnTo>
                        <a:pt x="44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36" y="4"/>
                      </a:lnTo>
                      <a:lnTo>
                        <a:pt x="36" y="4"/>
                      </a:lnTo>
                      <a:lnTo>
                        <a:pt x="36" y="0"/>
                      </a:lnTo>
                      <a:lnTo>
                        <a:pt x="64" y="0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8"/>
                      </a:lnTo>
                      <a:lnTo>
                        <a:pt x="60" y="8"/>
                      </a:lnTo>
                      <a:lnTo>
                        <a:pt x="60" y="8"/>
                      </a:lnTo>
                      <a:lnTo>
                        <a:pt x="60" y="8"/>
                      </a:lnTo>
                      <a:lnTo>
                        <a:pt x="60" y="8"/>
                      </a:lnTo>
                      <a:lnTo>
                        <a:pt x="60" y="12"/>
                      </a:lnTo>
                      <a:lnTo>
                        <a:pt x="60" y="12"/>
                      </a:lnTo>
                      <a:lnTo>
                        <a:pt x="60" y="12"/>
                      </a:lnTo>
                      <a:lnTo>
                        <a:pt x="60" y="50"/>
                      </a:lnTo>
                      <a:lnTo>
                        <a:pt x="60" y="54"/>
                      </a:lnTo>
                      <a:lnTo>
                        <a:pt x="60" y="54"/>
                      </a:lnTo>
                      <a:lnTo>
                        <a:pt x="60" y="54"/>
                      </a:lnTo>
                      <a:lnTo>
                        <a:pt x="60" y="58"/>
                      </a:lnTo>
                      <a:lnTo>
                        <a:pt x="60" y="58"/>
                      </a:lnTo>
                      <a:lnTo>
                        <a:pt x="60" y="58"/>
                      </a:lnTo>
                      <a:lnTo>
                        <a:pt x="60" y="58"/>
                      </a:lnTo>
                      <a:lnTo>
                        <a:pt x="60" y="58"/>
                      </a:lnTo>
                      <a:lnTo>
                        <a:pt x="60" y="58"/>
                      </a:lnTo>
                      <a:lnTo>
                        <a:pt x="64" y="58"/>
                      </a:lnTo>
                      <a:lnTo>
                        <a:pt x="64" y="62"/>
                      </a:lnTo>
                      <a:lnTo>
                        <a:pt x="64" y="62"/>
                      </a:lnTo>
                      <a:lnTo>
                        <a:pt x="64" y="62"/>
                      </a:lnTo>
                      <a:lnTo>
                        <a:pt x="64" y="62"/>
                      </a:lnTo>
                      <a:lnTo>
                        <a:pt x="64" y="62"/>
                      </a:lnTo>
                      <a:lnTo>
                        <a:pt x="64" y="62"/>
                      </a:lnTo>
                      <a:lnTo>
                        <a:pt x="64" y="67"/>
                      </a:lnTo>
                      <a:lnTo>
                        <a:pt x="36" y="67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40" y="62"/>
                      </a:lnTo>
                      <a:lnTo>
                        <a:pt x="40" y="62"/>
                      </a:lnTo>
                      <a:lnTo>
                        <a:pt x="40" y="62"/>
                      </a:lnTo>
                      <a:lnTo>
                        <a:pt x="40" y="62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4" y="54"/>
                      </a:lnTo>
                      <a:lnTo>
                        <a:pt x="44" y="54"/>
                      </a:lnTo>
                      <a:lnTo>
                        <a:pt x="44" y="54"/>
                      </a:lnTo>
                      <a:lnTo>
                        <a:pt x="44" y="50"/>
                      </a:lnTo>
                      <a:lnTo>
                        <a:pt x="44" y="33"/>
                      </a:lnTo>
                      <a:lnTo>
                        <a:pt x="24" y="33"/>
                      </a:lnTo>
                      <a:lnTo>
                        <a:pt x="24" y="50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32" y="62"/>
                      </a:lnTo>
                      <a:lnTo>
                        <a:pt x="32" y="67"/>
                      </a:lnTo>
                      <a:lnTo>
                        <a:pt x="0" y="67"/>
                      </a:lnTo>
                      <a:lnTo>
                        <a:pt x="0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8" y="58"/>
                      </a:lnTo>
                      <a:lnTo>
                        <a:pt x="8" y="58"/>
                      </a:lnTo>
                      <a:lnTo>
                        <a:pt x="8" y="58"/>
                      </a:lnTo>
                      <a:lnTo>
                        <a:pt x="8" y="58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50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32" y="0"/>
                      </a:lnTo>
                      <a:lnTo>
                        <a:pt x="32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2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72" name="Freeform 41"/>
                <p:cNvSpPr>
                  <a:spLocks noEditPoints="1"/>
                </p:cNvSpPr>
                <p:nvPr/>
              </p:nvSpPr>
              <p:spPr bwMode="auto">
                <a:xfrm>
                  <a:off x="2062" y="851"/>
                  <a:ext cx="60" cy="67"/>
                </a:xfrm>
                <a:custGeom>
                  <a:avLst/>
                  <a:gdLst>
                    <a:gd name="T0" fmla="*/ 56 w 60"/>
                    <a:gd name="T1" fmla="*/ 62 h 67"/>
                    <a:gd name="T2" fmla="*/ 44 w 60"/>
                    <a:gd name="T3" fmla="*/ 67 h 67"/>
                    <a:gd name="T4" fmla="*/ 40 w 60"/>
                    <a:gd name="T5" fmla="*/ 67 h 67"/>
                    <a:gd name="T6" fmla="*/ 36 w 60"/>
                    <a:gd name="T7" fmla="*/ 62 h 67"/>
                    <a:gd name="T8" fmla="*/ 32 w 60"/>
                    <a:gd name="T9" fmla="*/ 58 h 67"/>
                    <a:gd name="T10" fmla="*/ 32 w 60"/>
                    <a:gd name="T11" fmla="*/ 58 h 67"/>
                    <a:gd name="T12" fmla="*/ 24 w 60"/>
                    <a:gd name="T13" fmla="*/ 62 h 67"/>
                    <a:gd name="T14" fmla="*/ 16 w 60"/>
                    <a:gd name="T15" fmla="*/ 67 h 67"/>
                    <a:gd name="T16" fmla="*/ 8 w 60"/>
                    <a:gd name="T17" fmla="*/ 67 h 67"/>
                    <a:gd name="T18" fmla="*/ 4 w 60"/>
                    <a:gd name="T19" fmla="*/ 62 h 67"/>
                    <a:gd name="T20" fmla="*/ 0 w 60"/>
                    <a:gd name="T21" fmla="*/ 58 h 67"/>
                    <a:gd name="T22" fmla="*/ 0 w 60"/>
                    <a:gd name="T23" fmla="*/ 50 h 67"/>
                    <a:gd name="T24" fmla="*/ 4 w 60"/>
                    <a:gd name="T25" fmla="*/ 42 h 67"/>
                    <a:gd name="T26" fmla="*/ 16 w 60"/>
                    <a:gd name="T27" fmla="*/ 33 h 67"/>
                    <a:gd name="T28" fmla="*/ 32 w 60"/>
                    <a:gd name="T29" fmla="*/ 16 h 67"/>
                    <a:gd name="T30" fmla="*/ 32 w 60"/>
                    <a:gd name="T31" fmla="*/ 12 h 67"/>
                    <a:gd name="T32" fmla="*/ 32 w 60"/>
                    <a:gd name="T33" fmla="*/ 8 h 67"/>
                    <a:gd name="T34" fmla="*/ 28 w 60"/>
                    <a:gd name="T35" fmla="*/ 4 h 67"/>
                    <a:gd name="T36" fmla="*/ 28 w 60"/>
                    <a:gd name="T37" fmla="*/ 4 h 67"/>
                    <a:gd name="T38" fmla="*/ 24 w 60"/>
                    <a:gd name="T39" fmla="*/ 4 h 67"/>
                    <a:gd name="T40" fmla="*/ 20 w 60"/>
                    <a:gd name="T41" fmla="*/ 4 h 67"/>
                    <a:gd name="T42" fmla="*/ 16 w 60"/>
                    <a:gd name="T43" fmla="*/ 8 h 67"/>
                    <a:gd name="T44" fmla="*/ 16 w 60"/>
                    <a:gd name="T45" fmla="*/ 8 h 67"/>
                    <a:gd name="T46" fmla="*/ 16 w 60"/>
                    <a:gd name="T47" fmla="*/ 12 h 67"/>
                    <a:gd name="T48" fmla="*/ 16 w 60"/>
                    <a:gd name="T49" fmla="*/ 12 h 67"/>
                    <a:gd name="T50" fmla="*/ 20 w 60"/>
                    <a:gd name="T51" fmla="*/ 16 h 67"/>
                    <a:gd name="T52" fmla="*/ 16 w 60"/>
                    <a:gd name="T53" fmla="*/ 21 h 67"/>
                    <a:gd name="T54" fmla="*/ 16 w 60"/>
                    <a:gd name="T55" fmla="*/ 25 h 67"/>
                    <a:gd name="T56" fmla="*/ 12 w 60"/>
                    <a:gd name="T57" fmla="*/ 25 h 67"/>
                    <a:gd name="T58" fmla="*/ 8 w 60"/>
                    <a:gd name="T59" fmla="*/ 25 h 67"/>
                    <a:gd name="T60" fmla="*/ 4 w 60"/>
                    <a:gd name="T61" fmla="*/ 25 h 67"/>
                    <a:gd name="T62" fmla="*/ 0 w 60"/>
                    <a:gd name="T63" fmla="*/ 21 h 67"/>
                    <a:gd name="T64" fmla="*/ 0 w 60"/>
                    <a:gd name="T65" fmla="*/ 12 h 67"/>
                    <a:gd name="T66" fmla="*/ 8 w 60"/>
                    <a:gd name="T67" fmla="*/ 4 h 67"/>
                    <a:gd name="T68" fmla="*/ 16 w 60"/>
                    <a:gd name="T69" fmla="*/ 0 h 67"/>
                    <a:gd name="T70" fmla="*/ 32 w 60"/>
                    <a:gd name="T71" fmla="*/ 0 h 67"/>
                    <a:gd name="T72" fmla="*/ 40 w 60"/>
                    <a:gd name="T73" fmla="*/ 0 h 67"/>
                    <a:gd name="T74" fmla="*/ 44 w 60"/>
                    <a:gd name="T75" fmla="*/ 4 h 67"/>
                    <a:gd name="T76" fmla="*/ 48 w 60"/>
                    <a:gd name="T77" fmla="*/ 8 h 67"/>
                    <a:gd name="T78" fmla="*/ 52 w 60"/>
                    <a:gd name="T79" fmla="*/ 12 h 67"/>
                    <a:gd name="T80" fmla="*/ 52 w 60"/>
                    <a:gd name="T81" fmla="*/ 46 h 67"/>
                    <a:gd name="T82" fmla="*/ 52 w 60"/>
                    <a:gd name="T83" fmla="*/ 54 h 67"/>
                    <a:gd name="T84" fmla="*/ 52 w 60"/>
                    <a:gd name="T85" fmla="*/ 58 h 67"/>
                    <a:gd name="T86" fmla="*/ 56 w 60"/>
                    <a:gd name="T87" fmla="*/ 58 h 67"/>
                    <a:gd name="T88" fmla="*/ 56 w 60"/>
                    <a:gd name="T89" fmla="*/ 58 h 67"/>
                    <a:gd name="T90" fmla="*/ 28 w 60"/>
                    <a:gd name="T91" fmla="*/ 33 h 67"/>
                    <a:gd name="T92" fmla="*/ 20 w 60"/>
                    <a:gd name="T93" fmla="*/ 42 h 67"/>
                    <a:gd name="T94" fmla="*/ 16 w 60"/>
                    <a:gd name="T95" fmla="*/ 50 h 67"/>
                    <a:gd name="T96" fmla="*/ 20 w 60"/>
                    <a:gd name="T97" fmla="*/ 54 h 67"/>
                    <a:gd name="T98" fmla="*/ 24 w 60"/>
                    <a:gd name="T99" fmla="*/ 54 h 67"/>
                    <a:gd name="T100" fmla="*/ 24 w 60"/>
                    <a:gd name="T101" fmla="*/ 54 h 67"/>
                    <a:gd name="T102" fmla="*/ 28 w 60"/>
                    <a:gd name="T103" fmla="*/ 54 h 67"/>
                    <a:gd name="T104" fmla="*/ 32 w 60"/>
                    <a:gd name="T105" fmla="*/ 54 h 67"/>
                    <a:gd name="T106" fmla="*/ 32 w 60"/>
                    <a:gd name="T107" fmla="*/ 29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60" h="67">
                      <a:moveTo>
                        <a:pt x="56" y="54"/>
                      </a:moveTo>
                      <a:lnTo>
                        <a:pt x="60" y="58"/>
                      </a:lnTo>
                      <a:lnTo>
                        <a:pt x="56" y="58"/>
                      </a:lnTo>
                      <a:lnTo>
                        <a:pt x="56" y="62"/>
                      </a:lnTo>
                      <a:lnTo>
                        <a:pt x="56" y="62"/>
                      </a:lnTo>
                      <a:lnTo>
                        <a:pt x="52" y="62"/>
                      </a:lnTo>
                      <a:lnTo>
                        <a:pt x="52" y="67"/>
                      </a:lnTo>
                      <a:lnTo>
                        <a:pt x="48" y="67"/>
                      </a:lnTo>
                      <a:lnTo>
                        <a:pt x="48" y="67"/>
                      </a:lnTo>
                      <a:lnTo>
                        <a:pt x="44" y="67"/>
                      </a:lnTo>
                      <a:lnTo>
                        <a:pt x="44" y="67"/>
                      </a:lnTo>
                      <a:lnTo>
                        <a:pt x="40" y="67"/>
                      </a:lnTo>
                      <a:lnTo>
                        <a:pt x="40" y="67"/>
                      </a:lnTo>
                      <a:lnTo>
                        <a:pt x="40" y="67"/>
                      </a:lnTo>
                      <a:lnTo>
                        <a:pt x="40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32" y="62"/>
                      </a:lnTo>
                      <a:lnTo>
                        <a:pt x="32" y="62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4" y="62"/>
                      </a:lnTo>
                      <a:lnTo>
                        <a:pt x="24" y="62"/>
                      </a:lnTo>
                      <a:lnTo>
                        <a:pt x="20" y="62"/>
                      </a:lnTo>
                      <a:lnTo>
                        <a:pt x="20" y="67"/>
                      </a:lnTo>
                      <a:lnTo>
                        <a:pt x="16" y="67"/>
                      </a:lnTo>
                      <a:lnTo>
                        <a:pt x="16" y="67"/>
                      </a:lnTo>
                      <a:lnTo>
                        <a:pt x="12" y="67"/>
                      </a:lnTo>
                      <a:lnTo>
                        <a:pt x="12" y="67"/>
                      </a:lnTo>
                      <a:lnTo>
                        <a:pt x="12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0" y="62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46"/>
                      </a:lnTo>
                      <a:lnTo>
                        <a:pt x="0" y="46"/>
                      </a:lnTo>
                      <a:lnTo>
                        <a:pt x="4" y="42"/>
                      </a:lnTo>
                      <a:lnTo>
                        <a:pt x="4" y="42"/>
                      </a:lnTo>
                      <a:lnTo>
                        <a:pt x="4" y="42"/>
                      </a:lnTo>
                      <a:lnTo>
                        <a:pt x="8" y="37"/>
                      </a:lnTo>
                      <a:lnTo>
                        <a:pt x="8" y="37"/>
                      </a:lnTo>
                      <a:lnTo>
                        <a:pt x="12" y="33"/>
                      </a:lnTo>
                      <a:lnTo>
                        <a:pt x="16" y="33"/>
                      </a:lnTo>
                      <a:lnTo>
                        <a:pt x="20" y="29"/>
                      </a:lnTo>
                      <a:lnTo>
                        <a:pt x="24" y="29"/>
                      </a:lnTo>
                      <a:lnTo>
                        <a:pt x="28" y="25"/>
                      </a:lnTo>
                      <a:lnTo>
                        <a:pt x="32" y="25"/>
                      </a:lnTo>
                      <a:lnTo>
                        <a:pt x="32" y="16"/>
                      </a:lnTo>
                      <a:lnTo>
                        <a:pt x="32" y="16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6"/>
                      </a:lnTo>
                      <a:lnTo>
                        <a:pt x="16" y="16"/>
                      </a:lnTo>
                      <a:lnTo>
                        <a:pt x="20" y="16"/>
                      </a:lnTo>
                      <a:lnTo>
                        <a:pt x="20" y="16"/>
                      </a:lnTo>
                      <a:lnTo>
                        <a:pt x="20" y="16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4" y="12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12" y="4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8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4" y="0"/>
                      </a:lnTo>
                      <a:lnTo>
                        <a:pt x="44" y="4"/>
                      </a:lnTo>
                      <a:lnTo>
                        <a:pt x="44" y="4"/>
                      </a:lnTo>
                      <a:lnTo>
                        <a:pt x="44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12"/>
                      </a:lnTo>
                      <a:lnTo>
                        <a:pt x="48" y="12"/>
                      </a:lnTo>
                      <a:lnTo>
                        <a:pt x="52" y="12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21"/>
                      </a:lnTo>
                      <a:lnTo>
                        <a:pt x="52" y="46"/>
                      </a:lnTo>
                      <a:lnTo>
                        <a:pt x="52" y="46"/>
                      </a:lnTo>
                      <a:lnTo>
                        <a:pt x="52" y="50"/>
                      </a:lnTo>
                      <a:lnTo>
                        <a:pt x="52" y="50"/>
                      </a:lnTo>
                      <a:lnTo>
                        <a:pt x="52" y="50"/>
                      </a:lnTo>
                      <a:lnTo>
                        <a:pt x="52" y="54"/>
                      </a:lnTo>
                      <a:lnTo>
                        <a:pt x="52" y="54"/>
                      </a:lnTo>
                      <a:lnTo>
                        <a:pt x="52" y="54"/>
                      </a:lnTo>
                      <a:lnTo>
                        <a:pt x="52" y="54"/>
                      </a:lnTo>
                      <a:lnTo>
                        <a:pt x="52" y="54"/>
                      </a:lnTo>
                      <a:lnTo>
                        <a:pt x="52" y="58"/>
                      </a:lnTo>
                      <a:lnTo>
                        <a:pt x="52" y="58"/>
                      </a:lnTo>
                      <a:lnTo>
                        <a:pt x="52" y="58"/>
                      </a:lnTo>
                      <a:lnTo>
                        <a:pt x="52" y="58"/>
                      </a:lnTo>
                      <a:lnTo>
                        <a:pt x="52" y="58"/>
                      </a:lnTo>
                      <a:lnTo>
                        <a:pt x="52" y="58"/>
                      </a:lnTo>
                      <a:lnTo>
                        <a:pt x="56" y="58"/>
                      </a:lnTo>
                      <a:lnTo>
                        <a:pt x="56" y="58"/>
                      </a:lnTo>
                      <a:lnTo>
                        <a:pt x="56" y="58"/>
                      </a:lnTo>
                      <a:lnTo>
                        <a:pt x="56" y="58"/>
                      </a:lnTo>
                      <a:lnTo>
                        <a:pt x="56" y="58"/>
                      </a:lnTo>
                      <a:lnTo>
                        <a:pt x="56" y="58"/>
                      </a:lnTo>
                      <a:lnTo>
                        <a:pt x="56" y="58"/>
                      </a:lnTo>
                      <a:lnTo>
                        <a:pt x="56" y="54"/>
                      </a:lnTo>
                      <a:lnTo>
                        <a:pt x="56" y="54"/>
                      </a:lnTo>
                      <a:close/>
                      <a:moveTo>
                        <a:pt x="32" y="29"/>
                      </a:moveTo>
                      <a:lnTo>
                        <a:pt x="28" y="33"/>
                      </a:lnTo>
                      <a:lnTo>
                        <a:pt x="24" y="33"/>
                      </a:lnTo>
                      <a:lnTo>
                        <a:pt x="24" y="37"/>
                      </a:lnTo>
                      <a:lnTo>
                        <a:pt x="20" y="37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16" y="46"/>
                      </a:lnTo>
                      <a:lnTo>
                        <a:pt x="16" y="46"/>
                      </a:lnTo>
                      <a:lnTo>
                        <a:pt x="16" y="50"/>
                      </a:lnTo>
                      <a:lnTo>
                        <a:pt x="16" y="50"/>
                      </a:lnTo>
                      <a:lnTo>
                        <a:pt x="16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32" y="54"/>
                      </a:lnTo>
                      <a:lnTo>
                        <a:pt x="32" y="54"/>
                      </a:lnTo>
                      <a:lnTo>
                        <a:pt x="32" y="54"/>
                      </a:lnTo>
                      <a:lnTo>
                        <a:pt x="32" y="50"/>
                      </a:lnTo>
                      <a:lnTo>
                        <a:pt x="32" y="50"/>
                      </a:lnTo>
                      <a:lnTo>
                        <a:pt x="32" y="2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73" name="Freeform 42"/>
                <p:cNvSpPr>
                  <a:spLocks/>
                </p:cNvSpPr>
                <p:nvPr/>
              </p:nvSpPr>
              <p:spPr bwMode="auto">
                <a:xfrm>
                  <a:off x="2125" y="851"/>
                  <a:ext cx="64" cy="67"/>
                </a:xfrm>
                <a:custGeom>
                  <a:avLst/>
                  <a:gdLst>
                    <a:gd name="T0" fmla="*/ 40 w 64"/>
                    <a:gd name="T1" fmla="*/ 12 h 67"/>
                    <a:gd name="T2" fmla="*/ 40 w 64"/>
                    <a:gd name="T3" fmla="*/ 8 h 67"/>
                    <a:gd name="T4" fmla="*/ 40 w 64"/>
                    <a:gd name="T5" fmla="*/ 8 h 67"/>
                    <a:gd name="T6" fmla="*/ 40 w 64"/>
                    <a:gd name="T7" fmla="*/ 4 h 67"/>
                    <a:gd name="T8" fmla="*/ 40 w 64"/>
                    <a:gd name="T9" fmla="*/ 4 h 67"/>
                    <a:gd name="T10" fmla="*/ 36 w 64"/>
                    <a:gd name="T11" fmla="*/ 4 h 67"/>
                    <a:gd name="T12" fmla="*/ 64 w 64"/>
                    <a:gd name="T13" fmla="*/ 0 h 67"/>
                    <a:gd name="T14" fmla="*/ 64 w 64"/>
                    <a:gd name="T15" fmla="*/ 4 h 67"/>
                    <a:gd name="T16" fmla="*/ 64 w 64"/>
                    <a:gd name="T17" fmla="*/ 4 h 67"/>
                    <a:gd name="T18" fmla="*/ 60 w 64"/>
                    <a:gd name="T19" fmla="*/ 4 h 67"/>
                    <a:gd name="T20" fmla="*/ 60 w 64"/>
                    <a:gd name="T21" fmla="*/ 8 h 67"/>
                    <a:gd name="T22" fmla="*/ 60 w 64"/>
                    <a:gd name="T23" fmla="*/ 12 h 67"/>
                    <a:gd name="T24" fmla="*/ 60 w 64"/>
                    <a:gd name="T25" fmla="*/ 50 h 67"/>
                    <a:gd name="T26" fmla="*/ 60 w 64"/>
                    <a:gd name="T27" fmla="*/ 54 h 67"/>
                    <a:gd name="T28" fmla="*/ 60 w 64"/>
                    <a:gd name="T29" fmla="*/ 58 h 67"/>
                    <a:gd name="T30" fmla="*/ 60 w 64"/>
                    <a:gd name="T31" fmla="*/ 58 h 67"/>
                    <a:gd name="T32" fmla="*/ 64 w 64"/>
                    <a:gd name="T33" fmla="*/ 62 h 67"/>
                    <a:gd name="T34" fmla="*/ 64 w 64"/>
                    <a:gd name="T35" fmla="*/ 62 h 67"/>
                    <a:gd name="T36" fmla="*/ 36 w 64"/>
                    <a:gd name="T37" fmla="*/ 67 h 67"/>
                    <a:gd name="T38" fmla="*/ 36 w 64"/>
                    <a:gd name="T39" fmla="*/ 62 h 67"/>
                    <a:gd name="T40" fmla="*/ 40 w 64"/>
                    <a:gd name="T41" fmla="*/ 62 h 67"/>
                    <a:gd name="T42" fmla="*/ 40 w 64"/>
                    <a:gd name="T43" fmla="*/ 58 h 67"/>
                    <a:gd name="T44" fmla="*/ 40 w 64"/>
                    <a:gd name="T45" fmla="*/ 58 h 67"/>
                    <a:gd name="T46" fmla="*/ 40 w 64"/>
                    <a:gd name="T47" fmla="*/ 54 h 67"/>
                    <a:gd name="T48" fmla="*/ 40 w 64"/>
                    <a:gd name="T49" fmla="*/ 33 h 67"/>
                    <a:gd name="T50" fmla="*/ 24 w 64"/>
                    <a:gd name="T51" fmla="*/ 54 h 67"/>
                    <a:gd name="T52" fmla="*/ 24 w 64"/>
                    <a:gd name="T53" fmla="*/ 58 h 67"/>
                    <a:gd name="T54" fmla="*/ 24 w 64"/>
                    <a:gd name="T55" fmla="*/ 58 h 67"/>
                    <a:gd name="T56" fmla="*/ 28 w 64"/>
                    <a:gd name="T57" fmla="*/ 58 h 67"/>
                    <a:gd name="T58" fmla="*/ 28 w 64"/>
                    <a:gd name="T59" fmla="*/ 62 h 67"/>
                    <a:gd name="T60" fmla="*/ 28 w 64"/>
                    <a:gd name="T61" fmla="*/ 62 h 67"/>
                    <a:gd name="T62" fmla="*/ 0 w 64"/>
                    <a:gd name="T63" fmla="*/ 62 h 67"/>
                    <a:gd name="T64" fmla="*/ 4 w 64"/>
                    <a:gd name="T65" fmla="*/ 62 h 67"/>
                    <a:gd name="T66" fmla="*/ 4 w 64"/>
                    <a:gd name="T67" fmla="*/ 58 h 67"/>
                    <a:gd name="T68" fmla="*/ 4 w 64"/>
                    <a:gd name="T69" fmla="*/ 58 h 67"/>
                    <a:gd name="T70" fmla="*/ 8 w 64"/>
                    <a:gd name="T71" fmla="*/ 58 h 67"/>
                    <a:gd name="T72" fmla="*/ 8 w 64"/>
                    <a:gd name="T73" fmla="*/ 54 h 67"/>
                    <a:gd name="T74" fmla="*/ 8 w 64"/>
                    <a:gd name="T75" fmla="*/ 12 h 67"/>
                    <a:gd name="T76" fmla="*/ 8 w 64"/>
                    <a:gd name="T77" fmla="*/ 8 h 67"/>
                    <a:gd name="T78" fmla="*/ 4 w 64"/>
                    <a:gd name="T79" fmla="*/ 8 h 67"/>
                    <a:gd name="T80" fmla="*/ 4 w 64"/>
                    <a:gd name="T81" fmla="*/ 4 h 67"/>
                    <a:gd name="T82" fmla="*/ 4 w 64"/>
                    <a:gd name="T83" fmla="*/ 4 h 67"/>
                    <a:gd name="T84" fmla="*/ 0 w 64"/>
                    <a:gd name="T85" fmla="*/ 4 h 67"/>
                    <a:gd name="T86" fmla="*/ 28 w 64"/>
                    <a:gd name="T87" fmla="*/ 4 h 67"/>
                    <a:gd name="T88" fmla="*/ 28 w 64"/>
                    <a:gd name="T89" fmla="*/ 4 h 67"/>
                    <a:gd name="T90" fmla="*/ 28 w 64"/>
                    <a:gd name="T91" fmla="*/ 4 h 67"/>
                    <a:gd name="T92" fmla="*/ 24 w 64"/>
                    <a:gd name="T93" fmla="*/ 8 h 67"/>
                    <a:gd name="T94" fmla="*/ 24 w 64"/>
                    <a:gd name="T95" fmla="*/ 8 h 67"/>
                    <a:gd name="T96" fmla="*/ 24 w 64"/>
                    <a:gd name="T97" fmla="*/ 12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64" h="67">
                      <a:moveTo>
                        <a:pt x="24" y="29"/>
                      </a:moveTo>
                      <a:lnTo>
                        <a:pt x="40" y="29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36" y="4"/>
                      </a:lnTo>
                      <a:lnTo>
                        <a:pt x="36" y="4"/>
                      </a:lnTo>
                      <a:lnTo>
                        <a:pt x="36" y="4"/>
                      </a:lnTo>
                      <a:lnTo>
                        <a:pt x="36" y="0"/>
                      </a:lnTo>
                      <a:lnTo>
                        <a:pt x="64" y="0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8"/>
                      </a:lnTo>
                      <a:lnTo>
                        <a:pt x="60" y="8"/>
                      </a:lnTo>
                      <a:lnTo>
                        <a:pt x="60" y="8"/>
                      </a:lnTo>
                      <a:lnTo>
                        <a:pt x="60" y="8"/>
                      </a:lnTo>
                      <a:lnTo>
                        <a:pt x="60" y="8"/>
                      </a:lnTo>
                      <a:lnTo>
                        <a:pt x="60" y="12"/>
                      </a:lnTo>
                      <a:lnTo>
                        <a:pt x="60" y="12"/>
                      </a:lnTo>
                      <a:lnTo>
                        <a:pt x="60" y="12"/>
                      </a:lnTo>
                      <a:lnTo>
                        <a:pt x="60" y="50"/>
                      </a:lnTo>
                      <a:lnTo>
                        <a:pt x="60" y="54"/>
                      </a:lnTo>
                      <a:lnTo>
                        <a:pt x="60" y="54"/>
                      </a:lnTo>
                      <a:lnTo>
                        <a:pt x="60" y="54"/>
                      </a:lnTo>
                      <a:lnTo>
                        <a:pt x="60" y="58"/>
                      </a:lnTo>
                      <a:lnTo>
                        <a:pt x="60" y="58"/>
                      </a:lnTo>
                      <a:lnTo>
                        <a:pt x="60" y="58"/>
                      </a:lnTo>
                      <a:lnTo>
                        <a:pt x="60" y="58"/>
                      </a:lnTo>
                      <a:lnTo>
                        <a:pt x="60" y="58"/>
                      </a:lnTo>
                      <a:lnTo>
                        <a:pt x="60" y="58"/>
                      </a:lnTo>
                      <a:lnTo>
                        <a:pt x="60" y="58"/>
                      </a:lnTo>
                      <a:lnTo>
                        <a:pt x="64" y="62"/>
                      </a:lnTo>
                      <a:lnTo>
                        <a:pt x="64" y="62"/>
                      </a:lnTo>
                      <a:lnTo>
                        <a:pt x="64" y="62"/>
                      </a:lnTo>
                      <a:lnTo>
                        <a:pt x="64" y="62"/>
                      </a:lnTo>
                      <a:lnTo>
                        <a:pt x="64" y="62"/>
                      </a:lnTo>
                      <a:lnTo>
                        <a:pt x="64" y="62"/>
                      </a:lnTo>
                      <a:lnTo>
                        <a:pt x="64" y="67"/>
                      </a:lnTo>
                      <a:lnTo>
                        <a:pt x="36" y="67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40" y="62"/>
                      </a:lnTo>
                      <a:lnTo>
                        <a:pt x="40" y="62"/>
                      </a:lnTo>
                      <a:lnTo>
                        <a:pt x="40" y="62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4"/>
                      </a:lnTo>
                      <a:lnTo>
                        <a:pt x="40" y="54"/>
                      </a:lnTo>
                      <a:lnTo>
                        <a:pt x="40" y="54"/>
                      </a:lnTo>
                      <a:lnTo>
                        <a:pt x="40" y="50"/>
                      </a:lnTo>
                      <a:lnTo>
                        <a:pt x="40" y="33"/>
                      </a:lnTo>
                      <a:lnTo>
                        <a:pt x="24" y="33"/>
                      </a:lnTo>
                      <a:lnTo>
                        <a:pt x="24" y="50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7"/>
                      </a:lnTo>
                      <a:lnTo>
                        <a:pt x="0" y="67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8" y="58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50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28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2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74" name="Freeform 43"/>
                <p:cNvSpPr>
                  <a:spLocks/>
                </p:cNvSpPr>
                <p:nvPr/>
              </p:nvSpPr>
              <p:spPr bwMode="auto">
                <a:xfrm>
                  <a:off x="2196" y="851"/>
                  <a:ext cx="56" cy="67"/>
                </a:xfrm>
                <a:custGeom>
                  <a:avLst/>
                  <a:gdLst>
                    <a:gd name="T0" fmla="*/ 52 w 56"/>
                    <a:gd name="T1" fmla="*/ 54 h 67"/>
                    <a:gd name="T2" fmla="*/ 44 w 56"/>
                    <a:gd name="T3" fmla="*/ 62 h 67"/>
                    <a:gd name="T4" fmla="*/ 32 w 56"/>
                    <a:gd name="T5" fmla="*/ 67 h 67"/>
                    <a:gd name="T6" fmla="*/ 24 w 56"/>
                    <a:gd name="T7" fmla="*/ 67 h 67"/>
                    <a:gd name="T8" fmla="*/ 16 w 56"/>
                    <a:gd name="T9" fmla="*/ 62 h 67"/>
                    <a:gd name="T10" fmla="*/ 8 w 56"/>
                    <a:gd name="T11" fmla="*/ 58 h 67"/>
                    <a:gd name="T12" fmla="*/ 4 w 56"/>
                    <a:gd name="T13" fmla="*/ 50 h 67"/>
                    <a:gd name="T14" fmla="*/ 0 w 56"/>
                    <a:gd name="T15" fmla="*/ 42 h 67"/>
                    <a:gd name="T16" fmla="*/ 0 w 56"/>
                    <a:gd name="T17" fmla="*/ 29 h 67"/>
                    <a:gd name="T18" fmla="*/ 4 w 56"/>
                    <a:gd name="T19" fmla="*/ 21 h 67"/>
                    <a:gd name="T20" fmla="*/ 8 w 56"/>
                    <a:gd name="T21" fmla="*/ 12 h 67"/>
                    <a:gd name="T22" fmla="*/ 12 w 56"/>
                    <a:gd name="T23" fmla="*/ 4 h 67"/>
                    <a:gd name="T24" fmla="*/ 20 w 56"/>
                    <a:gd name="T25" fmla="*/ 0 h 67"/>
                    <a:gd name="T26" fmla="*/ 32 w 56"/>
                    <a:gd name="T27" fmla="*/ 0 h 67"/>
                    <a:gd name="T28" fmla="*/ 36 w 56"/>
                    <a:gd name="T29" fmla="*/ 0 h 67"/>
                    <a:gd name="T30" fmla="*/ 44 w 56"/>
                    <a:gd name="T31" fmla="*/ 0 h 67"/>
                    <a:gd name="T32" fmla="*/ 48 w 56"/>
                    <a:gd name="T33" fmla="*/ 4 h 67"/>
                    <a:gd name="T34" fmla="*/ 52 w 56"/>
                    <a:gd name="T35" fmla="*/ 8 h 67"/>
                    <a:gd name="T36" fmla="*/ 52 w 56"/>
                    <a:gd name="T37" fmla="*/ 12 h 67"/>
                    <a:gd name="T38" fmla="*/ 52 w 56"/>
                    <a:gd name="T39" fmla="*/ 16 h 67"/>
                    <a:gd name="T40" fmla="*/ 52 w 56"/>
                    <a:gd name="T41" fmla="*/ 21 h 67"/>
                    <a:gd name="T42" fmla="*/ 52 w 56"/>
                    <a:gd name="T43" fmla="*/ 21 h 67"/>
                    <a:gd name="T44" fmla="*/ 48 w 56"/>
                    <a:gd name="T45" fmla="*/ 21 h 67"/>
                    <a:gd name="T46" fmla="*/ 48 w 56"/>
                    <a:gd name="T47" fmla="*/ 25 h 67"/>
                    <a:gd name="T48" fmla="*/ 44 w 56"/>
                    <a:gd name="T49" fmla="*/ 25 h 67"/>
                    <a:gd name="T50" fmla="*/ 36 w 56"/>
                    <a:gd name="T51" fmla="*/ 21 h 67"/>
                    <a:gd name="T52" fmla="*/ 36 w 56"/>
                    <a:gd name="T53" fmla="*/ 12 h 67"/>
                    <a:gd name="T54" fmla="*/ 32 w 56"/>
                    <a:gd name="T55" fmla="*/ 8 h 67"/>
                    <a:gd name="T56" fmla="*/ 32 w 56"/>
                    <a:gd name="T57" fmla="*/ 4 h 67"/>
                    <a:gd name="T58" fmla="*/ 28 w 56"/>
                    <a:gd name="T59" fmla="*/ 4 h 67"/>
                    <a:gd name="T60" fmla="*/ 24 w 56"/>
                    <a:gd name="T61" fmla="*/ 4 h 67"/>
                    <a:gd name="T62" fmla="*/ 24 w 56"/>
                    <a:gd name="T63" fmla="*/ 8 h 67"/>
                    <a:gd name="T64" fmla="*/ 20 w 56"/>
                    <a:gd name="T65" fmla="*/ 12 h 67"/>
                    <a:gd name="T66" fmla="*/ 20 w 56"/>
                    <a:gd name="T67" fmla="*/ 16 h 67"/>
                    <a:gd name="T68" fmla="*/ 20 w 56"/>
                    <a:gd name="T69" fmla="*/ 21 h 67"/>
                    <a:gd name="T70" fmla="*/ 20 w 56"/>
                    <a:gd name="T71" fmla="*/ 29 h 67"/>
                    <a:gd name="T72" fmla="*/ 20 w 56"/>
                    <a:gd name="T73" fmla="*/ 37 h 67"/>
                    <a:gd name="T74" fmla="*/ 24 w 56"/>
                    <a:gd name="T75" fmla="*/ 46 h 67"/>
                    <a:gd name="T76" fmla="*/ 28 w 56"/>
                    <a:gd name="T77" fmla="*/ 50 h 67"/>
                    <a:gd name="T78" fmla="*/ 32 w 56"/>
                    <a:gd name="T79" fmla="*/ 54 h 67"/>
                    <a:gd name="T80" fmla="*/ 40 w 56"/>
                    <a:gd name="T81" fmla="*/ 54 h 67"/>
                    <a:gd name="T82" fmla="*/ 44 w 56"/>
                    <a:gd name="T83" fmla="*/ 54 h 67"/>
                    <a:gd name="T84" fmla="*/ 52 w 56"/>
                    <a:gd name="T85" fmla="*/ 5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56" h="67">
                      <a:moveTo>
                        <a:pt x="52" y="50"/>
                      </a:moveTo>
                      <a:lnTo>
                        <a:pt x="56" y="50"/>
                      </a:lnTo>
                      <a:lnTo>
                        <a:pt x="52" y="54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4" y="62"/>
                      </a:lnTo>
                      <a:lnTo>
                        <a:pt x="40" y="62"/>
                      </a:lnTo>
                      <a:lnTo>
                        <a:pt x="36" y="67"/>
                      </a:lnTo>
                      <a:lnTo>
                        <a:pt x="32" y="67"/>
                      </a:lnTo>
                      <a:lnTo>
                        <a:pt x="28" y="67"/>
                      </a:lnTo>
                      <a:lnTo>
                        <a:pt x="24" y="67"/>
                      </a:lnTo>
                      <a:lnTo>
                        <a:pt x="24" y="67"/>
                      </a:lnTo>
                      <a:lnTo>
                        <a:pt x="20" y="67"/>
                      </a:lnTo>
                      <a:lnTo>
                        <a:pt x="16" y="62"/>
                      </a:lnTo>
                      <a:lnTo>
                        <a:pt x="16" y="62"/>
                      </a:lnTo>
                      <a:lnTo>
                        <a:pt x="12" y="62"/>
                      </a:lnTo>
                      <a:lnTo>
                        <a:pt x="12" y="58"/>
                      </a:lnTo>
                      <a:lnTo>
                        <a:pt x="8" y="58"/>
                      </a:lnTo>
                      <a:lnTo>
                        <a:pt x="8" y="54"/>
                      </a:lnTo>
                      <a:lnTo>
                        <a:pt x="4" y="50"/>
                      </a:lnTo>
                      <a:lnTo>
                        <a:pt x="4" y="50"/>
                      </a:lnTo>
                      <a:lnTo>
                        <a:pt x="4" y="46"/>
                      </a:lnTo>
                      <a:lnTo>
                        <a:pt x="0" y="42"/>
                      </a:lnTo>
                      <a:lnTo>
                        <a:pt x="0" y="42"/>
                      </a:lnTo>
                      <a:lnTo>
                        <a:pt x="0" y="37"/>
                      </a:lnTo>
                      <a:lnTo>
                        <a:pt x="0" y="33"/>
                      </a:lnTo>
                      <a:lnTo>
                        <a:pt x="0" y="29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4" y="21"/>
                      </a:lnTo>
                      <a:lnTo>
                        <a:pt x="4" y="16"/>
                      </a:lnTo>
                      <a:lnTo>
                        <a:pt x="4" y="12"/>
                      </a:lnTo>
                      <a:lnTo>
                        <a:pt x="8" y="12"/>
                      </a:lnTo>
                      <a:lnTo>
                        <a:pt x="8" y="8"/>
                      </a:lnTo>
                      <a:lnTo>
                        <a:pt x="12" y="8"/>
                      </a:lnTo>
                      <a:lnTo>
                        <a:pt x="12" y="4"/>
                      </a:lnTo>
                      <a:lnTo>
                        <a:pt x="16" y="4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8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4" y="0"/>
                      </a:lnTo>
                      <a:lnTo>
                        <a:pt x="44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12"/>
                      </a:lnTo>
                      <a:lnTo>
                        <a:pt x="52" y="12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21"/>
                      </a:lnTo>
                      <a:lnTo>
                        <a:pt x="52" y="21"/>
                      </a:lnTo>
                      <a:lnTo>
                        <a:pt x="52" y="21"/>
                      </a:lnTo>
                      <a:lnTo>
                        <a:pt x="52" y="21"/>
                      </a:lnTo>
                      <a:lnTo>
                        <a:pt x="48" y="21"/>
                      </a:lnTo>
                      <a:lnTo>
                        <a:pt x="48" y="21"/>
                      </a:lnTo>
                      <a:lnTo>
                        <a:pt x="48" y="21"/>
                      </a:lnTo>
                      <a:lnTo>
                        <a:pt x="48" y="21"/>
                      </a:lnTo>
                      <a:lnTo>
                        <a:pt x="48" y="25"/>
                      </a:lnTo>
                      <a:lnTo>
                        <a:pt x="48" y="25"/>
                      </a:lnTo>
                      <a:lnTo>
                        <a:pt x="44" y="25"/>
                      </a:lnTo>
                      <a:lnTo>
                        <a:pt x="44" y="25"/>
                      </a:lnTo>
                      <a:lnTo>
                        <a:pt x="44" y="25"/>
                      </a:lnTo>
                      <a:lnTo>
                        <a:pt x="40" y="21"/>
                      </a:lnTo>
                      <a:lnTo>
                        <a:pt x="40" y="21"/>
                      </a:lnTo>
                      <a:lnTo>
                        <a:pt x="36" y="21"/>
                      </a:lnTo>
                      <a:lnTo>
                        <a:pt x="36" y="16"/>
                      </a:lnTo>
                      <a:lnTo>
                        <a:pt x="36" y="16"/>
                      </a:lnTo>
                      <a:lnTo>
                        <a:pt x="36" y="12"/>
                      </a:lnTo>
                      <a:lnTo>
                        <a:pt x="36" y="12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4"/>
                      </a:lnTo>
                      <a:lnTo>
                        <a:pt x="32" y="4"/>
                      </a:lnTo>
                      <a:lnTo>
                        <a:pt x="32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12"/>
                      </a:lnTo>
                      <a:lnTo>
                        <a:pt x="20" y="12"/>
                      </a:lnTo>
                      <a:lnTo>
                        <a:pt x="20" y="12"/>
                      </a:lnTo>
                      <a:lnTo>
                        <a:pt x="20" y="16"/>
                      </a:lnTo>
                      <a:lnTo>
                        <a:pt x="20" y="16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9"/>
                      </a:lnTo>
                      <a:lnTo>
                        <a:pt x="20" y="33"/>
                      </a:lnTo>
                      <a:lnTo>
                        <a:pt x="20" y="33"/>
                      </a:lnTo>
                      <a:lnTo>
                        <a:pt x="20" y="37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4" y="46"/>
                      </a:lnTo>
                      <a:lnTo>
                        <a:pt x="24" y="50"/>
                      </a:lnTo>
                      <a:lnTo>
                        <a:pt x="24" y="50"/>
                      </a:lnTo>
                      <a:lnTo>
                        <a:pt x="28" y="50"/>
                      </a:lnTo>
                      <a:lnTo>
                        <a:pt x="28" y="54"/>
                      </a:lnTo>
                      <a:lnTo>
                        <a:pt x="32" y="54"/>
                      </a:lnTo>
                      <a:lnTo>
                        <a:pt x="32" y="54"/>
                      </a:lnTo>
                      <a:lnTo>
                        <a:pt x="36" y="54"/>
                      </a:lnTo>
                      <a:lnTo>
                        <a:pt x="36" y="54"/>
                      </a:lnTo>
                      <a:lnTo>
                        <a:pt x="40" y="54"/>
                      </a:lnTo>
                      <a:lnTo>
                        <a:pt x="40" y="54"/>
                      </a:lnTo>
                      <a:lnTo>
                        <a:pt x="44" y="54"/>
                      </a:lnTo>
                      <a:lnTo>
                        <a:pt x="44" y="54"/>
                      </a:lnTo>
                      <a:lnTo>
                        <a:pt x="48" y="54"/>
                      </a:lnTo>
                      <a:lnTo>
                        <a:pt x="48" y="50"/>
                      </a:lnTo>
                      <a:lnTo>
                        <a:pt x="52" y="50"/>
                      </a:lnTo>
                      <a:lnTo>
                        <a:pt x="52" y="5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75" name="Freeform 44"/>
                <p:cNvSpPr>
                  <a:spLocks noEditPoints="1"/>
                </p:cNvSpPr>
                <p:nvPr/>
              </p:nvSpPr>
              <p:spPr bwMode="auto">
                <a:xfrm>
                  <a:off x="2256" y="851"/>
                  <a:ext cx="59" cy="67"/>
                </a:xfrm>
                <a:custGeom>
                  <a:avLst/>
                  <a:gdLst>
                    <a:gd name="T0" fmla="*/ 59 w 59"/>
                    <a:gd name="T1" fmla="*/ 42 h 67"/>
                    <a:gd name="T2" fmla="*/ 55 w 59"/>
                    <a:gd name="T3" fmla="*/ 50 h 67"/>
                    <a:gd name="T4" fmla="*/ 47 w 59"/>
                    <a:gd name="T5" fmla="*/ 58 h 67"/>
                    <a:gd name="T6" fmla="*/ 43 w 59"/>
                    <a:gd name="T7" fmla="*/ 62 h 67"/>
                    <a:gd name="T8" fmla="*/ 35 w 59"/>
                    <a:gd name="T9" fmla="*/ 67 h 67"/>
                    <a:gd name="T10" fmla="*/ 27 w 59"/>
                    <a:gd name="T11" fmla="*/ 67 h 67"/>
                    <a:gd name="T12" fmla="*/ 19 w 59"/>
                    <a:gd name="T13" fmla="*/ 62 h 67"/>
                    <a:gd name="T14" fmla="*/ 12 w 59"/>
                    <a:gd name="T15" fmla="*/ 58 h 67"/>
                    <a:gd name="T16" fmla="*/ 4 w 59"/>
                    <a:gd name="T17" fmla="*/ 54 h 67"/>
                    <a:gd name="T18" fmla="*/ 0 w 59"/>
                    <a:gd name="T19" fmla="*/ 46 h 67"/>
                    <a:gd name="T20" fmla="*/ 0 w 59"/>
                    <a:gd name="T21" fmla="*/ 33 h 67"/>
                    <a:gd name="T22" fmla="*/ 0 w 59"/>
                    <a:gd name="T23" fmla="*/ 21 h 67"/>
                    <a:gd name="T24" fmla="*/ 4 w 59"/>
                    <a:gd name="T25" fmla="*/ 12 h 67"/>
                    <a:gd name="T26" fmla="*/ 12 w 59"/>
                    <a:gd name="T27" fmla="*/ 4 h 67"/>
                    <a:gd name="T28" fmla="*/ 15 w 59"/>
                    <a:gd name="T29" fmla="*/ 0 h 67"/>
                    <a:gd name="T30" fmla="*/ 23 w 59"/>
                    <a:gd name="T31" fmla="*/ 0 h 67"/>
                    <a:gd name="T32" fmla="*/ 35 w 59"/>
                    <a:gd name="T33" fmla="*/ 0 h 67"/>
                    <a:gd name="T34" fmla="*/ 43 w 59"/>
                    <a:gd name="T35" fmla="*/ 4 h 67"/>
                    <a:gd name="T36" fmla="*/ 51 w 59"/>
                    <a:gd name="T37" fmla="*/ 8 h 67"/>
                    <a:gd name="T38" fmla="*/ 55 w 59"/>
                    <a:gd name="T39" fmla="*/ 16 h 67"/>
                    <a:gd name="T40" fmla="*/ 59 w 59"/>
                    <a:gd name="T41" fmla="*/ 25 h 67"/>
                    <a:gd name="T42" fmla="*/ 39 w 59"/>
                    <a:gd name="T43" fmla="*/ 33 h 67"/>
                    <a:gd name="T44" fmla="*/ 39 w 59"/>
                    <a:gd name="T45" fmla="*/ 21 h 67"/>
                    <a:gd name="T46" fmla="*/ 39 w 59"/>
                    <a:gd name="T47" fmla="*/ 12 h 67"/>
                    <a:gd name="T48" fmla="*/ 35 w 59"/>
                    <a:gd name="T49" fmla="*/ 8 h 67"/>
                    <a:gd name="T50" fmla="*/ 35 w 59"/>
                    <a:gd name="T51" fmla="*/ 4 h 67"/>
                    <a:gd name="T52" fmla="*/ 31 w 59"/>
                    <a:gd name="T53" fmla="*/ 4 h 67"/>
                    <a:gd name="T54" fmla="*/ 27 w 59"/>
                    <a:gd name="T55" fmla="*/ 4 h 67"/>
                    <a:gd name="T56" fmla="*/ 23 w 59"/>
                    <a:gd name="T57" fmla="*/ 4 h 67"/>
                    <a:gd name="T58" fmla="*/ 19 w 59"/>
                    <a:gd name="T59" fmla="*/ 8 h 67"/>
                    <a:gd name="T60" fmla="*/ 19 w 59"/>
                    <a:gd name="T61" fmla="*/ 12 h 67"/>
                    <a:gd name="T62" fmla="*/ 19 w 59"/>
                    <a:gd name="T63" fmla="*/ 21 h 67"/>
                    <a:gd name="T64" fmla="*/ 19 w 59"/>
                    <a:gd name="T65" fmla="*/ 33 h 67"/>
                    <a:gd name="T66" fmla="*/ 19 w 59"/>
                    <a:gd name="T67" fmla="*/ 46 h 67"/>
                    <a:gd name="T68" fmla="*/ 19 w 59"/>
                    <a:gd name="T69" fmla="*/ 54 h 67"/>
                    <a:gd name="T70" fmla="*/ 23 w 59"/>
                    <a:gd name="T71" fmla="*/ 58 h 67"/>
                    <a:gd name="T72" fmla="*/ 23 w 59"/>
                    <a:gd name="T73" fmla="*/ 62 h 67"/>
                    <a:gd name="T74" fmla="*/ 27 w 59"/>
                    <a:gd name="T75" fmla="*/ 62 h 67"/>
                    <a:gd name="T76" fmla="*/ 31 w 59"/>
                    <a:gd name="T77" fmla="*/ 62 h 67"/>
                    <a:gd name="T78" fmla="*/ 35 w 59"/>
                    <a:gd name="T79" fmla="*/ 58 h 67"/>
                    <a:gd name="T80" fmla="*/ 35 w 59"/>
                    <a:gd name="T81" fmla="*/ 54 h 67"/>
                    <a:gd name="T82" fmla="*/ 39 w 59"/>
                    <a:gd name="T83" fmla="*/ 46 h 67"/>
                    <a:gd name="T84" fmla="*/ 39 w 59"/>
                    <a:gd name="T85" fmla="*/ 37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59" h="67">
                      <a:moveTo>
                        <a:pt x="59" y="33"/>
                      </a:moveTo>
                      <a:lnTo>
                        <a:pt x="59" y="37"/>
                      </a:lnTo>
                      <a:lnTo>
                        <a:pt x="59" y="42"/>
                      </a:lnTo>
                      <a:lnTo>
                        <a:pt x="55" y="46"/>
                      </a:lnTo>
                      <a:lnTo>
                        <a:pt x="55" y="46"/>
                      </a:lnTo>
                      <a:lnTo>
                        <a:pt x="55" y="50"/>
                      </a:lnTo>
                      <a:lnTo>
                        <a:pt x="51" y="54"/>
                      </a:lnTo>
                      <a:lnTo>
                        <a:pt x="51" y="54"/>
                      </a:lnTo>
                      <a:lnTo>
                        <a:pt x="47" y="58"/>
                      </a:lnTo>
                      <a:lnTo>
                        <a:pt x="47" y="58"/>
                      </a:lnTo>
                      <a:lnTo>
                        <a:pt x="43" y="62"/>
                      </a:lnTo>
                      <a:lnTo>
                        <a:pt x="43" y="62"/>
                      </a:lnTo>
                      <a:lnTo>
                        <a:pt x="39" y="62"/>
                      </a:lnTo>
                      <a:lnTo>
                        <a:pt x="35" y="67"/>
                      </a:lnTo>
                      <a:lnTo>
                        <a:pt x="35" y="67"/>
                      </a:lnTo>
                      <a:lnTo>
                        <a:pt x="31" y="67"/>
                      </a:lnTo>
                      <a:lnTo>
                        <a:pt x="27" y="67"/>
                      </a:lnTo>
                      <a:lnTo>
                        <a:pt x="27" y="67"/>
                      </a:lnTo>
                      <a:lnTo>
                        <a:pt x="23" y="67"/>
                      </a:lnTo>
                      <a:lnTo>
                        <a:pt x="19" y="67"/>
                      </a:lnTo>
                      <a:lnTo>
                        <a:pt x="19" y="62"/>
                      </a:lnTo>
                      <a:lnTo>
                        <a:pt x="15" y="62"/>
                      </a:lnTo>
                      <a:lnTo>
                        <a:pt x="12" y="62"/>
                      </a:lnTo>
                      <a:lnTo>
                        <a:pt x="12" y="58"/>
                      </a:lnTo>
                      <a:lnTo>
                        <a:pt x="8" y="58"/>
                      </a:lnTo>
                      <a:lnTo>
                        <a:pt x="8" y="54"/>
                      </a:lnTo>
                      <a:lnTo>
                        <a:pt x="4" y="54"/>
                      </a:lnTo>
                      <a:lnTo>
                        <a:pt x="4" y="50"/>
                      </a:lnTo>
                      <a:lnTo>
                        <a:pt x="0" y="46"/>
                      </a:lnTo>
                      <a:lnTo>
                        <a:pt x="0" y="46"/>
                      </a:lnTo>
                      <a:lnTo>
                        <a:pt x="0" y="42"/>
                      </a:lnTo>
                      <a:lnTo>
                        <a:pt x="0" y="37"/>
                      </a:lnTo>
                      <a:lnTo>
                        <a:pt x="0" y="33"/>
                      </a:lnTo>
                      <a:lnTo>
                        <a:pt x="0" y="29"/>
                      </a:lnTo>
                      <a:lnTo>
                        <a:pt x="0" y="25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4" y="16"/>
                      </a:lnTo>
                      <a:lnTo>
                        <a:pt x="4" y="12"/>
                      </a:lnTo>
                      <a:lnTo>
                        <a:pt x="8" y="12"/>
                      </a:lnTo>
                      <a:lnTo>
                        <a:pt x="8" y="8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5" y="4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9" y="0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7" y="4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12"/>
                      </a:lnTo>
                      <a:lnTo>
                        <a:pt x="55" y="16"/>
                      </a:lnTo>
                      <a:lnTo>
                        <a:pt x="55" y="21"/>
                      </a:lnTo>
                      <a:lnTo>
                        <a:pt x="55" y="21"/>
                      </a:lnTo>
                      <a:lnTo>
                        <a:pt x="59" y="25"/>
                      </a:lnTo>
                      <a:lnTo>
                        <a:pt x="59" y="29"/>
                      </a:lnTo>
                      <a:lnTo>
                        <a:pt x="59" y="33"/>
                      </a:lnTo>
                      <a:close/>
                      <a:moveTo>
                        <a:pt x="39" y="33"/>
                      </a:moveTo>
                      <a:lnTo>
                        <a:pt x="39" y="29"/>
                      </a:lnTo>
                      <a:lnTo>
                        <a:pt x="39" y="25"/>
                      </a:lnTo>
                      <a:lnTo>
                        <a:pt x="39" y="21"/>
                      </a:lnTo>
                      <a:lnTo>
                        <a:pt x="39" y="21"/>
                      </a:lnTo>
                      <a:lnTo>
                        <a:pt x="39" y="16"/>
                      </a:lnTo>
                      <a:lnTo>
                        <a:pt x="39" y="12"/>
                      </a:lnTo>
                      <a:lnTo>
                        <a:pt x="35" y="12"/>
                      </a:lnTo>
                      <a:lnTo>
                        <a:pt x="35" y="8"/>
                      </a:lnTo>
                      <a:lnTo>
                        <a:pt x="35" y="8"/>
                      </a:lnTo>
                      <a:lnTo>
                        <a:pt x="35" y="8"/>
                      </a:lnTo>
                      <a:lnTo>
                        <a:pt x="35" y="4"/>
                      </a:lnTo>
                      <a:lnTo>
                        <a:pt x="35" y="4"/>
                      </a:lnTo>
                      <a:lnTo>
                        <a:pt x="31" y="4"/>
                      </a:lnTo>
                      <a:lnTo>
                        <a:pt x="31" y="4"/>
                      </a:lnTo>
                      <a:lnTo>
                        <a:pt x="31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19" y="8"/>
                      </a:lnTo>
                      <a:lnTo>
                        <a:pt x="19" y="12"/>
                      </a:lnTo>
                      <a:lnTo>
                        <a:pt x="19" y="12"/>
                      </a:lnTo>
                      <a:lnTo>
                        <a:pt x="19" y="12"/>
                      </a:lnTo>
                      <a:lnTo>
                        <a:pt x="19" y="16"/>
                      </a:lnTo>
                      <a:lnTo>
                        <a:pt x="19" y="21"/>
                      </a:lnTo>
                      <a:lnTo>
                        <a:pt x="19" y="21"/>
                      </a:lnTo>
                      <a:lnTo>
                        <a:pt x="19" y="25"/>
                      </a:lnTo>
                      <a:lnTo>
                        <a:pt x="19" y="29"/>
                      </a:lnTo>
                      <a:lnTo>
                        <a:pt x="19" y="33"/>
                      </a:lnTo>
                      <a:lnTo>
                        <a:pt x="19" y="37"/>
                      </a:lnTo>
                      <a:lnTo>
                        <a:pt x="19" y="42"/>
                      </a:lnTo>
                      <a:lnTo>
                        <a:pt x="19" y="46"/>
                      </a:lnTo>
                      <a:lnTo>
                        <a:pt x="19" y="50"/>
                      </a:lnTo>
                      <a:lnTo>
                        <a:pt x="19" y="50"/>
                      </a:lnTo>
                      <a:lnTo>
                        <a:pt x="19" y="54"/>
                      </a:lnTo>
                      <a:lnTo>
                        <a:pt x="19" y="54"/>
                      </a:lnTo>
                      <a:lnTo>
                        <a:pt x="19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62"/>
                      </a:lnTo>
                      <a:lnTo>
                        <a:pt x="27" y="62"/>
                      </a:lnTo>
                      <a:lnTo>
                        <a:pt x="27" y="62"/>
                      </a:lnTo>
                      <a:lnTo>
                        <a:pt x="27" y="62"/>
                      </a:lnTo>
                      <a:lnTo>
                        <a:pt x="31" y="62"/>
                      </a:lnTo>
                      <a:lnTo>
                        <a:pt x="31" y="62"/>
                      </a:lnTo>
                      <a:lnTo>
                        <a:pt x="31" y="62"/>
                      </a:lnTo>
                      <a:lnTo>
                        <a:pt x="35" y="58"/>
                      </a:lnTo>
                      <a:lnTo>
                        <a:pt x="35" y="58"/>
                      </a:lnTo>
                      <a:lnTo>
                        <a:pt x="35" y="58"/>
                      </a:lnTo>
                      <a:lnTo>
                        <a:pt x="35" y="58"/>
                      </a:lnTo>
                      <a:lnTo>
                        <a:pt x="35" y="54"/>
                      </a:lnTo>
                      <a:lnTo>
                        <a:pt x="35" y="54"/>
                      </a:lnTo>
                      <a:lnTo>
                        <a:pt x="39" y="54"/>
                      </a:lnTo>
                      <a:lnTo>
                        <a:pt x="39" y="50"/>
                      </a:lnTo>
                      <a:lnTo>
                        <a:pt x="39" y="46"/>
                      </a:lnTo>
                      <a:lnTo>
                        <a:pt x="39" y="46"/>
                      </a:lnTo>
                      <a:lnTo>
                        <a:pt x="39" y="42"/>
                      </a:lnTo>
                      <a:lnTo>
                        <a:pt x="39" y="37"/>
                      </a:lnTo>
                      <a:lnTo>
                        <a:pt x="39" y="33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76" name="Freeform 45"/>
                <p:cNvSpPr>
                  <a:spLocks noEditPoints="1"/>
                </p:cNvSpPr>
                <p:nvPr/>
              </p:nvSpPr>
              <p:spPr bwMode="auto">
                <a:xfrm>
                  <a:off x="2323" y="851"/>
                  <a:ext cx="59" cy="67"/>
                </a:xfrm>
                <a:custGeom>
                  <a:avLst/>
                  <a:gdLst>
                    <a:gd name="T0" fmla="*/ 31 w 59"/>
                    <a:gd name="T1" fmla="*/ 0 h 67"/>
                    <a:gd name="T2" fmla="*/ 39 w 59"/>
                    <a:gd name="T3" fmla="*/ 0 h 67"/>
                    <a:gd name="T4" fmla="*/ 47 w 59"/>
                    <a:gd name="T5" fmla="*/ 4 h 67"/>
                    <a:gd name="T6" fmla="*/ 51 w 59"/>
                    <a:gd name="T7" fmla="*/ 8 h 67"/>
                    <a:gd name="T8" fmla="*/ 51 w 59"/>
                    <a:gd name="T9" fmla="*/ 12 h 67"/>
                    <a:gd name="T10" fmla="*/ 51 w 59"/>
                    <a:gd name="T11" fmla="*/ 16 h 67"/>
                    <a:gd name="T12" fmla="*/ 51 w 59"/>
                    <a:gd name="T13" fmla="*/ 25 h 67"/>
                    <a:gd name="T14" fmla="*/ 47 w 59"/>
                    <a:gd name="T15" fmla="*/ 29 h 67"/>
                    <a:gd name="T16" fmla="*/ 43 w 59"/>
                    <a:gd name="T17" fmla="*/ 29 h 67"/>
                    <a:gd name="T18" fmla="*/ 47 w 59"/>
                    <a:gd name="T19" fmla="*/ 33 h 67"/>
                    <a:gd name="T20" fmla="*/ 51 w 59"/>
                    <a:gd name="T21" fmla="*/ 33 h 67"/>
                    <a:gd name="T22" fmla="*/ 55 w 59"/>
                    <a:gd name="T23" fmla="*/ 37 h 67"/>
                    <a:gd name="T24" fmla="*/ 55 w 59"/>
                    <a:gd name="T25" fmla="*/ 42 h 67"/>
                    <a:gd name="T26" fmla="*/ 59 w 59"/>
                    <a:gd name="T27" fmla="*/ 46 h 67"/>
                    <a:gd name="T28" fmla="*/ 55 w 59"/>
                    <a:gd name="T29" fmla="*/ 54 h 67"/>
                    <a:gd name="T30" fmla="*/ 55 w 59"/>
                    <a:gd name="T31" fmla="*/ 58 h 67"/>
                    <a:gd name="T32" fmla="*/ 47 w 59"/>
                    <a:gd name="T33" fmla="*/ 62 h 67"/>
                    <a:gd name="T34" fmla="*/ 43 w 59"/>
                    <a:gd name="T35" fmla="*/ 62 h 67"/>
                    <a:gd name="T36" fmla="*/ 35 w 59"/>
                    <a:gd name="T37" fmla="*/ 67 h 67"/>
                    <a:gd name="T38" fmla="*/ 0 w 59"/>
                    <a:gd name="T39" fmla="*/ 62 h 67"/>
                    <a:gd name="T40" fmla="*/ 0 w 59"/>
                    <a:gd name="T41" fmla="*/ 62 h 67"/>
                    <a:gd name="T42" fmla="*/ 4 w 59"/>
                    <a:gd name="T43" fmla="*/ 62 h 67"/>
                    <a:gd name="T44" fmla="*/ 4 w 59"/>
                    <a:gd name="T45" fmla="*/ 58 h 67"/>
                    <a:gd name="T46" fmla="*/ 4 w 59"/>
                    <a:gd name="T47" fmla="*/ 58 h 67"/>
                    <a:gd name="T48" fmla="*/ 4 w 59"/>
                    <a:gd name="T49" fmla="*/ 54 h 67"/>
                    <a:gd name="T50" fmla="*/ 4 w 59"/>
                    <a:gd name="T51" fmla="*/ 8 h 67"/>
                    <a:gd name="T52" fmla="*/ 4 w 59"/>
                    <a:gd name="T53" fmla="*/ 4 h 67"/>
                    <a:gd name="T54" fmla="*/ 0 w 59"/>
                    <a:gd name="T55" fmla="*/ 4 h 67"/>
                    <a:gd name="T56" fmla="*/ 23 w 59"/>
                    <a:gd name="T57" fmla="*/ 29 h 67"/>
                    <a:gd name="T58" fmla="*/ 27 w 59"/>
                    <a:gd name="T59" fmla="*/ 29 h 67"/>
                    <a:gd name="T60" fmla="*/ 31 w 59"/>
                    <a:gd name="T61" fmla="*/ 29 h 67"/>
                    <a:gd name="T62" fmla="*/ 31 w 59"/>
                    <a:gd name="T63" fmla="*/ 25 h 67"/>
                    <a:gd name="T64" fmla="*/ 35 w 59"/>
                    <a:gd name="T65" fmla="*/ 21 h 67"/>
                    <a:gd name="T66" fmla="*/ 35 w 59"/>
                    <a:gd name="T67" fmla="*/ 16 h 67"/>
                    <a:gd name="T68" fmla="*/ 35 w 59"/>
                    <a:gd name="T69" fmla="*/ 12 h 67"/>
                    <a:gd name="T70" fmla="*/ 35 w 59"/>
                    <a:gd name="T71" fmla="*/ 12 h 67"/>
                    <a:gd name="T72" fmla="*/ 31 w 59"/>
                    <a:gd name="T73" fmla="*/ 8 h 67"/>
                    <a:gd name="T74" fmla="*/ 27 w 59"/>
                    <a:gd name="T75" fmla="*/ 4 h 67"/>
                    <a:gd name="T76" fmla="*/ 23 w 59"/>
                    <a:gd name="T77" fmla="*/ 4 h 67"/>
                    <a:gd name="T78" fmla="*/ 23 w 59"/>
                    <a:gd name="T79" fmla="*/ 29 h 67"/>
                    <a:gd name="T80" fmla="*/ 23 w 59"/>
                    <a:gd name="T81" fmla="*/ 54 h 67"/>
                    <a:gd name="T82" fmla="*/ 23 w 59"/>
                    <a:gd name="T83" fmla="*/ 58 h 67"/>
                    <a:gd name="T84" fmla="*/ 23 w 59"/>
                    <a:gd name="T85" fmla="*/ 58 h 67"/>
                    <a:gd name="T86" fmla="*/ 23 w 59"/>
                    <a:gd name="T87" fmla="*/ 58 h 67"/>
                    <a:gd name="T88" fmla="*/ 23 w 59"/>
                    <a:gd name="T89" fmla="*/ 58 h 67"/>
                    <a:gd name="T90" fmla="*/ 27 w 59"/>
                    <a:gd name="T91" fmla="*/ 62 h 67"/>
                    <a:gd name="T92" fmla="*/ 31 w 59"/>
                    <a:gd name="T93" fmla="*/ 58 h 67"/>
                    <a:gd name="T94" fmla="*/ 31 w 59"/>
                    <a:gd name="T95" fmla="*/ 58 h 67"/>
                    <a:gd name="T96" fmla="*/ 35 w 59"/>
                    <a:gd name="T97" fmla="*/ 54 h 67"/>
                    <a:gd name="T98" fmla="*/ 35 w 59"/>
                    <a:gd name="T99" fmla="*/ 50 h 67"/>
                    <a:gd name="T100" fmla="*/ 39 w 59"/>
                    <a:gd name="T101" fmla="*/ 46 h 67"/>
                    <a:gd name="T102" fmla="*/ 39 w 59"/>
                    <a:gd name="T103" fmla="*/ 42 h 67"/>
                    <a:gd name="T104" fmla="*/ 35 w 59"/>
                    <a:gd name="T105" fmla="*/ 37 h 67"/>
                    <a:gd name="T106" fmla="*/ 35 w 59"/>
                    <a:gd name="T107" fmla="*/ 37 h 67"/>
                    <a:gd name="T108" fmla="*/ 31 w 59"/>
                    <a:gd name="T109" fmla="*/ 33 h 67"/>
                    <a:gd name="T110" fmla="*/ 27 w 59"/>
                    <a:gd name="T111" fmla="*/ 33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59" h="67">
                      <a:moveTo>
                        <a:pt x="0" y="0"/>
                      </a:move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43" y="0"/>
                      </a:lnTo>
                      <a:lnTo>
                        <a:pt x="43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5"/>
                      </a:lnTo>
                      <a:lnTo>
                        <a:pt x="51" y="25"/>
                      </a:lnTo>
                      <a:lnTo>
                        <a:pt x="47" y="29"/>
                      </a:lnTo>
                      <a:lnTo>
                        <a:pt x="47" y="29"/>
                      </a:lnTo>
                      <a:lnTo>
                        <a:pt x="43" y="29"/>
                      </a:lnTo>
                      <a:lnTo>
                        <a:pt x="39" y="29"/>
                      </a:lnTo>
                      <a:lnTo>
                        <a:pt x="43" y="29"/>
                      </a:lnTo>
                      <a:lnTo>
                        <a:pt x="43" y="33"/>
                      </a:lnTo>
                      <a:lnTo>
                        <a:pt x="47" y="33"/>
                      </a:lnTo>
                      <a:lnTo>
                        <a:pt x="47" y="33"/>
                      </a:lnTo>
                      <a:lnTo>
                        <a:pt x="47" y="33"/>
                      </a:lnTo>
                      <a:lnTo>
                        <a:pt x="51" y="33"/>
                      </a:lnTo>
                      <a:lnTo>
                        <a:pt x="51" y="33"/>
                      </a:lnTo>
                      <a:lnTo>
                        <a:pt x="51" y="37"/>
                      </a:lnTo>
                      <a:lnTo>
                        <a:pt x="55" y="37"/>
                      </a:lnTo>
                      <a:lnTo>
                        <a:pt x="55" y="37"/>
                      </a:lnTo>
                      <a:lnTo>
                        <a:pt x="55" y="42"/>
                      </a:lnTo>
                      <a:lnTo>
                        <a:pt x="55" y="42"/>
                      </a:lnTo>
                      <a:lnTo>
                        <a:pt x="55" y="42"/>
                      </a:lnTo>
                      <a:lnTo>
                        <a:pt x="55" y="46"/>
                      </a:lnTo>
                      <a:lnTo>
                        <a:pt x="55" y="46"/>
                      </a:lnTo>
                      <a:lnTo>
                        <a:pt x="59" y="46"/>
                      </a:lnTo>
                      <a:lnTo>
                        <a:pt x="55" y="50"/>
                      </a:lnTo>
                      <a:lnTo>
                        <a:pt x="55" y="50"/>
                      </a:lnTo>
                      <a:lnTo>
                        <a:pt x="55" y="54"/>
                      </a:lnTo>
                      <a:lnTo>
                        <a:pt x="55" y="54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47" y="62"/>
                      </a:lnTo>
                      <a:lnTo>
                        <a:pt x="47" y="62"/>
                      </a:lnTo>
                      <a:lnTo>
                        <a:pt x="43" y="62"/>
                      </a:lnTo>
                      <a:lnTo>
                        <a:pt x="43" y="62"/>
                      </a:lnTo>
                      <a:lnTo>
                        <a:pt x="39" y="62"/>
                      </a:lnTo>
                      <a:lnTo>
                        <a:pt x="35" y="62"/>
                      </a:lnTo>
                      <a:lnTo>
                        <a:pt x="35" y="67"/>
                      </a:lnTo>
                      <a:lnTo>
                        <a:pt x="31" y="67"/>
                      </a:lnTo>
                      <a:lnTo>
                        <a:pt x="0" y="67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4" y="62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4" y="50"/>
                      </a:lnTo>
                      <a:lnTo>
                        <a:pt x="4" y="12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  <a:moveTo>
                        <a:pt x="23" y="29"/>
                      </a:moveTo>
                      <a:lnTo>
                        <a:pt x="23" y="29"/>
                      </a:lnTo>
                      <a:lnTo>
                        <a:pt x="23" y="29"/>
                      </a:lnTo>
                      <a:lnTo>
                        <a:pt x="27" y="29"/>
                      </a:lnTo>
                      <a:lnTo>
                        <a:pt x="27" y="29"/>
                      </a:lnTo>
                      <a:lnTo>
                        <a:pt x="27" y="29"/>
                      </a:lnTo>
                      <a:lnTo>
                        <a:pt x="31" y="29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1"/>
                      </a:lnTo>
                      <a:lnTo>
                        <a:pt x="35" y="21"/>
                      </a:lnTo>
                      <a:lnTo>
                        <a:pt x="35" y="21"/>
                      </a:lnTo>
                      <a:lnTo>
                        <a:pt x="35" y="16"/>
                      </a:lnTo>
                      <a:lnTo>
                        <a:pt x="35" y="16"/>
                      </a:lnTo>
                      <a:lnTo>
                        <a:pt x="35" y="16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29"/>
                      </a:lnTo>
                      <a:close/>
                      <a:moveTo>
                        <a:pt x="23" y="33"/>
                      </a:moveTo>
                      <a:lnTo>
                        <a:pt x="23" y="54"/>
                      </a:lnTo>
                      <a:lnTo>
                        <a:pt x="23" y="54"/>
                      </a:lnTo>
                      <a:lnTo>
                        <a:pt x="23" y="54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7" y="62"/>
                      </a:lnTo>
                      <a:lnTo>
                        <a:pt x="27" y="62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5" y="58"/>
                      </a:lnTo>
                      <a:lnTo>
                        <a:pt x="35" y="58"/>
                      </a:lnTo>
                      <a:lnTo>
                        <a:pt x="35" y="54"/>
                      </a:lnTo>
                      <a:lnTo>
                        <a:pt x="35" y="54"/>
                      </a:lnTo>
                      <a:lnTo>
                        <a:pt x="35" y="54"/>
                      </a:lnTo>
                      <a:lnTo>
                        <a:pt x="35" y="50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46"/>
                      </a:lnTo>
                      <a:lnTo>
                        <a:pt x="39" y="46"/>
                      </a:lnTo>
                      <a:lnTo>
                        <a:pt x="39" y="46"/>
                      </a:lnTo>
                      <a:lnTo>
                        <a:pt x="39" y="42"/>
                      </a:lnTo>
                      <a:lnTo>
                        <a:pt x="39" y="42"/>
                      </a:lnTo>
                      <a:lnTo>
                        <a:pt x="35" y="42"/>
                      </a:lnTo>
                      <a:lnTo>
                        <a:pt x="35" y="37"/>
                      </a:lnTo>
                      <a:lnTo>
                        <a:pt x="35" y="37"/>
                      </a:lnTo>
                      <a:lnTo>
                        <a:pt x="35" y="37"/>
                      </a:lnTo>
                      <a:lnTo>
                        <a:pt x="35" y="37"/>
                      </a:lnTo>
                      <a:lnTo>
                        <a:pt x="31" y="37"/>
                      </a:lnTo>
                      <a:lnTo>
                        <a:pt x="31" y="33"/>
                      </a:lnTo>
                      <a:lnTo>
                        <a:pt x="31" y="33"/>
                      </a:lnTo>
                      <a:lnTo>
                        <a:pt x="27" y="33"/>
                      </a:lnTo>
                      <a:lnTo>
                        <a:pt x="27" y="33"/>
                      </a:lnTo>
                      <a:lnTo>
                        <a:pt x="27" y="33"/>
                      </a:lnTo>
                      <a:lnTo>
                        <a:pt x="23" y="33"/>
                      </a:lnTo>
                      <a:lnTo>
                        <a:pt x="23" y="33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77" name="Freeform 46"/>
                <p:cNvSpPr>
                  <a:spLocks noEditPoints="1"/>
                </p:cNvSpPr>
                <p:nvPr/>
              </p:nvSpPr>
              <p:spPr bwMode="auto">
                <a:xfrm>
                  <a:off x="2390" y="851"/>
                  <a:ext cx="59" cy="67"/>
                </a:xfrm>
                <a:custGeom>
                  <a:avLst/>
                  <a:gdLst>
                    <a:gd name="T0" fmla="*/ 55 w 59"/>
                    <a:gd name="T1" fmla="*/ 62 h 67"/>
                    <a:gd name="T2" fmla="*/ 43 w 59"/>
                    <a:gd name="T3" fmla="*/ 67 h 67"/>
                    <a:gd name="T4" fmla="*/ 39 w 59"/>
                    <a:gd name="T5" fmla="*/ 67 h 67"/>
                    <a:gd name="T6" fmla="*/ 35 w 59"/>
                    <a:gd name="T7" fmla="*/ 62 h 67"/>
                    <a:gd name="T8" fmla="*/ 31 w 59"/>
                    <a:gd name="T9" fmla="*/ 58 h 67"/>
                    <a:gd name="T10" fmla="*/ 31 w 59"/>
                    <a:gd name="T11" fmla="*/ 58 h 67"/>
                    <a:gd name="T12" fmla="*/ 27 w 59"/>
                    <a:gd name="T13" fmla="*/ 62 h 67"/>
                    <a:gd name="T14" fmla="*/ 16 w 59"/>
                    <a:gd name="T15" fmla="*/ 67 h 67"/>
                    <a:gd name="T16" fmla="*/ 8 w 59"/>
                    <a:gd name="T17" fmla="*/ 67 h 67"/>
                    <a:gd name="T18" fmla="*/ 4 w 59"/>
                    <a:gd name="T19" fmla="*/ 62 h 67"/>
                    <a:gd name="T20" fmla="*/ 0 w 59"/>
                    <a:gd name="T21" fmla="*/ 58 h 67"/>
                    <a:gd name="T22" fmla="*/ 0 w 59"/>
                    <a:gd name="T23" fmla="*/ 50 h 67"/>
                    <a:gd name="T24" fmla="*/ 4 w 59"/>
                    <a:gd name="T25" fmla="*/ 42 h 67"/>
                    <a:gd name="T26" fmla="*/ 16 w 59"/>
                    <a:gd name="T27" fmla="*/ 33 h 67"/>
                    <a:gd name="T28" fmla="*/ 31 w 59"/>
                    <a:gd name="T29" fmla="*/ 16 h 67"/>
                    <a:gd name="T30" fmla="*/ 31 w 59"/>
                    <a:gd name="T31" fmla="*/ 12 h 67"/>
                    <a:gd name="T32" fmla="*/ 31 w 59"/>
                    <a:gd name="T33" fmla="*/ 8 h 67"/>
                    <a:gd name="T34" fmla="*/ 27 w 59"/>
                    <a:gd name="T35" fmla="*/ 4 h 67"/>
                    <a:gd name="T36" fmla="*/ 27 w 59"/>
                    <a:gd name="T37" fmla="*/ 4 h 67"/>
                    <a:gd name="T38" fmla="*/ 24 w 59"/>
                    <a:gd name="T39" fmla="*/ 4 h 67"/>
                    <a:gd name="T40" fmla="*/ 20 w 59"/>
                    <a:gd name="T41" fmla="*/ 4 h 67"/>
                    <a:gd name="T42" fmla="*/ 16 w 59"/>
                    <a:gd name="T43" fmla="*/ 8 h 67"/>
                    <a:gd name="T44" fmla="*/ 16 w 59"/>
                    <a:gd name="T45" fmla="*/ 8 h 67"/>
                    <a:gd name="T46" fmla="*/ 16 w 59"/>
                    <a:gd name="T47" fmla="*/ 12 h 67"/>
                    <a:gd name="T48" fmla="*/ 16 w 59"/>
                    <a:gd name="T49" fmla="*/ 12 h 67"/>
                    <a:gd name="T50" fmla="*/ 20 w 59"/>
                    <a:gd name="T51" fmla="*/ 16 h 67"/>
                    <a:gd name="T52" fmla="*/ 20 w 59"/>
                    <a:gd name="T53" fmla="*/ 21 h 67"/>
                    <a:gd name="T54" fmla="*/ 16 w 59"/>
                    <a:gd name="T55" fmla="*/ 25 h 67"/>
                    <a:gd name="T56" fmla="*/ 12 w 59"/>
                    <a:gd name="T57" fmla="*/ 25 h 67"/>
                    <a:gd name="T58" fmla="*/ 8 w 59"/>
                    <a:gd name="T59" fmla="*/ 25 h 67"/>
                    <a:gd name="T60" fmla="*/ 4 w 59"/>
                    <a:gd name="T61" fmla="*/ 25 h 67"/>
                    <a:gd name="T62" fmla="*/ 0 w 59"/>
                    <a:gd name="T63" fmla="*/ 21 h 67"/>
                    <a:gd name="T64" fmla="*/ 0 w 59"/>
                    <a:gd name="T65" fmla="*/ 12 h 67"/>
                    <a:gd name="T66" fmla="*/ 8 w 59"/>
                    <a:gd name="T67" fmla="*/ 4 h 67"/>
                    <a:gd name="T68" fmla="*/ 16 w 59"/>
                    <a:gd name="T69" fmla="*/ 0 h 67"/>
                    <a:gd name="T70" fmla="*/ 31 w 59"/>
                    <a:gd name="T71" fmla="*/ 0 h 67"/>
                    <a:gd name="T72" fmla="*/ 39 w 59"/>
                    <a:gd name="T73" fmla="*/ 0 h 67"/>
                    <a:gd name="T74" fmla="*/ 43 w 59"/>
                    <a:gd name="T75" fmla="*/ 4 h 67"/>
                    <a:gd name="T76" fmla="*/ 47 w 59"/>
                    <a:gd name="T77" fmla="*/ 8 h 67"/>
                    <a:gd name="T78" fmla="*/ 51 w 59"/>
                    <a:gd name="T79" fmla="*/ 12 h 67"/>
                    <a:gd name="T80" fmla="*/ 51 w 59"/>
                    <a:gd name="T81" fmla="*/ 46 h 67"/>
                    <a:gd name="T82" fmla="*/ 51 w 59"/>
                    <a:gd name="T83" fmla="*/ 54 h 67"/>
                    <a:gd name="T84" fmla="*/ 51 w 59"/>
                    <a:gd name="T85" fmla="*/ 58 h 67"/>
                    <a:gd name="T86" fmla="*/ 55 w 59"/>
                    <a:gd name="T87" fmla="*/ 58 h 67"/>
                    <a:gd name="T88" fmla="*/ 55 w 59"/>
                    <a:gd name="T89" fmla="*/ 58 h 67"/>
                    <a:gd name="T90" fmla="*/ 27 w 59"/>
                    <a:gd name="T91" fmla="*/ 33 h 67"/>
                    <a:gd name="T92" fmla="*/ 20 w 59"/>
                    <a:gd name="T93" fmla="*/ 42 h 67"/>
                    <a:gd name="T94" fmla="*/ 20 w 59"/>
                    <a:gd name="T95" fmla="*/ 50 h 67"/>
                    <a:gd name="T96" fmla="*/ 20 w 59"/>
                    <a:gd name="T97" fmla="*/ 54 h 67"/>
                    <a:gd name="T98" fmla="*/ 24 w 59"/>
                    <a:gd name="T99" fmla="*/ 54 h 67"/>
                    <a:gd name="T100" fmla="*/ 24 w 59"/>
                    <a:gd name="T101" fmla="*/ 54 h 67"/>
                    <a:gd name="T102" fmla="*/ 27 w 59"/>
                    <a:gd name="T103" fmla="*/ 54 h 67"/>
                    <a:gd name="T104" fmla="*/ 31 w 59"/>
                    <a:gd name="T105" fmla="*/ 54 h 67"/>
                    <a:gd name="T106" fmla="*/ 31 w 59"/>
                    <a:gd name="T107" fmla="*/ 29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59" h="67">
                      <a:moveTo>
                        <a:pt x="59" y="54"/>
                      </a:move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5" y="62"/>
                      </a:lnTo>
                      <a:lnTo>
                        <a:pt x="55" y="62"/>
                      </a:lnTo>
                      <a:lnTo>
                        <a:pt x="51" y="62"/>
                      </a:lnTo>
                      <a:lnTo>
                        <a:pt x="51" y="67"/>
                      </a:lnTo>
                      <a:lnTo>
                        <a:pt x="47" y="67"/>
                      </a:lnTo>
                      <a:lnTo>
                        <a:pt x="47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39" y="67"/>
                      </a:lnTo>
                      <a:lnTo>
                        <a:pt x="39" y="67"/>
                      </a:lnTo>
                      <a:lnTo>
                        <a:pt x="39" y="67"/>
                      </a:lnTo>
                      <a:lnTo>
                        <a:pt x="39" y="67"/>
                      </a:lnTo>
                      <a:lnTo>
                        <a:pt x="35" y="67"/>
                      </a:lnTo>
                      <a:lnTo>
                        <a:pt x="35" y="67"/>
                      </a:lnTo>
                      <a:lnTo>
                        <a:pt x="35" y="62"/>
                      </a:lnTo>
                      <a:lnTo>
                        <a:pt x="35" y="62"/>
                      </a:lnTo>
                      <a:lnTo>
                        <a:pt x="35" y="62"/>
                      </a:lnTo>
                      <a:lnTo>
                        <a:pt x="35" y="62"/>
                      </a:lnTo>
                      <a:lnTo>
                        <a:pt x="31" y="62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62"/>
                      </a:lnTo>
                      <a:lnTo>
                        <a:pt x="24" y="62"/>
                      </a:lnTo>
                      <a:lnTo>
                        <a:pt x="20" y="62"/>
                      </a:lnTo>
                      <a:lnTo>
                        <a:pt x="20" y="67"/>
                      </a:lnTo>
                      <a:lnTo>
                        <a:pt x="16" y="67"/>
                      </a:lnTo>
                      <a:lnTo>
                        <a:pt x="16" y="67"/>
                      </a:lnTo>
                      <a:lnTo>
                        <a:pt x="12" y="67"/>
                      </a:lnTo>
                      <a:lnTo>
                        <a:pt x="12" y="67"/>
                      </a:lnTo>
                      <a:lnTo>
                        <a:pt x="12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0" y="62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46"/>
                      </a:lnTo>
                      <a:lnTo>
                        <a:pt x="4" y="46"/>
                      </a:lnTo>
                      <a:lnTo>
                        <a:pt x="4" y="42"/>
                      </a:lnTo>
                      <a:lnTo>
                        <a:pt x="4" y="42"/>
                      </a:lnTo>
                      <a:lnTo>
                        <a:pt x="4" y="42"/>
                      </a:lnTo>
                      <a:lnTo>
                        <a:pt x="8" y="37"/>
                      </a:lnTo>
                      <a:lnTo>
                        <a:pt x="8" y="37"/>
                      </a:lnTo>
                      <a:lnTo>
                        <a:pt x="12" y="33"/>
                      </a:lnTo>
                      <a:lnTo>
                        <a:pt x="16" y="33"/>
                      </a:lnTo>
                      <a:lnTo>
                        <a:pt x="20" y="29"/>
                      </a:lnTo>
                      <a:lnTo>
                        <a:pt x="24" y="29"/>
                      </a:lnTo>
                      <a:lnTo>
                        <a:pt x="27" y="25"/>
                      </a:lnTo>
                      <a:lnTo>
                        <a:pt x="31" y="25"/>
                      </a:lnTo>
                      <a:lnTo>
                        <a:pt x="31" y="16"/>
                      </a:lnTo>
                      <a:lnTo>
                        <a:pt x="31" y="16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6"/>
                      </a:lnTo>
                      <a:lnTo>
                        <a:pt x="20" y="16"/>
                      </a:lnTo>
                      <a:lnTo>
                        <a:pt x="20" y="16"/>
                      </a:lnTo>
                      <a:lnTo>
                        <a:pt x="20" y="16"/>
                      </a:lnTo>
                      <a:lnTo>
                        <a:pt x="20" y="16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16" y="21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4" y="12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12" y="4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21"/>
                      </a:lnTo>
                      <a:lnTo>
                        <a:pt x="51" y="46"/>
                      </a:lnTo>
                      <a:lnTo>
                        <a:pt x="51" y="46"/>
                      </a:lnTo>
                      <a:lnTo>
                        <a:pt x="51" y="50"/>
                      </a:lnTo>
                      <a:lnTo>
                        <a:pt x="51" y="50"/>
                      </a:lnTo>
                      <a:lnTo>
                        <a:pt x="51" y="50"/>
                      </a:lnTo>
                      <a:lnTo>
                        <a:pt x="51" y="54"/>
                      </a:lnTo>
                      <a:lnTo>
                        <a:pt x="51" y="54"/>
                      </a:lnTo>
                      <a:lnTo>
                        <a:pt x="51" y="54"/>
                      </a:lnTo>
                      <a:lnTo>
                        <a:pt x="51" y="54"/>
                      </a:lnTo>
                      <a:lnTo>
                        <a:pt x="51" y="54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4"/>
                      </a:lnTo>
                      <a:lnTo>
                        <a:pt x="59" y="54"/>
                      </a:lnTo>
                      <a:close/>
                      <a:moveTo>
                        <a:pt x="31" y="29"/>
                      </a:moveTo>
                      <a:lnTo>
                        <a:pt x="27" y="33"/>
                      </a:lnTo>
                      <a:lnTo>
                        <a:pt x="27" y="33"/>
                      </a:lnTo>
                      <a:lnTo>
                        <a:pt x="24" y="37"/>
                      </a:lnTo>
                      <a:lnTo>
                        <a:pt x="20" y="37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6"/>
                      </a:lnTo>
                      <a:lnTo>
                        <a:pt x="20" y="46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7" y="54"/>
                      </a:lnTo>
                      <a:lnTo>
                        <a:pt x="27" y="54"/>
                      </a:lnTo>
                      <a:lnTo>
                        <a:pt x="27" y="54"/>
                      </a:lnTo>
                      <a:lnTo>
                        <a:pt x="27" y="54"/>
                      </a:lnTo>
                      <a:lnTo>
                        <a:pt x="27" y="54"/>
                      </a:lnTo>
                      <a:lnTo>
                        <a:pt x="27" y="54"/>
                      </a:lnTo>
                      <a:lnTo>
                        <a:pt x="27" y="54"/>
                      </a:lnTo>
                      <a:lnTo>
                        <a:pt x="27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1" y="50"/>
                      </a:lnTo>
                      <a:lnTo>
                        <a:pt x="31" y="50"/>
                      </a:lnTo>
                      <a:lnTo>
                        <a:pt x="31" y="2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78" name="Freeform 47"/>
                <p:cNvSpPr>
                  <a:spLocks/>
                </p:cNvSpPr>
                <p:nvPr/>
              </p:nvSpPr>
              <p:spPr bwMode="auto">
                <a:xfrm>
                  <a:off x="2485" y="851"/>
                  <a:ext cx="55" cy="67"/>
                </a:xfrm>
                <a:custGeom>
                  <a:avLst/>
                  <a:gdLst>
                    <a:gd name="T0" fmla="*/ 51 w 55"/>
                    <a:gd name="T1" fmla="*/ 54 h 67"/>
                    <a:gd name="T2" fmla="*/ 43 w 55"/>
                    <a:gd name="T3" fmla="*/ 62 h 67"/>
                    <a:gd name="T4" fmla="*/ 35 w 55"/>
                    <a:gd name="T5" fmla="*/ 67 h 67"/>
                    <a:gd name="T6" fmla="*/ 23 w 55"/>
                    <a:gd name="T7" fmla="*/ 67 h 67"/>
                    <a:gd name="T8" fmla="*/ 15 w 55"/>
                    <a:gd name="T9" fmla="*/ 62 h 67"/>
                    <a:gd name="T10" fmla="*/ 7 w 55"/>
                    <a:gd name="T11" fmla="*/ 58 h 67"/>
                    <a:gd name="T12" fmla="*/ 3 w 55"/>
                    <a:gd name="T13" fmla="*/ 50 h 67"/>
                    <a:gd name="T14" fmla="*/ 3 w 55"/>
                    <a:gd name="T15" fmla="*/ 42 h 67"/>
                    <a:gd name="T16" fmla="*/ 0 w 55"/>
                    <a:gd name="T17" fmla="*/ 29 h 67"/>
                    <a:gd name="T18" fmla="*/ 3 w 55"/>
                    <a:gd name="T19" fmla="*/ 21 h 67"/>
                    <a:gd name="T20" fmla="*/ 7 w 55"/>
                    <a:gd name="T21" fmla="*/ 12 h 67"/>
                    <a:gd name="T22" fmla="*/ 15 w 55"/>
                    <a:gd name="T23" fmla="*/ 4 h 67"/>
                    <a:gd name="T24" fmla="*/ 23 w 55"/>
                    <a:gd name="T25" fmla="*/ 0 h 67"/>
                    <a:gd name="T26" fmla="*/ 31 w 55"/>
                    <a:gd name="T27" fmla="*/ 0 h 67"/>
                    <a:gd name="T28" fmla="*/ 39 w 55"/>
                    <a:gd name="T29" fmla="*/ 0 h 67"/>
                    <a:gd name="T30" fmla="*/ 43 w 55"/>
                    <a:gd name="T31" fmla="*/ 0 h 67"/>
                    <a:gd name="T32" fmla="*/ 47 w 55"/>
                    <a:gd name="T33" fmla="*/ 4 h 67"/>
                    <a:gd name="T34" fmla="*/ 51 w 55"/>
                    <a:gd name="T35" fmla="*/ 8 h 67"/>
                    <a:gd name="T36" fmla="*/ 51 w 55"/>
                    <a:gd name="T37" fmla="*/ 12 h 67"/>
                    <a:gd name="T38" fmla="*/ 51 w 55"/>
                    <a:gd name="T39" fmla="*/ 16 h 67"/>
                    <a:gd name="T40" fmla="*/ 51 w 55"/>
                    <a:gd name="T41" fmla="*/ 21 h 67"/>
                    <a:gd name="T42" fmla="*/ 51 w 55"/>
                    <a:gd name="T43" fmla="*/ 21 h 67"/>
                    <a:gd name="T44" fmla="*/ 47 w 55"/>
                    <a:gd name="T45" fmla="*/ 21 h 67"/>
                    <a:gd name="T46" fmla="*/ 47 w 55"/>
                    <a:gd name="T47" fmla="*/ 25 h 67"/>
                    <a:gd name="T48" fmla="*/ 43 w 55"/>
                    <a:gd name="T49" fmla="*/ 25 h 67"/>
                    <a:gd name="T50" fmla="*/ 39 w 55"/>
                    <a:gd name="T51" fmla="*/ 21 h 67"/>
                    <a:gd name="T52" fmla="*/ 35 w 55"/>
                    <a:gd name="T53" fmla="*/ 12 h 67"/>
                    <a:gd name="T54" fmla="*/ 35 w 55"/>
                    <a:gd name="T55" fmla="*/ 8 h 67"/>
                    <a:gd name="T56" fmla="*/ 31 w 55"/>
                    <a:gd name="T57" fmla="*/ 4 h 67"/>
                    <a:gd name="T58" fmla="*/ 27 w 55"/>
                    <a:gd name="T59" fmla="*/ 4 h 67"/>
                    <a:gd name="T60" fmla="*/ 27 w 55"/>
                    <a:gd name="T61" fmla="*/ 4 h 67"/>
                    <a:gd name="T62" fmla="*/ 23 w 55"/>
                    <a:gd name="T63" fmla="*/ 8 h 67"/>
                    <a:gd name="T64" fmla="*/ 19 w 55"/>
                    <a:gd name="T65" fmla="*/ 12 h 67"/>
                    <a:gd name="T66" fmla="*/ 19 w 55"/>
                    <a:gd name="T67" fmla="*/ 16 h 67"/>
                    <a:gd name="T68" fmla="*/ 19 w 55"/>
                    <a:gd name="T69" fmla="*/ 21 h 67"/>
                    <a:gd name="T70" fmla="*/ 19 w 55"/>
                    <a:gd name="T71" fmla="*/ 29 h 67"/>
                    <a:gd name="T72" fmla="*/ 19 w 55"/>
                    <a:gd name="T73" fmla="*/ 37 h 67"/>
                    <a:gd name="T74" fmla="*/ 23 w 55"/>
                    <a:gd name="T75" fmla="*/ 46 h 67"/>
                    <a:gd name="T76" fmla="*/ 27 w 55"/>
                    <a:gd name="T77" fmla="*/ 50 h 67"/>
                    <a:gd name="T78" fmla="*/ 35 w 55"/>
                    <a:gd name="T79" fmla="*/ 54 h 67"/>
                    <a:gd name="T80" fmla="*/ 39 w 55"/>
                    <a:gd name="T81" fmla="*/ 54 h 67"/>
                    <a:gd name="T82" fmla="*/ 47 w 55"/>
                    <a:gd name="T83" fmla="*/ 54 h 67"/>
                    <a:gd name="T84" fmla="*/ 51 w 55"/>
                    <a:gd name="T85" fmla="*/ 5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55" h="67">
                      <a:moveTo>
                        <a:pt x="51" y="50"/>
                      </a:moveTo>
                      <a:lnTo>
                        <a:pt x="55" y="50"/>
                      </a:lnTo>
                      <a:lnTo>
                        <a:pt x="51" y="54"/>
                      </a:lnTo>
                      <a:lnTo>
                        <a:pt x="51" y="58"/>
                      </a:lnTo>
                      <a:lnTo>
                        <a:pt x="47" y="58"/>
                      </a:lnTo>
                      <a:lnTo>
                        <a:pt x="43" y="62"/>
                      </a:lnTo>
                      <a:lnTo>
                        <a:pt x="39" y="62"/>
                      </a:lnTo>
                      <a:lnTo>
                        <a:pt x="35" y="67"/>
                      </a:lnTo>
                      <a:lnTo>
                        <a:pt x="35" y="67"/>
                      </a:lnTo>
                      <a:lnTo>
                        <a:pt x="31" y="67"/>
                      </a:lnTo>
                      <a:lnTo>
                        <a:pt x="27" y="67"/>
                      </a:lnTo>
                      <a:lnTo>
                        <a:pt x="23" y="67"/>
                      </a:lnTo>
                      <a:lnTo>
                        <a:pt x="19" y="67"/>
                      </a:lnTo>
                      <a:lnTo>
                        <a:pt x="19" y="62"/>
                      </a:lnTo>
                      <a:lnTo>
                        <a:pt x="15" y="62"/>
                      </a:lnTo>
                      <a:lnTo>
                        <a:pt x="11" y="62"/>
                      </a:lnTo>
                      <a:lnTo>
                        <a:pt x="11" y="58"/>
                      </a:lnTo>
                      <a:lnTo>
                        <a:pt x="7" y="58"/>
                      </a:lnTo>
                      <a:lnTo>
                        <a:pt x="7" y="54"/>
                      </a:lnTo>
                      <a:lnTo>
                        <a:pt x="7" y="50"/>
                      </a:lnTo>
                      <a:lnTo>
                        <a:pt x="3" y="50"/>
                      </a:lnTo>
                      <a:lnTo>
                        <a:pt x="3" y="46"/>
                      </a:lnTo>
                      <a:lnTo>
                        <a:pt x="3" y="42"/>
                      </a:lnTo>
                      <a:lnTo>
                        <a:pt x="3" y="42"/>
                      </a:lnTo>
                      <a:lnTo>
                        <a:pt x="0" y="37"/>
                      </a:lnTo>
                      <a:lnTo>
                        <a:pt x="0" y="33"/>
                      </a:lnTo>
                      <a:lnTo>
                        <a:pt x="0" y="29"/>
                      </a:lnTo>
                      <a:lnTo>
                        <a:pt x="3" y="25"/>
                      </a:lnTo>
                      <a:lnTo>
                        <a:pt x="3" y="25"/>
                      </a:lnTo>
                      <a:lnTo>
                        <a:pt x="3" y="21"/>
                      </a:lnTo>
                      <a:lnTo>
                        <a:pt x="3" y="16"/>
                      </a:lnTo>
                      <a:lnTo>
                        <a:pt x="7" y="12"/>
                      </a:lnTo>
                      <a:lnTo>
                        <a:pt x="7" y="12"/>
                      </a:lnTo>
                      <a:lnTo>
                        <a:pt x="11" y="8"/>
                      </a:lnTo>
                      <a:lnTo>
                        <a:pt x="11" y="8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9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51" y="4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47" y="21"/>
                      </a:lnTo>
                      <a:lnTo>
                        <a:pt x="47" y="21"/>
                      </a:lnTo>
                      <a:lnTo>
                        <a:pt x="47" y="25"/>
                      </a:lnTo>
                      <a:lnTo>
                        <a:pt x="47" y="25"/>
                      </a:lnTo>
                      <a:lnTo>
                        <a:pt x="47" y="25"/>
                      </a:lnTo>
                      <a:lnTo>
                        <a:pt x="43" y="25"/>
                      </a:lnTo>
                      <a:lnTo>
                        <a:pt x="43" y="25"/>
                      </a:lnTo>
                      <a:lnTo>
                        <a:pt x="39" y="21"/>
                      </a:lnTo>
                      <a:lnTo>
                        <a:pt x="39" y="21"/>
                      </a:lnTo>
                      <a:lnTo>
                        <a:pt x="39" y="21"/>
                      </a:lnTo>
                      <a:lnTo>
                        <a:pt x="35" y="16"/>
                      </a:lnTo>
                      <a:lnTo>
                        <a:pt x="35" y="16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8"/>
                      </a:lnTo>
                      <a:lnTo>
                        <a:pt x="35" y="8"/>
                      </a:lnTo>
                      <a:lnTo>
                        <a:pt x="35" y="8"/>
                      </a:lnTo>
                      <a:lnTo>
                        <a:pt x="31" y="4"/>
                      </a:lnTo>
                      <a:lnTo>
                        <a:pt x="31" y="4"/>
                      </a:lnTo>
                      <a:lnTo>
                        <a:pt x="31" y="4"/>
                      </a:lnTo>
                      <a:lnTo>
                        <a:pt x="31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19" y="8"/>
                      </a:lnTo>
                      <a:lnTo>
                        <a:pt x="19" y="12"/>
                      </a:lnTo>
                      <a:lnTo>
                        <a:pt x="19" y="12"/>
                      </a:lnTo>
                      <a:lnTo>
                        <a:pt x="19" y="12"/>
                      </a:lnTo>
                      <a:lnTo>
                        <a:pt x="19" y="16"/>
                      </a:lnTo>
                      <a:lnTo>
                        <a:pt x="19" y="16"/>
                      </a:lnTo>
                      <a:lnTo>
                        <a:pt x="19" y="21"/>
                      </a:lnTo>
                      <a:lnTo>
                        <a:pt x="19" y="21"/>
                      </a:lnTo>
                      <a:lnTo>
                        <a:pt x="19" y="25"/>
                      </a:lnTo>
                      <a:lnTo>
                        <a:pt x="19" y="25"/>
                      </a:lnTo>
                      <a:lnTo>
                        <a:pt x="19" y="29"/>
                      </a:lnTo>
                      <a:lnTo>
                        <a:pt x="19" y="33"/>
                      </a:lnTo>
                      <a:lnTo>
                        <a:pt x="19" y="33"/>
                      </a:lnTo>
                      <a:lnTo>
                        <a:pt x="19" y="37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6"/>
                      </a:lnTo>
                      <a:lnTo>
                        <a:pt x="23" y="50"/>
                      </a:lnTo>
                      <a:lnTo>
                        <a:pt x="27" y="50"/>
                      </a:lnTo>
                      <a:lnTo>
                        <a:pt x="27" y="50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5" y="54"/>
                      </a:lnTo>
                      <a:lnTo>
                        <a:pt x="35" y="54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43" y="54"/>
                      </a:lnTo>
                      <a:lnTo>
                        <a:pt x="43" y="54"/>
                      </a:lnTo>
                      <a:lnTo>
                        <a:pt x="47" y="54"/>
                      </a:lnTo>
                      <a:lnTo>
                        <a:pt x="47" y="54"/>
                      </a:lnTo>
                      <a:lnTo>
                        <a:pt x="47" y="50"/>
                      </a:lnTo>
                      <a:lnTo>
                        <a:pt x="51" y="50"/>
                      </a:lnTo>
                      <a:lnTo>
                        <a:pt x="51" y="5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79" name="Freeform 48"/>
                <p:cNvSpPr>
                  <a:spLocks/>
                </p:cNvSpPr>
                <p:nvPr/>
              </p:nvSpPr>
              <p:spPr bwMode="auto">
                <a:xfrm>
                  <a:off x="2544" y="851"/>
                  <a:ext cx="63" cy="67"/>
                </a:xfrm>
                <a:custGeom>
                  <a:avLst/>
                  <a:gdLst>
                    <a:gd name="T0" fmla="*/ 31 w 63"/>
                    <a:gd name="T1" fmla="*/ 0 h 67"/>
                    <a:gd name="T2" fmla="*/ 27 w 63"/>
                    <a:gd name="T3" fmla="*/ 4 h 67"/>
                    <a:gd name="T4" fmla="*/ 27 w 63"/>
                    <a:gd name="T5" fmla="*/ 4 h 67"/>
                    <a:gd name="T6" fmla="*/ 23 w 63"/>
                    <a:gd name="T7" fmla="*/ 8 h 67"/>
                    <a:gd name="T8" fmla="*/ 23 w 63"/>
                    <a:gd name="T9" fmla="*/ 12 h 67"/>
                    <a:gd name="T10" fmla="*/ 23 w 63"/>
                    <a:gd name="T11" fmla="*/ 46 h 67"/>
                    <a:gd name="T12" fmla="*/ 39 w 63"/>
                    <a:gd name="T13" fmla="*/ 8 h 67"/>
                    <a:gd name="T14" fmla="*/ 39 w 63"/>
                    <a:gd name="T15" fmla="*/ 8 h 67"/>
                    <a:gd name="T16" fmla="*/ 39 w 63"/>
                    <a:gd name="T17" fmla="*/ 4 h 67"/>
                    <a:gd name="T18" fmla="*/ 35 w 63"/>
                    <a:gd name="T19" fmla="*/ 4 h 67"/>
                    <a:gd name="T20" fmla="*/ 35 w 63"/>
                    <a:gd name="T21" fmla="*/ 0 h 67"/>
                    <a:gd name="T22" fmla="*/ 63 w 63"/>
                    <a:gd name="T23" fmla="*/ 4 h 67"/>
                    <a:gd name="T24" fmla="*/ 63 w 63"/>
                    <a:gd name="T25" fmla="*/ 4 h 67"/>
                    <a:gd name="T26" fmla="*/ 59 w 63"/>
                    <a:gd name="T27" fmla="*/ 4 h 67"/>
                    <a:gd name="T28" fmla="*/ 59 w 63"/>
                    <a:gd name="T29" fmla="*/ 8 h 67"/>
                    <a:gd name="T30" fmla="*/ 59 w 63"/>
                    <a:gd name="T31" fmla="*/ 12 h 67"/>
                    <a:gd name="T32" fmla="*/ 59 w 63"/>
                    <a:gd name="T33" fmla="*/ 54 h 67"/>
                    <a:gd name="T34" fmla="*/ 59 w 63"/>
                    <a:gd name="T35" fmla="*/ 54 h 67"/>
                    <a:gd name="T36" fmla="*/ 59 w 63"/>
                    <a:gd name="T37" fmla="*/ 58 h 67"/>
                    <a:gd name="T38" fmla="*/ 59 w 63"/>
                    <a:gd name="T39" fmla="*/ 58 h 67"/>
                    <a:gd name="T40" fmla="*/ 59 w 63"/>
                    <a:gd name="T41" fmla="*/ 58 h 67"/>
                    <a:gd name="T42" fmla="*/ 63 w 63"/>
                    <a:gd name="T43" fmla="*/ 62 h 67"/>
                    <a:gd name="T44" fmla="*/ 63 w 63"/>
                    <a:gd name="T45" fmla="*/ 62 h 67"/>
                    <a:gd name="T46" fmla="*/ 63 w 63"/>
                    <a:gd name="T47" fmla="*/ 62 h 67"/>
                    <a:gd name="T48" fmla="*/ 63 w 63"/>
                    <a:gd name="T49" fmla="*/ 67 h 67"/>
                    <a:gd name="T50" fmla="*/ 35 w 63"/>
                    <a:gd name="T51" fmla="*/ 62 h 67"/>
                    <a:gd name="T52" fmla="*/ 39 w 63"/>
                    <a:gd name="T53" fmla="*/ 62 h 67"/>
                    <a:gd name="T54" fmla="*/ 39 w 63"/>
                    <a:gd name="T55" fmla="*/ 58 h 67"/>
                    <a:gd name="T56" fmla="*/ 39 w 63"/>
                    <a:gd name="T57" fmla="*/ 54 h 67"/>
                    <a:gd name="T58" fmla="*/ 39 w 63"/>
                    <a:gd name="T59" fmla="*/ 54 h 67"/>
                    <a:gd name="T60" fmla="*/ 23 w 63"/>
                    <a:gd name="T61" fmla="*/ 54 h 67"/>
                    <a:gd name="T62" fmla="*/ 23 w 63"/>
                    <a:gd name="T63" fmla="*/ 58 h 67"/>
                    <a:gd name="T64" fmla="*/ 27 w 63"/>
                    <a:gd name="T65" fmla="*/ 58 h 67"/>
                    <a:gd name="T66" fmla="*/ 27 w 63"/>
                    <a:gd name="T67" fmla="*/ 62 h 67"/>
                    <a:gd name="T68" fmla="*/ 31 w 63"/>
                    <a:gd name="T69" fmla="*/ 62 h 67"/>
                    <a:gd name="T70" fmla="*/ 0 w 63"/>
                    <a:gd name="T71" fmla="*/ 67 h 67"/>
                    <a:gd name="T72" fmla="*/ 4 w 63"/>
                    <a:gd name="T73" fmla="*/ 62 h 67"/>
                    <a:gd name="T74" fmla="*/ 4 w 63"/>
                    <a:gd name="T75" fmla="*/ 58 h 67"/>
                    <a:gd name="T76" fmla="*/ 4 w 63"/>
                    <a:gd name="T77" fmla="*/ 58 h 67"/>
                    <a:gd name="T78" fmla="*/ 8 w 63"/>
                    <a:gd name="T79" fmla="*/ 54 h 67"/>
                    <a:gd name="T80" fmla="*/ 8 w 63"/>
                    <a:gd name="T81" fmla="*/ 12 h 67"/>
                    <a:gd name="T82" fmla="*/ 8 w 63"/>
                    <a:gd name="T83" fmla="*/ 12 h 67"/>
                    <a:gd name="T84" fmla="*/ 8 w 63"/>
                    <a:gd name="T85" fmla="*/ 8 h 67"/>
                    <a:gd name="T86" fmla="*/ 4 w 63"/>
                    <a:gd name="T87" fmla="*/ 8 h 67"/>
                    <a:gd name="T88" fmla="*/ 4 w 63"/>
                    <a:gd name="T89" fmla="*/ 4 h 67"/>
                    <a:gd name="T90" fmla="*/ 4 w 63"/>
                    <a:gd name="T91" fmla="*/ 4 h 67"/>
                    <a:gd name="T92" fmla="*/ 4 w 63"/>
                    <a:gd name="T93" fmla="*/ 4 h 67"/>
                    <a:gd name="T94" fmla="*/ 4 w 63"/>
                    <a:gd name="T95" fmla="*/ 4 h 67"/>
                    <a:gd name="T96" fmla="*/ 0 w 63"/>
                    <a:gd name="T97" fmla="*/ 4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63" h="67">
                      <a:moveTo>
                        <a:pt x="0" y="0"/>
                      </a:moveTo>
                      <a:lnTo>
                        <a:pt x="31" y="0"/>
                      </a:lnTo>
                      <a:lnTo>
                        <a:pt x="31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12"/>
                      </a:lnTo>
                      <a:lnTo>
                        <a:pt x="23" y="12"/>
                      </a:lnTo>
                      <a:lnTo>
                        <a:pt x="23" y="46"/>
                      </a:lnTo>
                      <a:lnTo>
                        <a:pt x="39" y="12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5" y="4"/>
                      </a:lnTo>
                      <a:lnTo>
                        <a:pt x="35" y="4"/>
                      </a:lnTo>
                      <a:lnTo>
                        <a:pt x="35" y="0"/>
                      </a:lnTo>
                      <a:lnTo>
                        <a:pt x="63" y="0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59" y="4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12"/>
                      </a:lnTo>
                      <a:lnTo>
                        <a:pt x="59" y="12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63" y="58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7"/>
                      </a:lnTo>
                      <a:lnTo>
                        <a:pt x="35" y="67"/>
                      </a:lnTo>
                      <a:lnTo>
                        <a:pt x="35" y="62"/>
                      </a:lnTo>
                      <a:lnTo>
                        <a:pt x="39" y="62"/>
                      </a:lnTo>
                      <a:lnTo>
                        <a:pt x="39" y="62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39" y="21"/>
                      </a:lnTo>
                      <a:lnTo>
                        <a:pt x="23" y="54"/>
                      </a:lnTo>
                      <a:lnTo>
                        <a:pt x="23" y="54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62"/>
                      </a:lnTo>
                      <a:lnTo>
                        <a:pt x="27" y="62"/>
                      </a:lnTo>
                      <a:lnTo>
                        <a:pt x="31" y="62"/>
                      </a:lnTo>
                      <a:lnTo>
                        <a:pt x="31" y="67"/>
                      </a:lnTo>
                      <a:lnTo>
                        <a:pt x="0" y="67"/>
                      </a:lnTo>
                      <a:lnTo>
                        <a:pt x="0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80" name="Freeform 49"/>
                <p:cNvSpPr>
                  <a:spLocks/>
                </p:cNvSpPr>
                <p:nvPr/>
              </p:nvSpPr>
              <p:spPr bwMode="auto">
                <a:xfrm>
                  <a:off x="2615" y="851"/>
                  <a:ext cx="55" cy="67"/>
                </a:xfrm>
                <a:custGeom>
                  <a:avLst/>
                  <a:gdLst>
                    <a:gd name="T0" fmla="*/ 51 w 55"/>
                    <a:gd name="T1" fmla="*/ 54 h 67"/>
                    <a:gd name="T2" fmla="*/ 43 w 55"/>
                    <a:gd name="T3" fmla="*/ 62 h 67"/>
                    <a:gd name="T4" fmla="*/ 31 w 55"/>
                    <a:gd name="T5" fmla="*/ 67 h 67"/>
                    <a:gd name="T6" fmla="*/ 23 w 55"/>
                    <a:gd name="T7" fmla="*/ 67 h 67"/>
                    <a:gd name="T8" fmla="*/ 16 w 55"/>
                    <a:gd name="T9" fmla="*/ 62 h 67"/>
                    <a:gd name="T10" fmla="*/ 8 w 55"/>
                    <a:gd name="T11" fmla="*/ 58 h 67"/>
                    <a:gd name="T12" fmla="*/ 4 w 55"/>
                    <a:gd name="T13" fmla="*/ 50 h 67"/>
                    <a:gd name="T14" fmla="*/ 0 w 55"/>
                    <a:gd name="T15" fmla="*/ 42 h 67"/>
                    <a:gd name="T16" fmla="*/ 0 w 55"/>
                    <a:gd name="T17" fmla="*/ 29 h 67"/>
                    <a:gd name="T18" fmla="*/ 4 w 55"/>
                    <a:gd name="T19" fmla="*/ 21 h 67"/>
                    <a:gd name="T20" fmla="*/ 8 w 55"/>
                    <a:gd name="T21" fmla="*/ 12 h 67"/>
                    <a:gd name="T22" fmla="*/ 16 w 55"/>
                    <a:gd name="T23" fmla="*/ 4 h 67"/>
                    <a:gd name="T24" fmla="*/ 23 w 55"/>
                    <a:gd name="T25" fmla="*/ 0 h 67"/>
                    <a:gd name="T26" fmla="*/ 31 w 55"/>
                    <a:gd name="T27" fmla="*/ 0 h 67"/>
                    <a:gd name="T28" fmla="*/ 35 w 55"/>
                    <a:gd name="T29" fmla="*/ 0 h 67"/>
                    <a:gd name="T30" fmla="*/ 43 w 55"/>
                    <a:gd name="T31" fmla="*/ 0 h 67"/>
                    <a:gd name="T32" fmla="*/ 47 w 55"/>
                    <a:gd name="T33" fmla="*/ 4 h 67"/>
                    <a:gd name="T34" fmla="*/ 51 w 55"/>
                    <a:gd name="T35" fmla="*/ 8 h 67"/>
                    <a:gd name="T36" fmla="*/ 51 w 55"/>
                    <a:gd name="T37" fmla="*/ 12 h 67"/>
                    <a:gd name="T38" fmla="*/ 51 w 55"/>
                    <a:gd name="T39" fmla="*/ 16 h 67"/>
                    <a:gd name="T40" fmla="*/ 51 w 55"/>
                    <a:gd name="T41" fmla="*/ 21 h 67"/>
                    <a:gd name="T42" fmla="*/ 51 w 55"/>
                    <a:gd name="T43" fmla="*/ 21 h 67"/>
                    <a:gd name="T44" fmla="*/ 47 w 55"/>
                    <a:gd name="T45" fmla="*/ 21 h 67"/>
                    <a:gd name="T46" fmla="*/ 47 w 55"/>
                    <a:gd name="T47" fmla="*/ 25 h 67"/>
                    <a:gd name="T48" fmla="*/ 43 w 55"/>
                    <a:gd name="T49" fmla="*/ 25 h 67"/>
                    <a:gd name="T50" fmla="*/ 35 w 55"/>
                    <a:gd name="T51" fmla="*/ 21 h 67"/>
                    <a:gd name="T52" fmla="*/ 35 w 55"/>
                    <a:gd name="T53" fmla="*/ 12 h 67"/>
                    <a:gd name="T54" fmla="*/ 31 w 55"/>
                    <a:gd name="T55" fmla="*/ 8 h 67"/>
                    <a:gd name="T56" fmla="*/ 31 w 55"/>
                    <a:gd name="T57" fmla="*/ 4 h 67"/>
                    <a:gd name="T58" fmla="*/ 27 w 55"/>
                    <a:gd name="T59" fmla="*/ 4 h 67"/>
                    <a:gd name="T60" fmla="*/ 23 w 55"/>
                    <a:gd name="T61" fmla="*/ 4 h 67"/>
                    <a:gd name="T62" fmla="*/ 23 w 55"/>
                    <a:gd name="T63" fmla="*/ 8 h 67"/>
                    <a:gd name="T64" fmla="*/ 19 w 55"/>
                    <a:gd name="T65" fmla="*/ 12 h 67"/>
                    <a:gd name="T66" fmla="*/ 19 w 55"/>
                    <a:gd name="T67" fmla="*/ 16 h 67"/>
                    <a:gd name="T68" fmla="*/ 19 w 55"/>
                    <a:gd name="T69" fmla="*/ 21 h 67"/>
                    <a:gd name="T70" fmla="*/ 19 w 55"/>
                    <a:gd name="T71" fmla="*/ 29 h 67"/>
                    <a:gd name="T72" fmla="*/ 19 w 55"/>
                    <a:gd name="T73" fmla="*/ 37 h 67"/>
                    <a:gd name="T74" fmla="*/ 23 w 55"/>
                    <a:gd name="T75" fmla="*/ 46 h 67"/>
                    <a:gd name="T76" fmla="*/ 27 w 55"/>
                    <a:gd name="T77" fmla="*/ 50 h 67"/>
                    <a:gd name="T78" fmla="*/ 31 w 55"/>
                    <a:gd name="T79" fmla="*/ 54 h 67"/>
                    <a:gd name="T80" fmla="*/ 39 w 55"/>
                    <a:gd name="T81" fmla="*/ 54 h 67"/>
                    <a:gd name="T82" fmla="*/ 43 w 55"/>
                    <a:gd name="T83" fmla="*/ 54 h 67"/>
                    <a:gd name="T84" fmla="*/ 51 w 55"/>
                    <a:gd name="T85" fmla="*/ 5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55" h="67">
                      <a:moveTo>
                        <a:pt x="51" y="50"/>
                      </a:moveTo>
                      <a:lnTo>
                        <a:pt x="55" y="50"/>
                      </a:lnTo>
                      <a:lnTo>
                        <a:pt x="51" y="54"/>
                      </a:lnTo>
                      <a:lnTo>
                        <a:pt x="47" y="58"/>
                      </a:lnTo>
                      <a:lnTo>
                        <a:pt x="47" y="58"/>
                      </a:lnTo>
                      <a:lnTo>
                        <a:pt x="43" y="62"/>
                      </a:lnTo>
                      <a:lnTo>
                        <a:pt x="39" y="62"/>
                      </a:lnTo>
                      <a:lnTo>
                        <a:pt x="35" y="67"/>
                      </a:lnTo>
                      <a:lnTo>
                        <a:pt x="31" y="67"/>
                      </a:lnTo>
                      <a:lnTo>
                        <a:pt x="27" y="67"/>
                      </a:lnTo>
                      <a:lnTo>
                        <a:pt x="27" y="67"/>
                      </a:lnTo>
                      <a:lnTo>
                        <a:pt x="23" y="67"/>
                      </a:lnTo>
                      <a:lnTo>
                        <a:pt x="19" y="67"/>
                      </a:lnTo>
                      <a:lnTo>
                        <a:pt x="16" y="62"/>
                      </a:lnTo>
                      <a:lnTo>
                        <a:pt x="16" y="62"/>
                      </a:lnTo>
                      <a:lnTo>
                        <a:pt x="12" y="62"/>
                      </a:lnTo>
                      <a:lnTo>
                        <a:pt x="12" y="58"/>
                      </a:lnTo>
                      <a:lnTo>
                        <a:pt x="8" y="58"/>
                      </a:lnTo>
                      <a:lnTo>
                        <a:pt x="8" y="54"/>
                      </a:lnTo>
                      <a:lnTo>
                        <a:pt x="4" y="50"/>
                      </a:lnTo>
                      <a:lnTo>
                        <a:pt x="4" y="50"/>
                      </a:lnTo>
                      <a:lnTo>
                        <a:pt x="4" y="46"/>
                      </a:lnTo>
                      <a:lnTo>
                        <a:pt x="4" y="42"/>
                      </a:lnTo>
                      <a:lnTo>
                        <a:pt x="0" y="42"/>
                      </a:lnTo>
                      <a:lnTo>
                        <a:pt x="0" y="37"/>
                      </a:lnTo>
                      <a:lnTo>
                        <a:pt x="0" y="33"/>
                      </a:lnTo>
                      <a:lnTo>
                        <a:pt x="0" y="29"/>
                      </a:lnTo>
                      <a:lnTo>
                        <a:pt x="0" y="25"/>
                      </a:lnTo>
                      <a:lnTo>
                        <a:pt x="4" y="25"/>
                      </a:lnTo>
                      <a:lnTo>
                        <a:pt x="4" y="21"/>
                      </a:lnTo>
                      <a:lnTo>
                        <a:pt x="4" y="16"/>
                      </a:lnTo>
                      <a:lnTo>
                        <a:pt x="4" y="12"/>
                      </a:lnTo>
                      <a:lnTo>
                        <a:pt x="8" y="12"/>
                      </a:lnTo>
                      <a:lnTo>
                        <a:pt x="8" y="8"/>
                      </a:lnTo>
                      <a:lnTo>
                        <a:pt x="12" y="8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9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43" y="0"/>
                      </a:lnTo>
                      <a:lnTo>
                        <a:pt x="43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47" y="21"/>
                      </a:lnTo>
                      <a:lnTo>
                        <a:pt x="47" y="21"/>
                      </a:lnTo>
                      <a:lnTo>
                        <a:pt x="47" y="21"/>
                      </a:lnTo>
                      <a:lnTo>
                        <a:pt x="47" y="25"/>
                      </a:lnTo>
                      <a:lnTo>
                        <a:pt x="47" y="25"/>
                      </a:lnTo>
                      <a:lnTo>
                        <a:pt x="43" y="25"/>
                      </a:lnTo>
                      <a:lnTo>
                        <a:pt x="43" y="25"/>
                      </a:lnTo>
                      <a:lnTo>
                        <a:pt x="43" y="25"/>
                      </a:lnTo>
                      <a:lnTo>
                        <a:pt x="39" y="21"/>
                      </a:lnTo>
                      <a:lnTo>
                        <a:pt x="39" y="21"/>
                      </a:lnTo>
                      <a:lnTo>
                        <a:pt x="35" y="21"/>
                      </a:lnTo>
                      <a:lnTo>
                        <a:pt x="35" y="16"/>
                      </a:lnTo>
                      <a:lnTo>
                        <a:pt x="35" y="16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4"/>
                      </a:lnTo>
                      <a:lnTo>
                        <a:pt x="31" y="4"/>
                      </a:lnTo>
                      <a:lnTo>
                        <a:pt x="31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8"/>
                      </a:lnTo>
                      <a:lnTo>
                        <a:pt x="19" y="8"/>
                      </a:lnTo>
                      <a:lnTo>
                        <a:pt x="19" y="8"/>
                      </a:lnTo>
                      <a:lnTo>
                        <a:pt x="19" y="12"/>
                      </a:lnTo>
                      <a:lnTo>
                        <a:pt x="19" y="12"/>
                      </a:lnTo>
                      <a:lnTo>
                        <a:pt x="19" y="12"/>
                      </a:lnTo>
                      <a:lnTo>
                        <a:pt x="19" y="16"/>
                      </a:lnTo>
                      <a:lnTo>
                        <a:pt x="19" y="16"/>
                      </a:lnTo>
                      <a:lnTo>
                        <a:pt x="19" y="21"/>
                      </a:lnTo>
                      <a:lnTo>
                        <a:pt x="19" y="21"/>
                      </a:lnTo>
                      <a:lnTo>
                        <a:pt x="19" y="25"/>
                      </a:lnTo>
                      <a:lnTo>
                        <a:pt x="19" y="25"/>
                      </a:lnTo>
                      <a:lnTo>
                        <a:pt x="19" y="29"/>
                      </a:lnTo>
                      <a:lnTo>
                        <a:pt x="19" y="33"/>
                      </a:lnTo>
                      <a:lnTo>
                        <a:pt x="19" y="33"/>
                      </a:lnTo>
                      <a:lnTo>
                        <a:pt x="19" y="37"/>
                      </a:lnTo>
                      <a:lnTo>
                        <a:pt x="19" y="42"/>
                      </a:lnTo>
                      <a:lnTo>
                        <a:pt x="23" y="42"/>
                      </a:lnTo>
                      <a:lnTo>
                        <a:pt x="23" y="46"/>
                      </a:lnTo>
                      <a:lnTo>
                        <a:pt x="23" y="50"/>
                      </a:lnTo>
                      <a:lnTo>
                        <a:pt x="27" y="50"/>
                      </a:lnTo>
                      <a:lnTo>
                        <a:pt x="27" y="50"/>
                      </a:lnTo>
                      <a:lnTo>
                        <a:pt x="27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5" y="54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43" y="54"/>
                      </a:lnTo>
                      <a:lnTo>
                        <a:pt x="43" y="54"/>
                      </a:lnTo>
                      <a:lnTo>
                        <a:pt x="43" y="54"/>
                      </a:lnTo>
                      <a:lnTo>
                        <a:pt x="47" y="54"/>
                      </a:lnTo>
                      <a:lnTo>
                        <a:pt x="47" y="50"/>
                      </a:lnTo>
                      <a:lnTo>
                        <a:pt x="51" y="50"/>
                      </a:lnTo>
                      <a:lnTo>
                        <a:pt x="51" y="5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81" name="Freeform 50"/>
                <p:cNvSpPr>
                  <a:spLocks/>
                </p:cNvSpPr>
                <p:nvPr/>
              </p:nvSpPr>
              <p:spPr bwMode="auto">
                <a:xfrm>
                  <a:off x="2674" y="851"/>
                  <a:ext cx="59" cy="67"/>
                </a:xfrm>
                <a:custGeom>
                  <a:avLst/>
                  <a:gdLst>
                    <a:gd name="T0" fmla="*/ 59 w 59"/>
                    <a:gd name="T1" fmla="*/ 0 h 67"/>
                    <a:gd name="T2" fmla="*/ 55 w 59"/>
                    <a:gd name="T3" fmla="*/ 16 h 67"/>
                    <a:gd name="T4" fmla="*/ 55 w 59"/>
                    <a:gd name="T5" fmla="*/ 16 h 67"/>
                    <a:gd name="T6" fmla="*/ 55 w 59"/>
                    <a:gd name="T7" fmla="*/ 12 h 67"/>
                    <a:gd name="T8" fmla="*/ 55 w 59"/>
                    <a:gd name="T9" fmla="*/ 8 h 67"/>
                    <a:gd name="T10" fmla="*/ 51 w 59"/>
                    <a:gd name="T11" fmla="*/ 8 h 67"/>
                    <a:gd name="T12" fmla="*/ 51 w 59"/>
                    <a:gd name="T13" fmla="*/ 8 h 67"/>
                    <a:gd name="T14" fmla="*/ 47 w 59"/>
                    <a:gd name="T15" fmla="*/ 4 h 67"/>
                    <a:gd name="T16" fmla="*/ 47 w 59"/>
                    <a:gd name="T17" fmla="*/ 4 h 67"/>
                    <a:gd name="T18" fmla="*/ 43 w 59"/>
                    <a:gd name="T19" fmla="*/ 4 h 67"/>
                    <a:gd name="T20" fmla="*/ 39 w 59"/>
                    <a:gd name="T21" fmla="*/ 54 h 67"/>
                    <a:gd name="T22" fmla="*/ 39 w 59"/>
                    <a:gd name="T23" fmla="*/ 54 h 67"/>
                    <a:gd name="T24" fmla="*/ 39 w 59"/>
                    <a:gd name="T25" fmla="*/ 58 h 67"/>
                    <a:gd name="T26" fmla="*/ 39 w 59"/>
                    <a:gd name="T27" fmla="*/ 58 h 67"/>
                    <a:gd name="T28" fmla="*/ 39 w 59"/>
                    <a:gd name="T29" fmla="*/ 58 h 67"/>
                    <a:gd name="T30" fmla="*/ 39 w 59"/>
                    <a:gd name="T31" fmla="*/ 62 h 67"/>
                    <a:gd name="T32" fmla="*/ 43 w 59"/>
                    <a:gd name="T33" fmla="*/ 62 h 67"/>
                    <a:gd name="T34" fmla="*/ 43 w 59"/>
                    <a:gd name="T35" fmla="*/ 62 h 67"/>
                    <a:gd name="T36" fmla="*/ 43 w 59"/>
                    <a:gd name="T37" fmla="*/ 62 h 67"/>
                    <a:gd name="T38" fmla="*/ 12 w 59"/>
                    <a:gd name="T39" fmla="*/ 67 h 67"/>
                    <a:gd name="T40" fmla="*/ 12 w 59"/>
                    <a:gd name="T41" fmla="*/ 62 h 67"/>
                    <a:gd name="T42" fmla="*/ 16 w 59"/>
                    <a:gd name="T43" fmla="*/ 62 h 67"/>
                    <a:gd name="T44" fmla="*/ 16 w 59"/>
                    <a:gd name="T45" fmla="*/ 62 h 67"/>
                    <a:gd name="T46" fmla="*/ 16 w 59"/>
                    <a:gd name="T47" fmla="*/ 58 h 67"/>
                    <a:gd name="T48" fmla="*/ 20 w 59"/>
                    <a:gd name="T49" fmla="*/ 58 h 67"/>
                    <a:gd name="T50" fmla="*/ 20 w 59"/>
                    <a:gd name="T51" fmla="*/ 58 h 67"/>
                    <a:gd name="T52" fmla="*/ 20 w 59"/>
                    <a:gd name="T53" fmla="*/ 54 h 67"/>
                    <a:gd name="T54" fmla="*/ 20 w 59"/>
                    <a:gd name="T55" fmla="*/ 54 h 67"/>
                    <a:gd name="T56" fmla="*/ 20 w 59"/>
                    <a:gd name="T57" fmla="*/ 4 h 67"/>
                    <a:gd name="T58" fmla="*/ 8 w 59"/>
                    <a:gd name="T59" fmla="*/ 4 h 67"/>
                    <a:gd name="T60" fmla="*/ 8 w 59"/>
                    <a:gd name="T61" fmla="*/ 8 h 67"/>
                    <a:gd name="T62" fmla="*/ 4 w 59"/>
                    <a:gd name="T63" fmla="*/ 8 h 67"/>
                    <a:gd name="T64" fmla="*/ 0 w 59"/>
                    <a:gd name="T65" fmla="*/ 12 h 67"/>
                    <a:gd name="T66" fmla="*/ 0 w 59"/>
                    <a:gd name="T67" fmla="*/ 16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59" h="67">
                      <a:moveTo>
                        <a:pt x="0" y="0"/>
                      </a:moveTo>
                      <a:lnTo>
                        <a:pt x="59" y="0"/>
                      </a:lnTo>
                      <a:lnTo>
                        <a:pt x="59" y="16"/>
                      </a:lnTo>
                      <a:lnTo>
                        <a:pt x="55" y="16"/>
                      </a:lnTo>
                      <a:lnTo>
                        <a:pt x="55" y="16"/>
                      </a:lnTo>
                      <a:lnTo>
                        <a:pt x="55" y="16"/>
                      </a:lnTo>
                      <a:lnTo>
                        <a:pt x="55" y="12"/>
                      </a:lnTo>
                      <a:lnTo>
                        <a:pt x="55" y="12"/>
                      </a:lnTo>
                      <a:lnTo>
                        <a:pt x="55" y="12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39" y="4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62"/>
                      </a:lnTo>
                      <a:lnTo>
                        <a:pt x="39" y="62"/>
                      </a:lnTo>
                      <a:lnTo>
                        <a:pt x="39" y="62"/>
                      </a:lnTo>
                      <a:lnTo>
                        <a:pt x="43" y="62"/>
                      </a:lnTo>
                      <a:lnTo>
                        <a:pt x="43" y="62"/>
                      </a:lnTo>
                      <a:lnTo>
                        <a:pt x="43" y="62"/>
                      </a:lnTo>
                      <a:lnTo>
                        <a:pt x="43" y="62"/>
                      </a:lnTo>
                      <a:lnTo>
                        <a:pt x="43" y="62"/>
                      </a:lnTo>
                      <a:lnTo>
                        <a:pt x="43" y="67"/>
                      </a:lnTo>
                      <a:lnTo>
                        <a:pt x="12" y="67"/>
                      </a:lnTo>
                      <a:lnTo>
                        <a:pt x="12" y="62"/>
                      </a:lnTo>
                      <a:lnTo>
                        <a:pt x="12" y="62"/>
                      </a:lnTo>
                      <a:lnTo>
                        <a:pt x="16" y="62"/>
                      </a:lnTo>
                      <a:lnTo>
                        <a:pt x="16" y="62"/>
                      </a:lnTo>
                      <a:lnTo>
                        <a:pt x="16" y="62"/>
                      </a:lnTo>
                      <a:lnTo>
                        <a:pt x="16" y="62"/>
                      </a:lnTo>
                      <a:lnTo>
                        <a:pt x="16" y="62"/>
                      </a:lnTo>
                      <a:lnTo>
                        <a:pt x="16" y="58"/>
                      </a:lnTo>
                      <a:lnTo>
                        <a:pt x="20" y="58"/>
                      </a:lnTo>
                      <a:lnTo>
                        <a:pt x="20" y="58"/>
                      </a:lnTo>
                      <a:lnTo>
                        <a:pt x="20" y="58"/>
                      </a:lnTo>
                      <a:lnTo>
                        <a:pt x="20" y="58"/>
                      </a:lnTo>
                      <a:lnTo>
                        <a:pt x="20" y="58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4"/>
                      </a:lnTo>
                      <a:lnTo>
                        <a:pt x="12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12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82" name="Freeform 51"/>
                <p:cNvSpPr>
                  <a:spLocks noEditPoints="1"/>
                </p:cNvSpPr>
                <p:nvPr/>
              </p:nvSpPr>
              <p:spPr bwMode="auto">
                <a:xfrm>
                  <a:off x="2737" y="851"/>
                  <a:ext cx="51" cy="67"/>
                </a:xfrm>
                <a:custGeom>
                  <a:avLst/>
                  <a:gdLst>
                    <a:gd name="T0" fmla="*/ 51 w 51"/>
                    <a:gd name="T1" fmla="*/ 46 h 67"/>
                    <a:gd name="T2" fmla="*/ 47 w 51"/>
                    <a:gd name="T3" fmla="*/ 54 h 67"/>
                    <a:gd name="T4" fmla="*/ 43 w 51"/>
                    <a:gd name="T5" fmla="*/ 62 h 67"/>
                    <a:gd name="T6" fmla="*/ 36 w 51"/>
                    <a:gd name="T7" fmla="*/ 67 h 67"/>
                    <a:gd name="T8" fmla="*/ 28 w 51"/>
                    <a:gd name="T9" fmla="*/ 67 h 67"/>
                    <a:gd name="T10" fmla="*/ 20 w 51"/>
                    <a:gd name="T11" fmla="*/ 67 h 67"/>
                    <a:gd name="T12" fmla="*/ 16 w 51"/>
                    <a:gd name="T13" fmla="*/ 62 h 67"/>
                    <a:gd name="T14" fmla="*/ 12 w 51"/>
                    <a:gd name="T15" fmla="*/ 62 h 67"/>
                    <a:gd name="T16" fmla="*/ 8 w 51"/>
                    <a:gd name="T17" fmla="*/ 58 h 67"/>
                    <a:gd name="T18" fmla="*/ 4 w 51"/>
                    <a:gd name="T19" fmla="*/ 54 h 67"/>
                    <a:gd name="T20" fmla="*/ 4 w 51"/>
                    <a:gd name="T21" fmla="*/ 46 h 67"/>
                    <a:gd name="T22" fmla="*/ 0 w 51"/>
                    <a:gd name="T23" fmla="*/ 42 h 67"/>
                    <a:gd name="T24" fmla="*/ 0 w 51"/>
                    <a:gd name="T25" fmla="*/ 33 h 67"/>
                    <a:gd name="T26" fmla="*/ 0 w 51"/>
                    <a:gd name="T27" fmla="*/ 25 h 67"/>
                    <a:gd name="T28" fmla="*/ 4 w 51"/>
                    <a:gd name="T29" fmla="*/ 21 h 67"/>
                    <a:gd name="T30" fmla="*/ 4 w 51"/>
                    <a:gd name="T31" fmla="*/ 12 h 67"/>
                    <a:gd name="T32" fmla="*/ 8 w 51"/>
                    <a:gd name="T33" fmla="*/ 8 h 67"/>
                    <a:gd name="T34" fmla="*/ 12 w 51"/>
                    <a:gd name="T35" fmla="*/ 4 h 67"/>
                    <a:gd name="T36" fmla="*/ 20 w 51"/>
                    <a:gd name="T37" fmla="*/ 0 h 67"/>
                    <a:gd name="T38" fmla="*/ 24 w 51"/>
                    <a:gd name="T39" fmla="*/ 0 h 67"/>
                    <a:gd name="T40" fmla="*/ 28 w 51"/>
                    <a:gd name="T41" fmla="*/ 0 h 67"/>
                    <a:gd name="T42" fmla="*/ 32 w 51"/>
                    <a:gd name="T43" fmla="*/ 0 h 67"/>
                    <a:gd name="T44" fmla="*/ 36 w 51"/>
                    <a:gd name="T45" fmla="*/ 0 h 67"/>
                    <a:gd name="T46" fmla="*/ 43 w 51"/>
                    <a:gd name="T47" fmla="*/ 4 h 67"/>
                    <a:gd name="T48" fmla="*/ 47 w 51"/>
                    <a:gd name="T49" fmla="*/ 8 h 67"/>
                    <a:gd name="T50" fmla="*/ 47 w 51"/>
                    <a:gd name="T51" fmla="*/ 12 h 67"/>
                    <a:gd name="T52" fmla="*/ 51 w 51"/>
                    <a:gd name="T53" fmla="*/ 16 h 67"/>
                    <a:gd name="T54" fmla="*/ 51 w 51"/>
                    <a:gd name="T55" fmla="*/ 25 h 67"/>
                    <a:gd name="T56" fmla="*/ 51 w 51"/>
                    <a:gd name="T57" fmla="*/ 29 h 67"/>
                    <a:gd name="T58" fmla="*/ 20 w 51"/>
                    <a:gd name="T59" fmla="*/ 33 h 67"/>
                    <a:gd name="T60" fmla="*/ 20 w 51"/>
                    <a:gd name="T61" fmla="*/ 37 h 67"/>
                    <a:gd name="T62" fmla="*/ 20 w 51"/>
                    <a:gd name="T63" fmla="*/ 42 h 67"/>
                    <a:gd name="T64" fmla="*/ 24 w 51"/>
                    <a:gd name="T65" fmla="*/ 46 h 67"/>
                    <a:gd name="T66" fmla="*/ 24 w 51"/>
                    <a:gd name="T67" fmla="*/ 50 h 67"/>
                    <a:gd name="T68" fmla="*/ 28 w 51"/>
                    <a:gd name="T69" fmla="*/ 54 h 67"/>
                    <a:gd name="T70" fmla="*/ 32 w 51"/>
                    <a:gd name="T71" fmla="*/ 54 h 67"/>
                    <a:gd name="T72" fmla="*/ 36 w 51"/>
                    <a:gd name="T73" fmla="*/ 54 h 67"/>
                    <a:gd name="T74" fmla="*/ 39 w 51"/>
                    <a:gd name="T75" fmla="*/ 54 h 67"/>
                    <a:gd name="T76" fmla="*/ 43 w 51"/>
                    <a:gd name="T77" fmla="*/ 54 h 67"/>
                    <a:gd name="T78" fmla="*/ 47 w 51"/>
                    <a:gd name="T79" fmla="*/ 50 h 67"/>
                    <a:gd name="T80" fmla="*/ 47 w 51"/>
                    <a:gd name="T81" fmla="*/ 50 h 67"/>
                    <a:gd name="T82" fmla="*/ 20 w 51"/>
                    <a:gd name="T83" fmla="*/ 25 h 67"/>
                    <a:gd name="T84" fmla="*/ 36 w 51"/>
                    <a:gd name="T85" fmla="*/ 25 h 67"/>
                    <a:gd name="T86" fmla="*/ 36 w 51"/>
                    <a:gd name="T87" fmla="*/ 25 h 67"/>
                    <a:gd name="T88" fmla="*/ 36 w 51"/>
                    <a:gd name="T89" fmla="*/ 25 h 67"/>
                    <a:gd name="T90" fmla="*/ 36 w 51"/>
                    <a:gd name="T91" fmla="*/ 21 h 67"/>
                    <a:gd name="T92" fmla="*/ 36 w 51"/>
                    <a:gd name="T93" fmla="*/ 21 h 67"/>
                    <a:gd name="T94" fmla="*/ 36 w 51"/>
                    <a:gd name="T95" fmla="*/ 16 h 67"/>
                    <a:gd name="T96" fmla="*/ 36 w 51"/>
                    <a:gd name="T97" fmla="*/ 12 h 67"/>
                    <a:gd name="T98" fmla="*/ 36 w 51"/>
                    <a:gd name="T99" fmla="*/ 8 h 67"/>
                    <a:gd name="T100" fmla="*/ 32 w 51"/>
                    <a:gd name="T101" fmla="*/ 8 h 67"/>
                    <a:gd name="T102" fmla="*/ 32 w 51"/>
                    <a:gd name="T103" fmla="*/ 4 h 67"/>
                    <a:gd name="T104" fmla="*/ 32 w 51"/>
                    <a:gd name="T105" fmla="*/ 4 h 67"/>
                    <a:gd name="T106" fmla="*/ 28 w 51"/>
                    <a:gd name="T107" fmla="*/ 4 h 67"/>
                    <a:gd name="T108" fmla="*/ 28 w 51"/>
                    <a:gd name="T109" fmla="*/ 4 h 67"/>
                    <a:gd name="T110" fmla="*/ 24 w 51"/>
                    <a:gd name="T111" fmla="*/ 4 h 67"/>
                    <a:gd name="T112" fmla="*/ 24 w 51"/>
                    <a:gd name="T113" fmla="*/ 4 h 67"/>
                    <a:gd name="T114" fmla="*/ 24 w 51"/>
                    <a:gd name="T115" fmla="*/ 8 h 67"/>
                    <a:gd name="T116" fmla="*/ 20 w 51"/>
                    <a:gd name="T117" fmla="*/ 8 h 67"/>
                    <a:gd name="T118" fmla="*/ 20 w 51"/>
                    <a:gd name="T119" fmla="*/ 12 h 67"/>
                    <a:gd name="T120" fmla="*/ 20 w 51"/>
                    <a:gd name="T121" fmla="*/ 16 h 67"/>
                    <a:gd name="T122" fmla="*/ 20 w 51"/>
                    <a:gd name="T123" fmla="*/ 25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51" h="67">
                      <a:moveTo>
                        <a:pt x="51" y="46"/>
                      </a:moveTo>
                      <a:lnTo>
                        <a:pt x="51" y="46"/>
                      </a:lnTo>
                      <a:lnTo>
                        <a:pt x="51" y="50"/>
                      </a:lnTo>
                      <a:lnTo>
                        <a:pt x="47" y="54"/>
                      </a:lnTo>
                      <a:lnTo>
                        <a:pt x="43" y="58"/>
                      </a:lnTo>
                      <a:lnTo>
                        <a:pt x="43" y="62"/>
                      </a:lnTo>
                      <a:lnTo>
                        <a:pt x="39" y="62"/>
                      </a:lnTo>
                      <a:lnTo>
                        <a:pt x="36" y="67"/>
                      </a:lnTo>
                      <a:lnTo>
                        <a:pt x="32" y="67"/>
                      </a:lnTo>
                      <a:lnTo>
                        <a:pt x="28" y="67"/>
                      </a:lnTo>
                      <a:lnTo>
                        <a:pt x="24" y="67"/>
                      </a:lnTo>
                      <a:lnTo>
                        <a:pt x="20" y="67"/>
                      </a:lnTo>
                      <a:lnTo>
                        <a:pt x="20" y="67"/>
                      </a:lnTo>
                      <a:lnTo>
                        <a:pt x="16" y="62"/>
                      </a:lnTo>
                      <a:lnTo>
                        <a:pt x="16" y="62"/>
                      </a:lnTo>
                      <a:lnTo>
                        <a:pt x="12" y="62"/>
                      </a:lnTo>
                      <a:lnTo>
                        <a:pt x="8" y="58"/>
                      </a:lnTo>
                      <a:lnTo>
                        <a:pt x="8" y="58"/>
                      </a:lnTo>
                      <a:lnTo>
                        <a:pt x="8" y="54"/>
                      </a:lnTo>
                      <a:lnTo>
                        <a:pt x="4" y="54"/>
                      </a:lnTo>
                      <a:lnTo>
                        <a:pt x="4" y="50"/>
                      </a:lnTo>
                      <a:lnTo>
                        <a:pt x="4" y="46"/>
                      </a:lnTo>
                      <a:lnTo>
                        <a:pt x="0" y="42"/>
                      </a:lnTo>
                      <a:lnTo>
                        <a:pt x="0" y="42"/>
                      </a:lnTo>
                      <a:lnTo>
                        <a:pt x="0" y="37"/>
                      </a:lnTo>
                      <a:lnTo>
                        <a:pt x="0" y="33"/>
                      </a:lnTo>
                      <a:lnTo>
                        <a:pt x="0" y="29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4" y="21"/>
                      </a:lnTo>
                      <a:lnTo>
                        <a:pt x="4" y="16"/>
                      </a:lnTo>
                      <a:lnTo>
                        <a:pt x="4" y="12"/>
                      </a:lnTo>
                      <a:lnTo>
                        <a:pt x="8" y="12"/>
                      </a:lnTo>
                      <a:lnTo>
                        <a:pt x="8" y="8"/>
                      </a:lnTo>
                      <a:lnTo>
                        <a:pt x="12" y="8"/>
                      </a:lnTo>
                      <a:lnTo>
                        <a:pt x="12" y="4"/>
                      </a:lnTo>
                      <a:lnTo>
                        <a:pt x="16" y="4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8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39" y="4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12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21"/>
                      </a:lnTo>
                      <a:lnTo>
                        <a:pt x="51" y="25"/>
                      </a:lnTo>
                      <a:lnTo>
                        <a:pt x="51" y="25"/>
                      </a:lnTo>
                      <a:lnTo>
                        <a:pt x="51" y="29"/>
                      </a:lnTo>
                      <a:lnTo>
                        <a:pt x="20" y="29"/>
                      </a:lnTo>
                      <a:lnTo>
                        <a:pt x="20" y="33"/>
                      </a:lnTo>
                      <a:lnTo>
                        <a:pt x="20" y="37"/>
                      </a:lnTo>
                      <a:lnTo>
                        <a:pt x="20" y="37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6"/>
                      </a:lnTo>
                      <a:lnTo>
                        <a:pt x="24" y="46"/>
                      </a:lnTo>
                      <a:lnTo>
                        <a:pt x="24" y="50"/>
                      </a:lnTo>
                      <a:lnTo>
                        <a:pt x="24" y="50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32" y="54"/>
                      </a:lnTo>
                      <a:lnTo>
                        <a:pt x="32" y="54"/>
                      </a:lnTo>
                      <a:lnTo>
                        <a:pt x="36" y="54"/>
                      </a:lnTo>
                      <a:lnTo>
                        <a:pt x="36" y="54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43" y="54"/>
                      </a:lnTo>
                      <a:lnTo>
                        <a:pt x="43" y="54"/>
                      </a:lnTo>
                      <a:lnTo>
                        <a:pt x="47" y="50"/>
                      </a:lnTo>
                      <a:lnTo>
                        <a:pt x="47" y="50"/>
                      </a:lnTo>
                      <a:lnTo>
                        <a:pt x="47" y="50"/>
                      </a:lnTo>
                      <a:lnTo>
                        <a:pt x="51" y="46"/>
                      </a:lnTo>
                      <a:close/>
                      <a:moveTo>
                        <a:pt x="20" y="25"/>
                      </a:move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1"/>
                      </a:lnTo>
                      <a:lnTo>
                        <a:pt x="36" y="21"/>
                      </a:lnTo>
                      <a:lnTo>
                        <a:pt x="36" y="21"/>
                      </a:lnTo>
                      <a:lnTo>
                        <a:pt x="36" y="21"/>
                      </a:lnTo>
                      <a:lnTo>
                        <a:pt x="36" y="16"/>
                      </a:lnTo>
                      <a:lnTo>
                        <a:pt x="36" y="16"/>
                      </a:lnTo>
                      <a:lnTo>
                        <a:pt x="36" y="12"/>
                      </a:lnTo>
                      <a:lnTo>
                        <a:pt x="36" y="12"/>
                      </a:lnTo>
                      <a:lnTo>
                        <a:pt x="36" y="8"/>
                      </a:lnTo>
                      <a:lnTo>
                        <a:pt x="36" y="8"/>
                      </a:lnTo>
                      <a:lnTo>
                        <a:pt x="36" y="8"/>
                      </a:lnTo>
                      <a:lnTo>
                        <a:pt x="32" y="8"/>
                      </a:lnTo>
                      <a:lnTo>
                        <a:pt x="32" y="4"/>
                      </a:lnTo>
                      <a:lnTo>
                        <a:pt x="32" y="4"/>
                      </a:lnTo>
                      <a:lnTo>
                        <a:pt x="32" y="4"/>
                      </a:lnTo>
                      <a:lnTo>
                        <a:pt x="32" y="4"/>
                      </a:lnTo>
                      <a:lnTo>
                        <a:pt x="32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12"/>
                      </a:lnTo>
                      <a:lnTo>
                        <a:pt x="20" y="12"/>
                      </a:lnTo>
                      <a:lnTo>
                        <a:pt x="20" y="16"/>
                      </a:lnTo>
                      <a:lnTo>
                        <a:pt x="20" y="16"/>
                      </a:lnTo>
                      <a:lnTo>
                        <a:pt x="20" y="21"/>
                      </a:lnTo>
                      <a:lnTo>
                        <a:pt x="20" y="25"/>
                      </a:lnTo>
                      <a:lnTo>
                        <a:pt x="20" y="25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83" name="Freeform 52"/>
                <p:cNvSpPr>
                  <a:spLocks/>
                </p:cNvSpPr>
                <p:nvPr/>
              </p:nvSpPr>
              <p:spPr bwMode="auto">
                <a:xfrm>
                  <a:off x="2796" y="851"/>
                  <a:ext cx="79" cy="67"/>
                </a:xfrm>
                <a:custGeom>
                  <a:avLst/>
                  <a:gdLst>
                    <a:gd name="T0" fmla="*/ 24 w 79"/>
                    <a:gd name="T1" fmla="*/ 0 h 67"/>
                    <a:gd name="T2" fmla="*/ 55 w 79"/>
                    <a:gd name="T3" fmla="*/ 0 h 67"/>
                    <a:gd name="T4" fmla="*/ 79 w 79"/>
                    <a:gd name="T5" fmla="*/ 4 h 67"/>
                    <a:gd name="T6" fmla="*/ 75 w 79"/>
                    <a:gd name="T7" fmla="*/ 4 h 67"/>
                    <a:gd name="T8" fmla="*/ 75 w 79"/>
                    <a:gd name="T9" fmla="*/ 4 h 67"/>
                    <a:gd name="T10" fmla="*/ 75 w 79"/>
                    <a:gd name="T11" fmla="*/ 4 h 67"/>
                    <a:gd name="T12" fmla="*/ 75 w 79"/>
                    <a:gd name="T13" fmla="*/ 4 h 67"/>
                    <a:gd name="T14" fmla="*/ 71 w 79"/>
                    <a:gd name="T15" fmla="*/ 8 h 67"/>
                    <a:gd name="T16" fmla="*/ 71 w 79"/>
                    <a:gd name="T17" fmla="*/ 8 h 67"/>
                    <a:gd name="T18" fmla="*/ 71 w 79"/>
                    <a:gd name="T19" fmla="*/ 8 h 67"/>
                    <a:gd name="T20" fmla="*/ 71 w 79"/>
                    <a:gd name="T21" fmla="*/ 12 h 67"/>
                    <a:gd name="T22" fmla="*/ 71 w 79"/>
                    <a:gd name="T23" fmla="*/ 54 h 67"/>
                    <a:gd name="T24" fmla="*/ 71 w 79"/>
                    <a:gd name="T25" fmla="*/ 54 h 67"/>
                    <a:gd name="T26" fmla="*/ 71 w 79"/>
                    <a:gd name="T27" fmla="*/ 58 h 67"/>
                    <a:gd name="T28" fmla="*/ 75 w 79"/>
                    <a:gd name="T29" fmla="*/ 58 h 67"/>
                    <a:gd name="T30" fmla="*/ 75 w 79"/>
                    <a:gd name="T31" fmla="*/ 58 h 67"/>
                    <a:gd name="T32" fmla="*/ 75 w 79"/>
                    <a:gd name="T33" fmla="*/ 62 h 67"/>
                    <a:gd name="T34" fmla="*/ 75 w 79"/>
                    <a:gd name="T35" fmla="*/ 62 h 67"/>
                    <a:gd name="T36" fmla="*/ 79 w 79"/>
                    <a:gd name="T37" fmla="*/ 62 h 67"/>
                    <a:gd name="T38" fmla="*/ 79 w 79"/>
                    <a:gd name="T39" fmla="*/ 67 h 67"/>
                    <a:gd name="T40" fmla="*/ 48 w 79"/>
                    <a:gd name="T41" fmla="*/ 62 h 67"/>
                    <a:gd name="T42" fmla="*/ 48 w 79"/>
                    <a:gd name="T43" fmla="*/ 62 h 67"/>
                    <a:gd name="T44" fmla="*/ 52 w 79"/>
                    <a:gd name="T45" fmla="*/ 62 h 67"/>
                    <a:gd name="T46" fmla="*/ 52 w 79"/>
                    <a:gd name="T47" fmla="*/ 62 h 67"/>
                    <a:gd name="T48" fmla="*/ 52 w 79"/>
                    <a:gd name="T49" fmla="*/ 58 h 67"/>
                    <a:gd name="T50" fmla="*/ 52 w 79"/>
                    <a:gd name="T51" fmla="*/ 58 h 67"/>
                    <a:gd name="T52" fmla="*/ 55 w 79"/>
                    <a:gd name="T53" fmla="*/ 58 h 67"/>
                    <a:gd name="T54" fmla="*/ 55 w 79"/>
                    <a:gd name="T55" fmla="*/ 54 h 67"/>
                    <a:gd name="T56" fmla="*/ 55 w 79"/>
                    <a:gd name="T57" fmla="*/ 54 h 67"/>
                    <a:gd name="T58" fmla="*/ 32 w 79"/>
                    <a:gd name="T59" fmla="*/ 67 h 67"/>
                    <a:gd name="T60" fmla="*/ 8 w 79"/>
                    <a:gd name="T61" fmla="*/ 12 h 67"/>
                    <a:gd name="T62" fmla="*/ 8 w 79"/>
                    <a:gd name="T63" fmla="*/ 54 h 67"/>
                    <a:gd name="T64" fmla="*/ 12 w 79"/>
                    <a:gd name="T65" fmla="*/ 58 h 67"/>
                    <a:gd name="T66" fmla="*/ 12 w 79"/>
                    <a:gd name="T67" fmla="*/ 62 h 67"/>
                    <a:gd name="T68" fmla="*/ 16 w 79"/>
                    <a:gd name="T69" fmla="*/ 62 h 67"/>
                    <a:gd name="T70" fmla="*/ 16 w 79"/>
                    <a:gd name="T71" fmla="*/ 67 h 67"/>
                    <a:gd name="T72" fmla="*/ 0 w 79"/>
                    <a:gd name="T73" fmla="*/ 62 h 67"/>
                    <a:gd name="T74" fmla="*/ 0 w 79"/>
                    <a:gd name="T75" fmla="*/ 62 h 67"/>
                    <a:gd name="T76" fmla="*/ 4 w 79"/>
                    <a:gd name="T77" fmla="*/ 62 h 67"/>
                    <a:gd name="T78" fmla="*/ 4 w 79"/>
                    <a:gd name="T79" fmla="*/ 62 h 67"/>
                    <a:gd name="T80" fmla="*/ 4 w 79"/>
                    <a:gd name="T81" fmla="*/ 58 h 67"/>
                    <a:gd name="T82" fmla="*/ 4 w 79"/>
                    <a:gd name="T83" fmla="*/ 58 h 67"/>
                    <a:gd name="T84" fmla="*/ 4 w 79"/>
                    <a:gd name="T85" fmla="*/ 58 h 67"/>
                    <a:gd name="T86" fmla="*/ 4 w 79"/>
                    <a:gd name="T87" fmla="*/ 54 h 67"/>
                    <a:gd name="T88" fmla="*/ 4 w 79"/>
                    <a:gd name="T89" fmla="*/ 54 h 67"/>
                    <a:gd name="T90" fmla="*/ 4 w 79"/>
                    <a:gd name="T91" fmla="*/ 12 h 67"/>
                    <a:gd name="T92" fmla="*/ 4 w 79"/>
                    <a:gd name="T93" fmla="*/ 8 h 67"/>
                    <a:gd name="T94" fmla="*/ 4 w 79"/>
                    <a:gd name="T95" fmla="*/ 8 h 67"/>
                    <a:gd name="T96" fmla="*/ 4 w 79"/>
                    <a:gd name="T97" fmla="*/ 4 h 67"/>
                    <a:gd name="T98" fmla="*/ 4 w 79"/>
                    <a:gd name="T99" fmla="*/ 4 h 67"/>
                    <a:gd name="T100" fmla="*/ 4 w 79"/>
                    <a:gd name="T101" fmla="*/ 4 h 67"/>
                    <a:gd name="T102" fmla="*/ 0 w 79"/>
                    <a:gd name="T103" fmla="*/ 4 h 67"/>
                    <a:gd name="T104" fmla="*/ 0 w 79"/>
                    <a:gd name="T105" fmla="*/ 4 h 67"/>
                    <a:gd name="T106" fmla="*/ 0 w 79"/>
                    <a:gd name="T107" fmla="*/ 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79" h="67">
                      <a:moveTo>
                        <a:pt x="0" y="0"/>
                      </a:moveTo>
                      <a:lnTo>
                        <a:pt x="24" y="0"/>
                      </a:lnTo>
                      <a:lnTo>
                        <a:pt x="40" y="42"/>
                      </a:lnTo>
                      <a:lnTo>
                        <a:pt x="55" y="0"/>
                      </a:lnTo>
                      <a:lnTo>
                        <a:pt x="79" y="0"/>
                      </a:lnTo>
                      <a:lnTo>
                        <a:pt x="79" y="4"/>
                      </a:lnTo>
                      <a:lnTo>
                        <a:pt x="79" y="4"/>
                      </a:lnTo>
                      <a:lnTo>
                        <a:pt x="75" y="4"/>
                      </a:lnTo>
                      <a:lnTo>
                        <a:pt x="75" y="4"/>
                      </a:lnTo>
                      <a:lnTo>
                        <a:pt x="75" y="4"/>
                      </a:lnTo>
                      <a:lnTo>
                        <a:pt x="75" y="4"/>
                      </a:lnTo>
                      <a:lnTo>
                        <a:pt x="75" y="4"/>
                      </a:lnTo>
                      <a:lnTo>
                        <a:pt x="75" y="4"/>
                      </a:lnTo>
                      <a:lnTo>
                        <a:pt x="75" y="4"/>
                      </a:lnTo>
                      <a:lnTo>
                        <a:pt x="75" y="4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12"/>
                      </a:lnTo>
                      <a:lnTo>
                        <a:pt x="71" y="12"/>
                      </a:lnTo>
                      <a:lnTo>
                        <a:pt x="71" y="54"/>
                      </a:lnTo>
                      <a:lnTo>
                        <a:pt x="71" y="54"/>
                      </a:lnTo>
                      <a:lnTo>
                        <a:pt x="71" y="54"/>
                      </a:lnTo>
                      <a:lnTo>
                        <a:pt x="71" y="54"/>
                      </a:lnTo>
                      <a:lnTo>
                        <a:pt x="71" y="58"/>
                      </a:lnTo>
                      <a:lnTo>
                        <a:pt x="71" y="58"/>
                      </a:lnTo>
                      <a:lnTo>
                        <a:pt x="71" y="58"/>
                      </a:lnTo>
                      <a:lnTo>
                        <a:pt x="75" y="58"/>
                      </a:lnTo>
                      <a:lnTo>
                        <a:pt x="75" y="58"/>
                      </a:lnTo>
                      <a:lnTo>
                        <a:pt x="75" y="58"/>
                      </a:lnTo>
                      <a:lnTo>
                        <a:pt x="75" y="62"/>
                      </a:lnTo>
                      <a:lnTo>
                        <a:pt x="75" y="62"/>
                      </a:lnTo>
                      <a:lnTo>
                        <a:pt x="75" y="62"/>
                      </a:lnTo>
                      <a:lnTo>
                        <a:pt x="75" y="62"/>
                      </a:lnTo>
                      <a:lnTo>
                        <a:pt x="75" y="62"/>
                      </a:lnTo>
                      <a:lnTo>
                        <a:pt x="79" y="62"/>
                      </a:lnTo>
                      <a:lnTo>
                        <a:pt x="79" y="62"/>
                      </a:lnTo>
                      <a:lnTo>
                        <a:pt x="79" y="67"/>
                      </a:lnTo>
                      <a:lnTo>
                        <a:pt x="48" y="67"/>
                      </a:lnTo>
                      <a:lnTo>
                        <a:pt x="48" y="62"/>
                      </a:lnTo>
                      <a:lnTo>
                        <a:pt x="48" y="62"/>
                      </a:lnTo>
                      <a:lnTo>
                        <a:pt x="48" y="62"/>
                      </a:lnTo>
                      <a:lnTo>
                        <a:pt x="48" y="62"/>
                      </a:lnTo>
                      <a:lnTo>
                        <a:pt x="52" y="62"/>
                      </a:lnTo>
                      <a:lnTo>
                        <a:pt x="52" y="62"/>
                      </a:lnTo>
                      <a:lnTo>
                        <a:pt x="52" y="62"/>
                      </a:lnTo>
                      <a:lnTo>
                        <a:pt x="52" y="58"/>
                      </a:lnTo>
                      <a:lnTo>
                        <a:pt x="52" y="58"/>
                      </a:lnTo>
                      <a:lnTo>
                        <a:pt x="52" y="58"/>
                      </a:lnTo>
                      <a:lnTo>
                        <a:pt x="52" y="58"/>
                      </a:lnTo>
                      <a:lnTo>
                        <a:pt x="52" y="58"/>
                      </a:lnTo>
                      <a:lnTo>
                        <a:pt x="55" y="58"/>
                      </a:lnTo>
                      <a:lnTo>
                        <a:pt x="55" y="54"/>
                      </a:lnTo>
                      <a:lnTo>
                        <a:pt x="55" y="54"/>
                      </a:lnTo>
                      <a:lnTo>
                        <a:pt x="55" y="54"/>
                      </a:lnTo>
                      <a:lnTo>
                        <a:pt x="55" y="54"/>
                      </a:lnTo>
                      <a:lnTo>
                        <a:pt x="55" y="12"/>
                      </a:lnTo>
                      <a:lnTo>
                        <a:pt x="32" y="67"/>
                      </a:lnTo>
                      <a:lnTo>
                        <a:pt x="32" y="67"/>
                      </a:lnTo>
                      <a:lnTo>
                        <a:pt x="8" y="12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12" y="58"/>
                      </a:lnTo>
                      <a:lnTo>
                        <a:pt x="12" y="58"/>
                      </a:lnTo>
                      <a:lnTo>
                        <a:pt x="12" y="58"/>
                      </a:lnTo>
                      <a:lnTo>
                        <a:pt x="12" y="62"/>
                      </a:lnTo>
                      <a:lnTo>
                        <a:pt x="12" y="62"/>
                      </a:lnTo>
                      <a:lnTo>
                        <a:pt x="16" y="62"/>
                      </a:lnTo>
                      <a:lnTo>
                        <a:pt x="16" y="62"/>
                      </a:lnTo>
                      <a:lnTo>
                        <a:pt x="16" y="67"/>
                      </a:lnTo>
                      <a:lnTo>
                        <a:pt x="0" y="67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84" name="Freeform 53"/>
                <p:cNvSpPr>
                  <a:spLocks noEditPoints="1"/>
                </p:cNvSpPr>
                <p:nvPr/>
              </p:nvSpPr>
              <p:spPr bwMode="auto">
                <a:xfrm>
                  <a:off x="2883" y="851"/>
                  <a:ext cx="59" cy="67"/>
                </a:xfrm>
                <a:custGeom>
                  <a:avLst/>
                  <a:gdLst>
                    <a:gd name="T0" fmla="*/ 55 w 59"/>
                    <a:gd name="T1" fmla="*/ 62 h 67"/>
                    <a:gd name="T2" fmla="*/ 43 w 59"/>
                    <a:gd name="T3" fmla="*/ 67 h 67"/>
                    <a:gd name="T4" fmla="*/ 39 w 59"/>
                    <a:gd name="T5" fmla="*/ 67 h 67"/>
                    <a:gd name="T6" fmla="*/ 36 w 59"/>
                    <a:gd name="T7" fmla="*/ 62 h 67"/>
                    <a:gd name="T8" fmla="*/ 32 w 59"/>
                    <a:gd name="T9" fmla="*/ 58 h 67"/>
                    <a:gd name="T10" fmla="*/ 32 w 59"/>
                    <a:gd name="T11" fmla="*/ 58 h 67"/>
                    <a:gd name="T12" fmla="*/ 28 w 59"/>
                    <a:gd name="T13" fmla="*/ 62 h 67"/>
                    <a:gd name="T14" fmla="*/ 16 w 59"/>
                    <a:gd name="T15" fmla="*/ 67 h 67"/>
                    <a:gd name="T16" fmla="*/ 8 w 59"/>
                    <a:gd name="T17" fmla="*/ 67 h 67"/>
                    <a:gd name="T18" fmla="*/ 4 w 59"/>
                    <a:gd name="T19" fmla="*/ 62 h 67"/>
                    <a:gd name="T20" fmla="*/ 0 w 59"/>
                    <a:gd name="T21" fmla="*/ 58 h 67"/>
                    <a:gd name="T22" fmla="*/ 0 w 59"/>
                    <a:gd name="T23" fmla="*/ 50 h 67"/>
                    <a:gd name="T24" fmla="*/ 4 w 59"/>
                    <a:gd name="T25" fmla="*/ 42 h 67"/>
                    <a:gd name="T26" fmla="*/ 16 w 59"/>
                    <a:gd name="T27" fmla="*/ 33 h 67"/>
                    <a:gd name="T28" fmla="*/ 32 w 59"/>
                    <a:gd name="T29" fmla="*/ 16 h 67"/>
                    <a:gd name="T30" fmla="*/ 32 w 59"/>
                    <a:gd name="T31" fmla="*/ 12 h 67"/>
                    <a:gd name="T32" fmla="*/ 32 w 59"/>
                    <a:gd name="T33" fmla="*/ 8 h 67"/>
                    <a:gd name="T34" fmla="*/ 32 w 59"/>
                    <a:gd name="T35" fmla="*/ 4 h 67"/>
                    <a:gd name="T36" fmla="*/ 28 w 59"/>
                    <a:gd name="T37" fmla="*/ 4 h 67"/>
                    <a:gd name="T38" fmla="*/ 24 w 59"/>
                    <a:gd name="T39" fmla="*/ 4 h 67"/>
                    <a:gd name="T40" fmla="*/ 20 w 59"/>
                    <a:gd name="T41" fmla="*/ 4 h 67"/>
                    <a:gd name="T42" fmla="*/ 16 w 59"/>
                    <a:gd name="T43" fmla="*/ 8 h 67"/>
                    <a:gd name="T44" fmla="*/ 16 w 59"/>
                    <a:gd name="T45" fmla="*/ 8 h 67"/>
                    <a:gd name="T46" fmla="*/ 16 w 59"/>
                    <a:gd name="T47" fmla="*/ 12 h 67"/>
                    <a:gd name="T48" fmla="*/ 16 w 59"/>
                    <a:gd name="T49" fmla="*/ 12 h 67"/>
                    <a:gd name="T50" fmla="*/ 20 w 59"/>
                    <a:gd name="T51" fmla="*/ 16 h 67"/>
                    <a:gd name="T52" fmla="*/ 20 w 59"/>
                    <a:gd name="T53" fmla="*/ 21 h 67"/>
                    <a:gd name="T54" fmla="*/ 16 w 59"/>
                    <a:gd name="T55" fmla="*/ 25 h 67"/>
                    <a:gd name="T56" fmla="*/ 12 w 59"/>
                    <a:gd name="T57" fmla="*/ 25 h 67"/>
                    <a:gd name="T58" fmla="*/ 8 w 59"/>
                    <a:gd name="T59" fmla="*/ 25 h 67"/>
                    <a:gd name="T60" fmla="*/ 4 w 59"/>
                    <a:gd name="T61" fmla="*/ 25 h 67"/>
                    <a:gd name="T62" fmla="*/ 0 w 59"/>
                    <a:gd name="T63" fmla="*/ 21 h 67"/>
                    <a:gd name="T64" fmla="*/ 0 w 59"/>
                    <a:gd name="T65" fmla="*/ 12 h 67"/>
                    <a:gd name="T66" fmla="*/ 8 w 59"/>
                    <a:gd name="T67" fmla="*/ 4 h 67"/>
                    <a:gd name="T68" fmla="*/ 16 w 59"/>
                    <a:gd name="T69" fmla="*/ 0 h 67"/>
                    <a:gd name="T70" fmla="*/ 32 w 59"/>
                    <a:gd name="T71" fmla="*/ 0 h 67"/>
                    <a:gd name="T72" fmla="*/ 39 w 59"/>
                    <a:gd name="T73" fmla="*/ 0 h 67"/>
                    <a:gd name="T74" fmla="*/ 43 w 59"/>
                    <a:gd name="T75" fmla="*/ 4 h 67"/>
                    <a:gd name="T76" fmla="*/ 47 w 59"/>
                    <a:gd name="T77" fmla="*/ 8 h 67"/>
                    <a:gd name="T78" fmla="*/ 51 w 59"/>
                    <a:gd name="T79" fmla="*/ 12 h 67"/>
                    <a:gd name="T80" fmla="*/ 51 w 59"/>
                    <a:gd name="T81" fmla="*/ 46 h 67"/>
                    <a:gd name="T82" fmla="*/ 51 w 59"/>
                    <a:gd name="T83" fmla="*/ 54 h 67"/>
                    <a:gd name="T84" fmla="*/ 51 w 59"/>
                    <a:gd name="T85" fmla="*/ 58 h 67"/>
                    <a:gd name="T86" fmla="*/ 55 w 59"/>
                    <a:gd name="T87" fmla="*/ 58 h 67"/>
                    <a:gd name="T88" fmla="*/ 55 w 59"/>
                    <a:gd name="T89" fmla="*/ 58 h 67"/>
                    <a:gd name="T90" fmla="*/ 28 w 59"/>
                    <a:gd name="T91" fmla="*/ 33 h 67"/>
                    <a:gd name="T92" fmla="*/ 20 w 59"/>
                    <a:gd name="T93" fmla="*/ 42 h 67"/>
                    <a:gd name="T94" fmla="*/ 20 w 59"/>
                    <a:gd name="T95" fmla="*/ 50 h 67"/>
                    <a:gd name="T96" fmla="*/ 20 w 59"/>
                    <a:gd name="T97" fmla="*/ 54 h 67"/>
                    <a:gd name="T98" fmla="*/ 24 w 59"/>
                    <a:gd name="T99" fmla="*/ 54 h 67"/>
                    <a:gd name="T100" fmla="*/ 24 w 59"/>
                    <a:gd name="T101" fmla="*/ 54 h 67"/>
                    <a:gd name="T102" fmla="*/ 28 w 59"/>
                    <a:gd name="T103" fmla="*/ 54 h 67"/>
                    <a:gd name="T104" fmla="*/ 32 w 59"/>
                    <a:gd name="T105" fmla="*/ 54 h 67"/>
                    <a:gd name="T106" fmla="*/ 32 w 59"/>
                    <a:gd name="T107" fmla="*/ 29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59" h="67">
                      <a:moveTo>
                        <a:pt x="59" y="54"/>
                      </a:move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5" y="62"/>
                      </a:lnTo>
                      <a:lnTo>
                        <a:pt x="55" y="62"/>
                      </a:lnTo>
                      <a:lnTo>
                        <a:pt x="51" y="62"/>
                      </a:lnTo>
                      <a:lnTo>
                        <a:pt x="51" y="67"/>
                      </a:lnTo>
                      <a:lnTo>
                        <a:pt x="47" y="67"/>
                      </a:lnTo>
                      <a:lnTo>
                        <a:pt x="47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39" y="67"/>
                      </a:lnTo>
                      <a:lnTo>
                        <a:pt x="39" y="67"/>
                      </a:lnTo>
                      <a:lnTo>
                        <a:pt x="39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32" y="62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62"/>
                      </a:lnTo>
                      <a:lnTo>
                        <a:pt x="24" y="62"/>
                      </a:lnTo>
                      <a:lnTo>
                        <a:pt x="20" y="62"/>
                      </a:lnTo>
                      <a:lnTo>
                        <a:pt x="20" y="67"/>
                      </a:lnTo>
                      <a:lnTo>
                        <a:pt x="16" y="67"/>
                      </a:lnTo>
                      <a:lnTo>
                        <a:pt x="16" y="67"/>
                      </a:lnTo>
                      <a:lnTo>
                        <a:pt x="16" y="67"/>
                      </a:lnTo>
                      <a:lnTo>
                        <a:pt x="12" y="67"/>
                      </a:lnTo>
                      <a:lnTo>
                        <a:pt x="12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46"/>
                      </a:lnTo>
                      <a:lnTo>
                        <a:pt x="4" y="46"/>
                      </a:lnTo>
                      <a:lnTo>
                        <a:pt x="4" y="42"/>
                      </a:lnTo>
                      <a:lnTo>
                        <a:pt x="4" y="42"/>
                      </a:lnTo>
                      <a:lnTo>
                        <a:pt x="8" y="42"/>
                      </a:lnTo>
                      <a:lnTo>
                        <a:pt x="8" y="37"/>
                      </a:lnTo>
                      <a:lnTo>
                        <a:pt x="12" y="37"/>
                      </a:lnTo>
                      <a:lnTo>
                        <a:pt x="12" y="33"/>
                      </a:lnTo>
                      <a:lnTo>
                        <a:pt x="16" y="33"/>
                      </a:lnTo>
                      <a:lnTo>
                        <a:pt x="20" y="29"/>
                      </a:lnTo>
                      <a:lnTo>
                        <a:pt x="24" y="29"/>
                      </a:lnTo>
                      <a:lnTo>
                        <a:pt x="28" y="25"/>
                      </a:lnTo>
                      <a:lnTo>
                        <a:pt x="32" y="25"/>
                      </a:lnTo>
                      <a:lnTo>
                        <a:pt x="32" y="16"/>
                      </a:lnTo>
                      <a:lnTo>
                        <a:pt x="32" y="16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4"/>
                      </a:lnTo>
                      <a:lnTo>
                        <a:pt x="32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20" y="16"/>
                      </a:lnTo>
                      <a:lnTo>
                        <a:pt x="20" y="16"/>
                      </a:lnTo>
                      <a:lnTo>
                        <a:pt x="20" y="16"/>
                      </a:lnTo>
                      <a:lnTo>
                        <a:pt x="20" y="16"/>
                      </a:lnTo>
                      <a:lnTo>
                        <a:pt x="20" y="16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4" y="12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12" y="4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8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21"/>
                      </a:lnTo>
                      <a:lnTo>
                        <a:pt x="51" y="46"/>
                      </a:lnTo>
                      <a:lnTo>
                        <a:pt x="51" y="46"/>
                      </a:lnTo>
                      <a:lnTo>
                        <a:pt x="51" y="50"/>
                      </a:lnTo>
                      <a:lnTo>
                        <a:pt x="51" y="50"/>
                      </a:lnTo>
                      <a:lnTo>
                        <a:pt x="51" y="50"/>
                      </a:lnTo>
                      <a:lnTo>
                        <a:pt x="51" y="54"/>
                      </a:lnTo>
                      <a:lnTo>
                        <a:pt x="51" y="54"/>
                      </a:lnTo>
                      <a:lnTo>
                        <a:pt x="51" y="54"/>
                      </a:lnTo>
                      <a:lnTo>
                        <a:pt x="51" y="54"/>
                      </a:lnTo>
                      <a:lnTo>
                        <a:pt x="51" y="54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4"/>
                      </a:lnTo>
                      <a:lnTo>
                        <a:pt x="59" y="54"/>
                      </a:lnTo>
                      <a:close/>
                      <a:moveTo>
                        <a:pt x="32" y="29"/>
                      </a:moveTo>
                      <a:lnTo>
                        <a:pt x="28" y="33"/>
                      </a:lnTo>
                      <a:lnTo>
                        <a:pt x="28" y="33"/>
                      </a:lnTo>
                      <a:lnTo>
                        <a:pt x="24" y="37"/>
                      </a:lnTo>
                      <a:lnTo>
                        <a:pt x="20" y="37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6"/>
                      </a:lnTo>
                      <a:lnTo>
                        <a:pt x="20" y="46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32" y="54"/>
                      </a:lnTo>
                      <a:lnTo>
                        <a:pt x="32" y="54"/>
                      </a:lnTo>
                      <a:lnTo>
                        <a:pt x="32" y="54"/>
                      </a:lnTo>
                      <a:lnTo>
                        <a:pt x="32" y="54"/>
                      </a:lnTo>
                      <a:lnTo>
                        <a:pt x="32" y="50"/>
                      </a:lnTo>
                      <a:lnTo>
                        <a:pt x="32" y="50"/>
                      </a:lnTo>
                      <a:lnTo>
                        <a:pt x="32" y="2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85" name="Freeform 54"/>
                <p:cNvSpPr>
                  <a:spLocks/>
                </p:cNvSpPr>
                <p:nvPr/>
              </p:nvSpPr>
              <p:spPr bwMode="auto">
                <a:xfrm>
                  <a:off x="2978" y="821"/>
                  <a:ext cx="98" cy="97"/>
                </a:xfrm>
                <a:custGeom>
                  <a:avLst/>
                  <a:gdLst>
                    <a:gd name="T0" fmla="*/ 43 w 98"/>
                    <a:gd name="T1" fmla="*/ 0 h 97"/>
                    <a:gd name="T2" fmla="*/ 35 w 98"/>
                    <a:gd name="T3" fmla="*/ 0 h 97"/>
                    <a:gd name="T4" fmla="*/ 35 w 98"/>
                    <a:gd name="T5" fmla="*/ 5 h 97"/>
                    <a:gd name="T6" fmla="*/ 31 w 98"/>
                    <a:gd name="T7" fmla="*/ 5 h 97"/>
                    <a:gd name="T8" fmla="*/ 31 w 98"/>
                    <a:gd name="T9" fmla="*/ 9 h 97"/>
                    <a:gd name="T10" fmla="*/ 35 w 98"/>
                    <a:gd name="T11" fmla="*/ 9 h 97"/>
                    <a:gd name="T12" fmla="*/ 59 w 98"/>
                    <a:gd name="T13" fmla="*/ 55 h 97"/>
                    <a:gd name="T14" fmla="*/ 79 w 98"/>
                    <a:gd name="T15" fmla="*/ 13 h 97"/>
                    <a:gd name="T16" fmla="*/ 79 w 98"/>
                    <a:gd name="T17" fmla="*/ 9 h 97"/>
                    <a:gd name="T18" fmla="*/ 83 w 98"/>
                    <a:gd name="T19" fmla="*/ 9 h 97"/>
                    <a:gd name="T20" fmla="*/ 79 w 98"/>
                    <a:gd name="T21" fmla="*/ 5 h 97"/>
                    <a:gd name="T22" fmla="*/ 75 w 98"/>
                    <a:gd name="T23" fmla="*/ 0 h 97"/>
                    <a:gd name="T24" fmla="*/ 67 w 98"/>
                    <a:gd name="T25" fmla="*/ 0 h 97"/>
                    <a:gd name="T26" fmla="*/ 98 w 98"/>
                    <a:gd name="T27" fmla="*/ 0 h 97"/>
                    <a:gd name="T28" fmla="*/ 94 w 98"/>
                    <a:gd name="T29" fmla="*/ 0 h 97"/>
                    <a:gd name="T30" fmla="*/ 90 w 98"/>
                    <a:gd name="T31" fmla="*/ 5 h 97"/>
                    <a:gd name="T32" fmla="*/ 90 w 98"/>
                    <a:gd name="T33" fmla="*/ 5 h 97"/>
                    <a:gd name="T34" fmla="*/ 87 w 98"/>
                    <a:gd name="T35" fmla="*/ 9 h 97"/>
                    <a:gd name="T36" fmla="*/ 87 w 98"/>
                    <a:gd name="T37" fmla="*/ 13 h 97"/>
                    <a:gd name="T38" fmla="*/ 55 w 98"/>
                    <a:gd name="T39" fmla="*/ 80 h 97"/>
                    <a:gd name="T40" fmla="*/ 51 w 98"/>
                    <a:gd name="T41" fmla="*/ 84 h 97"/>
                    <a:gd name="T42" fmla="*/ 47 w 98"/>
                    <a:gd name="T43" fmla="*/ 88 h 97"/>
                    <a:gd name="T44" fmla="*/ 43 w 98"/>
                    <a:gd name="T45" fmla="*/ 92 h 97"/>
                    <a:gd name="T46" fmla="*/ 39 w 98"/>
                    <a:gd name="T47" fmla="*/ 97 h 97"/>
                    <a:gd name="T48" fmla="*/ 35 w 98"/>
                    <a:gd name="T49" fmla="*/ 97 h 97"/>
                    <a:gd name="T50" fmla="*/ 27 w 98"/>
                    <a:gd name="T51" fmla="*/ 97 h 97"/>
                    <a:gd name="T52" fmla="*/ 23 w 98"/>
                    <a:gd name="T53" fmla="*/ 97 h 97"/>
                    <a:gd name="T54" fmla="*/ 23 w 98"/>
                    <a:gd name="T55" fmla="*/ 92 h 97"/>
                    <a:gd name="T56" fmla="*/ 19 w 98"/>
                    <a:gd name="T57" fmla="*/ 88 h 97"/>
                    <a:gd name="T58" fmla="*/ 19 w 98"/>
                    <a:gd name="T59" fmla="*/ 84 h 97"/>
                    <a:gd name="T60" fmla="*/ 19 w 98"/>
                    <a:gd name="T61" fmla="*/ 80 h 97"/>
                    <a:gd name="T62" fmla="*/ 19 w 98"/>
                    <a:gd name="T63" fmla="*/ 80 h 97"/>
                    <a:gd name="T64" fmla="*/ 19 w 98"/>
                    <a:gd name="T65" fmla="*/ 76 h 97"/>
                    <a:gd name="T66" fmla="*/ 23 w 98"/>
                    <a:gd name="T67" fmla="*/ 76 h 97"/>
                    <a:gd name="T68" fmla="*/ 23 w 98"/>
                    <a:gd name="T69" fmla="*/ 76 h 97"/>
                    <a:gd name="T70" fmla="*/ 27 w 98"/>
                    <a:gd name="T71" fmla="*/ 76 h 97"/>
                    <a:gd name="T72" fmla="*/ 31 w 98"/>
                    <a:gd name="T73" fmla="*/ 76 h 97"/>
                    <a:gd name="T74" fmla="*/ 31 w 98"/>
                    <a:gd name="T75" fmla="*/ 76 h 97"/>
                    <a:gd name="T76" fmla="*/ 31 w 98"/>
                    <a:gd name="T77" fmla="*/ 76 h 97"/>
                    <a:gd name="T78" fmla="*/ 35 w 98"/>
                    <a:gd name="T79" fmla="*/ 80 h 97"/>
                    <a:gd name="T80" fmla="*/ 35 w 98"/>
                    <a:gd name="T81" fmla="*/ 84 h 97"/>
                    <a:gd name="T82" fmla="*/ 35 w 98"/>
                    <a:gd name="T83" fmla="*/ 88 h 97"/>
                    <a:gd name="T84" fmla="*/ 39 w 98"/>
                    <a:gd name="T85" fmla="*/ 88 h 97"/>
                    <a:gd name="T86" fmla="*/ 39 w 98"/>
                    <a:gd name="T87" fmla="*/ 88 h 97"/>
                    <a:gd name="T88" fmla="*/ 43 w 98"/>
                    <a:gd name="T89" fmla="*/ 88 h 97"/>
                    <a:gd name="T90" fmla="*/ 43 w 98"/>
                    <a:gd name="T91" fmla="*/ 88 h 97"/>
                    <a:gd name="T92" fmla="*/ 47 w 98"/>
                    <a:gd name="T93" fmla="*/ 84 h 97"/>
                    <a:gd name="T94" fmla="*/ 47 w 98"/>
                    <a:gd name="T95" fmla="*/ 80 h 97"/>
                    <a:gd name="T96" fmla="*/ 47 w 98"/>
                    <a:gd name="T97" fmla="*/ 76 h 97"/>
                    <a:gd name="T98" fmla="*/ 8 w 98"/>
                    <a:gd name="T99" fmla="*/ 9 h 97"/>
                    <a:gd name="T100" fmla="*/ 8 w 98"/>
                    <a:gd name="T101" fmla="*/ 5 h 97"/>
                    <a:gd name="T102" fmla="*/ 8 w 98"/>
                    <a:gd name="T103" fmla="*/ 5 h 97"/>
                    <a:gd name="T104" fmla="*/ 4 w 98"/>
                    <a:gd name="T105" fmla="*/ 0 h 97"/>
                    <a:gd name="T106" fmla="*/ 4 w 98"/>
                    <a:gd name="T107" fmla="*/ 0 h 97"/>
                    <a:gd name="T108" fmla="*/ 0 w 98"/>
                    <a:gd name="T109" fmla="*/ 0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98" h="97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5"/>
                      </a:lnTo>
                      <a:lnTo>
                        <a:pt x="31" y="5"/>
                      </a:lnTo>
                      <a:lnTo>
                        <a:pt x="31" y="5"/>
                      </a:lnTo>
                      <a:lnTo>
                        <a:pt x="31" y="5"/>
                      </a:lnTo>
                      <a:lnTo>
                        <a:pt x="31" y="5"/>
                      </a:lnTo>
                      <a:lnTo>
                        <a:pt x="31" y="5"/>
                      </a:lnTo>
                      <a:lnTo>
                        <a:pt x="31" y="9"/>
                      </a:lnTo>
                      <a:lnTo>
                        <a:pt x="31" y="9"/>
                      </a:lnTo>
                      <a:lnTo>
                        <a:pt x="35" y="9"/>
                      </a:lnTo>
                      <a:lnTo>
                        <a:pt x="35" y="9"/>
                      </a:lnTo>
                      <a:lnTo>
                        <a:pt x="35" y="9"/>
                      </a:lnTo>
                      <a:lnTo>
                        <a:pt x="35" y="9"/>
                      </a:lnTo>
                      <a:lnTo>
                        <a:pt x="59" y="55"/>
                      </a:lnTo>
                      <a:lnTo>
                        <a:pt x="79" y="17"/>
                      </a:lnTo>
                      <a:lnTo>
                        <a:pt x="79" y="13"/>
                      </a:lnTo>
                      <a:lnTo>
                        <a:pt x="79" y="13"/>
                      </a:lnTo>
                      <a:lnTo>
                        <a:pt x="79" y="13"/>
                      </a:lnTo>
                      <a:lnTo>
                        <a:pt x="79" y="13"/>
                      </a:lnTo>
                      <a:lnTo>
                        <a:pt x="79" y="9"/>
                      </a:lnTo>
                      <a:lnTo>
                        <a:pt x="79" y="9"/>
                      </a:lnTo>
                      <a:lnTo>
                        <a:pt x="79" y="9"/>
                      </a:lnTo>
                      <a:lnTo>
                        <a:pt x="83" y="9"/>
                      </a:lnTo>
                      <a:lnTo>
                        <a:pt x="79" y="5"/>
                      </a:lnTo>
                      <a:lnTo>
                        <a:pt x="79" y="5"/>
                      </a:lnTo>
                      <a:lnTo>
                        <a:pt x="79" y="5"/>
                      </a:lnTo>
                      <a:lnTo>
                        <a:pt x="79" y="5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67" y="0"/>
                      </a:lnTo>
                      <a:lnTo>
                        <a:pt x="67" y="0"/>
                      </a:lnTo>
                      <a:lnTo>
                        <a:pt x="98" y="0"/>
                      </a:lnTo>
                      <a:lnTo>
                        <a:pt x="98" y="0"/>
                      </a:lnTo>
                      <a:lnTo>
                        <a:pt x="94" y="0"/>
                      </a:lnTo>
                      <a:lnTo>
                        <a:pt x="94" y="0"/>
                      </a:lnTo>
                      <a:lnTo>
                        <a:pt x="94" y="0"/>
                      </a:lnTo>
                      <a:lnTo>
                        <a:pt x="94" y="5"/>
                      </a:lnTo>
                      <a:lnTo>
                        <a:pt x="90" y="5"/>
                      </a:lnTo>
                      <a:lnTo>
                        <a:pt x="90" y="5"/>
                      </a:lnTo>
                      <a:lnTo>
                        <a:pt x="90" y="5"/>
                      </a:lnTo>
                      <a:lnTo>
                        <a:pt x="90" y="5"/>
                      </a:lnTo>
                      <a:lnTo>
                        <a:pt x="90" y="5"/>
                      </a:lnTo>
                      <a:lnTo>
                        <a:pt x="90" y="5"/>
                      </a:lnTo>
                      <a:lnTo>
                        <a:pt x="87" y="9"/>
                      </a:lnTo>
                      <a:lnTo>
                        <a:pt x="87" y="9"/>
                      </a:lnTo>
                      <a:lnTo>
                        <a:pt x="87" y="9"/>
                      </a:lnTo>
                      <a:lnTo>
                        <a:pt x="87" y="13"/>
                      </a:lnTo>
                      <a:lnTo>
                        <a:pt x="87" y="13"/>
                      </a:lnTo>
                      <a:lnTo>
                        <a:pt x="83" y="13"/>
                      </a:lnTo>
                      <a:lnTo>
                        <a:pt x="55" y="76"/>
                      </a:lnTo>
                      <a:lnTo>
                        <a:pt x="55" y="80"/>
                      </a:lnTo>
                      <a:lnTo>
                        <a:pt x="51" y="80"/>
                      </a:lnTo>
                      <a:lnTo>
                        <a:pt x="51" y="84"/>
                      </a:lnTo>
                      <a:lnTo>
                        <a:pt x="51" y="84"/>
                      </a:lnTo>
                      <a:lnTo>
                        <a:pt x="51" y="84"/>
                      </a:lnTo>
                      <a:lnTo>
                        <a:pt x="47" y="88"/>
                      </a:lnTo>
                      <a:lnTo>
                        <a:pt x="47" y="88"/>
                      </a:lnTo>
                      <a:lnTo>
                        <a:pt x="47" y="88"/>
                      </a:lnTo>
                      <a:lnTo>
                        <a:pt x="47" y="92"/>
                      </a:lnTo>
                      <a:lnTo>
                        <a:pt x="43" y="92"/>
                      </a:lnTo>
                      <a:lnTo>
                        <a:pt x="43" y="92"/>
                      </a:lnTo>
                      <a:lnTo>
                        <a:pt x="39" y="97"/>
                      </a:lnTo>
                      <a:lnTo>
                        <a:pt x="39" y="97"/>
                      </a:lnTo>
                      <a:lnTo>
                        <a:pt x="39" y="97"/>
                      </a:lnTo>
                      <a:lnTo>
                        <a:pt x="35" y="97"/>
                      </a:lnTo>
                      <a:lnTo>
                        <a:pt x="35" y="97"/>
                      </a:lnTo>
                      <a:lnTo>
                        <a:pt x="31" y="97"/>
                      </a:lnTo>
                      <a:lnTo>
                        <a:pt x="31" y="97"/>
                      </a:lnTo>
                      <a:lnTo>
                        <a:pt x="27" y="97"/>
                      </a:lnTo>
                      <a:lnTo>
                        <a:pt x="27" y="97"/>
                      </a:lnTo>
                      <a:lnTo>
                        <a:pt x="27" y="97"/>
                      </a:lnTo>
                      <a:lnTo>
                        <a:pt x="23" y="97"/>
                      </a:lnTo>
                      <a:lnTo>
                        <a:pt x="23" y="92"/>
                      </a:lnTo>
                      <a:lnTo>
                        <a:pt x="23" y="92"/>
                      </a:lnTo>
                      <a:lnTo>
                        <a:pt x="23" y="92"/>
                      </a:lnTo>
                      <a:lnTo>
                        <a:pt x="19" y="92"/>
                      </a:lnTo>
                      <a:lnTo>
                        <a:pt x="19" y="92"/>
                      </a:lnTo>
                      <a:lnTo>
                        <a:pt x="19" y="88"/>
                      </a:lnTo>
                      <a:lnTo>
                        <a:pt x="19" y="88"/>
                      </a:lnTo>
                      <a:lnTo>
                        <a:pt x="19" y="88"/>
                      </a:lnTo>
                      <a:lnTo>
                        <a:pt x="19" y="84"/>
                      </a:lnTo>
                      <a:lnTo>
                        <a:pt x="19" y="84"/>
                      </a:lnTo>
                      <a:lnTo>
                        <a:pt x="19" y="84"/>
                      </a:lnTo>
                      <a:lnTo>
                        <a:pt x="19" y="80"/>
                      </a:lnTo>
                      <a:lnTo>
                        <a:pt x="19" y="80"/>
                      </a:lnTo>
                      <a:lnTo>
                        <a:pt x="19" y="80"/>
                      </a:lnTo>
                      <a:lnTo>
                        <a:pt x="19" y="80"/>
                      </a:lnTo>
                      <a:lnTo>
                        <a:pt x="19" y="80"/>
                      </a:lnTo>
                      <a:lnTo>
                        <a:pt x="19" y="76"/>
                      </a:lnTo>
                      <a:lnTo>
                        <a:pt x="19" y="76"/>
                      </a:lnTo>
                      <a:lnTo>
                        <a:pt x="23" y="76"/>
                      </a:lnTo>
                      <a:lnTo>
                        <a:pt x="23" y="76"/>
                      </a:lnTo>
                      <a:lnTo>
                        <a:pt x="23" y="76"/>
                      </a:lnTo>
                      <a:lnTo>
                        <a:pt x="23" y="76"/>
                      </a:lnTo>
                      <a:lnTo>
                        <a:pt x="23" y="76"/>
                      </a:lnTo>
                      <a:lnTo>
                        <a:pt x="23" y="76"/>
                      </a:lnTo>
                      <a:lnTo>
                        <a:pt x="27" y="76"/>
                      </a:lnTo>
                      <a:lnTo>
                        <a:pt x="27" y="76"/>
                      </a:lnTo>
                      <a:lnTo>
                        <a:pt x="27" y="76"/>
                      </a:lnTo>
                      <a:lnTo>
                        <a:pt x="27" y="76"/>
                      </a:lnTo>
                      <a:lnTo>
                        <a:pt x="31" y="76"/>
                      </a:lnTo>
                      <a:lnTo>
                        <a:pt x="31" y="76"/>
                      </a:lnTo>
                      <a:lnTo>
                        <a:pt x="31" y="76"/>
                      </a:lnTo>
                      <a:lnTo>
                        <a:pt x="31" y="76"/>
                      </a:lnTo>
                      <a:lnTo>
                        <a:pt x="31" y="76"/>
                      </a:lnTo>
                      <a:lnTo>
                        <a:pt x="31" y="76"/>
                      </a:lnTo>
                      <a:lnTo>
                        <a:pt x="31" y="76"/>
                      </a:lnTo>
                      <a:lnTo>
                        <a:pt x="31" y="76"/>
                      </a:lnTo>
                      <a:lnTo>
                        <a:pt x="35" y="80"/>
                      </a:lnTo>
                      <a:lnTo>
                        <a:pt x="35" y="80"/>
                      </a:lnTo>
                      <a:lnTo>
                        <a:pt x="35" y="80"/>
                      </a:lnTo>
                      <a:lnTo>
                        <a:pt x="35" y="80"/>
                      </a:lnTo>
                      <a:lnTo>
                        <a:pt x="35" y="80"/>
                      </a:lnTo>
                      <a:lnTo>
                        <a:pt x="35" y="84"/>
                      </a:lnTo>
                      <a:lnTo>
                        <a:pt x="35" y="84"/>
                      </a:lnTo>
                      <a:lnTo>
                        <a:pt x="35" y="84"/>
                      </a:lnTo>
                      <a:lnTo>
                        <a:pt x="35" y="88"/>
                      </a:lnTo>
                      <a:lnTo>
                        <a:pt x="35" y="88"/>
                      </a:lnTo>
                      <a:lnTo>
                        <a:pt x="35" y="88"/>
                      </a:lnTo>
                      <a:lnTo>
                        <a:pt x="39" y="88"/>
                      </a:lnTo>
                      <a:lnTo>
                        <a:pt x="39" y="88"/>
                      </a:lnTo>
                      <a:lnTo>
                        <a:pt x="39" y="88"/>
                      </a:lnTo>
                      <a:lnTo>
                        <a:pt x="39" y="88"/>
                      </a:lnTo>
                      <a:lnTo>
                        <a:pt x="39" y="88"/>
                      </a:lnTo>
                      <a:lnTo>
                        <a:pt x="39" y="88"/>
                      </a:lnTo>
                      <a:lnTo>
                        <a:pt x="43" y="88"/>
                      </a:lnTo>
                      <a:lnTo>
                        <a:pt x="43" y="88"/>
                      </a:lnTo>
                      <a:lnTo>
                        <a:pt x="43" y="88"/>
                      </a:lnTo>
                      <a:lnTo>
                        <a:pt x="43" y="88"/>
                      </a:lnTo>
                      <a:lnTo>
                        <a:pt x="43" y="84"/>
                      </a:lnTo>
                      <a:lnTo>
                        <a:pt x="43" y="84"/>
                      </a:lnTo>
                      <a:lnTo>
                        <a:pt x="47" y="84"/>
                      </a:lnTo>
                      <a:lnTo>
                        <a:pt x="47" y="84"/>
                      </a:lnTo>
                      <a:lnTo>
                        <a:pt x="47" y="80"/>
                      </a:lnTo>
                      <a:lnTo>
                        <a:pt x="47" y="80"/>
                      </a:lnTo>
                      <a:lnTo>
                        <a:pt x="47" y="80"/>
                      </a:lnTo>
                      <a:lnTo>
                        <a:pt x="47" y="80"/>
                      </a:lnTo>
                      <a:lnTo>
                        <a:pt x="47" y="76"/>
                      </a:lnTo>
                      <a:lnTo>
                        <a:pt x="12" y="9"/>
                      </a:lnTo>
                      <a:lnTo>
                        <a:pt x="12" y="9"/>
                      </a:lnTo>
                      <a:lnTo>
                        <a:pt x="8" y="9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4" y="5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86" name="Freeform 55"/>
                <p:cNvSpPr>
                  <a:spLocks/>
                </p:cNvSpPr>
                <p:nvPr/>
              </p:nvSpPr>
              <p:spPr bwMode="auto">
                <a:xfrm>
                  <a:off x="3080" y="851"/>
                  <a:ext cx="67" cy="67"/>
                </a:xfrm>
                <a:custGeom>
                  <a:avLst/>
                  <a:gdLst>
                    <a:gd name="T0" fmla="*/ 28 w 67"/>
                    <a:gd name="T1" fmla="*/ 4 h 67"/>
                    <a:gd name="T2" fmla="*/ 24 w 67"/>
                    <a:gd name="T3" fmla="*/ 8 h 67"/>
                    <a:gd name="T4" fmla="*/ 24 w 67"/>
                    <a:gd name="T5" fmla="*/ 29 h 67"/>
                    <a:gd name="T6" fmla="*/ 32 w 67"/>
                    <a:gd name="T7" fmla="*/ 29 h 67"/>
                    <a:gd name="T8" fmla="*/ 36 w 67"/>
                    <a:gd name="T9" fmla="*/ 25 h 67"/>
                    <a:gd name="T10" fmla="*/ 36 w 67"/>
                    <a:gd name="T11" fmla="*/ 21 h 67"/>
                    <a:gd name="T12" fmla="*/ 40 w 67"/>
                    <a:gd name="T13" fmla="*/ 12 h 67"/>
                    <a:gd name="T14" fmla="*/ 44 w 67"/>
                    <a:gd name="T15" fmla="*/ 8 h 67"/>
                    <a:gd name="T16" fmla="*/ 48 w 67"/>
                    <a:gd name="T17" fmla="*/ 4 h 67"/>
                    <a:gd name="T18" fmla="*/ 52 w 67"/>
                    <a:gd name="T19" fmla="*/ 0 h 67"/>
                    <a:gd name="T20" fmla="*/ 56 w 67"/>
                    <a:gd name="T21" fmla="*/ 0 h 67"/>
                    <a:gd name="T22" fmla="*/ 59 w 67"/>
                    <a:gd name="T23" fmla="*/ 0 h 67"/>
                    <a:gd name="T24" fmla="*/ 63 w 67"/>
                    <a:gd name="T25" fmla="*/ 4 h 67"/>
                    <a:gd name="T26" fmla="*/ 67 w 67"/>
                    <a:gd name="T27" fmla="*/ 8 h 67"/>
                    <a:gd name="T28" fmla="*/ 67 w 67"/>
                    <a:gd name="T29" fmla="*/ 12 h 67"/>
                    <a:gd name="T30" fmla="*/ 67 w 67"/>
                    <a:gd name="T31" fmla="*/ 12 h 67"/>
                    <a:gd name="T32" fmla="*/ 63 w 67"/>
                    <a:gd name="T33" fmla="*/ 16 h 67"/>
                    <a:gd name="T34" fmla="*/ 63 w 67"/>
                    <a:gd name="T35" fmla="*/ 21 h 67"/>
                    <a:gd name="T36" fmla="*/ 59 w 67"/>
                    <a:gd name="T37" fmla="*/ 21 h 67"/>
                    <a:gd name="T38" fmla="*/ 56 w 67"/>
                    <a:gd name="T39" fmla="*/ 16 h 67"/>
                    <a:gd name="T40" fmla="*/ 52 w 67"/>
                    <a:gd name="T41" fmla="*/ 12 h 67"/>
                    <a:gd name="T42" fmla="*/ 52 w 67"/>
                    <a:gd name="T43" fmla="*/ 8 h 67"/>
                    <a:gd name="T44" fmla="*/ 52 w 67"/>
                    <a:gd name="T45" fmla="*/ 8 h 67"/>
                    <a:gd name="T46" fmla="*/ 52 w 67"/>
                    <a:gd name="T47" fmla="*/ 8 h 67"/>
                    <a:gd name="T48" fmla="*/ 52 w 67"/>
                    <a:gd name="T49" fmla="*/ 8 h 67"/>
                    <a:gd name="T50" fmla="*/ 48 w 67"/>
                    <a:gd name="T51" fmla="*/ 8 h 67"/>
                    <a:gd name="T52" fmla="*/ 48 w 67"/>
                    <a:gd name="T53" fmla="*/ 8 h 67"/>
                    <a:gd name="T54" fmla="*/ 44 w 67"/>
                    <a:gd name="T55" fmla="*/ 12 h 67"/>
                    <a:gd name="T56" fmla="*/ 44 w 67"/>
                    <a:gd name="T57" fmla="*/ 16 h 67"/>
                    <a:gd name="T58" fmla="*/ 40 w 67"/>
                    <a:gd name="T59" fmla="*/ 25 h 67"/>
                    <a:gd name="T60" fmla="*/ 36 w 67"/>
                    <a:gd name="T61" fmla="*/ 29 h 67"/>
                    <a:gd name="T62" fmla="*/ 40 w 67"/>
                    <a:gd name="T63" fmla="*/ 29 h 67"/>
                    <a:gd name="T64" fmla="*/ 44 w 67"/>
                    <a:gd name="T65" fmla="*/ 33 h 67"/>
                    <a:gd name="T66" fmla="*/ 48 w 67"/>
                    <a:gd name="T67" fmla="*/ 37 h 67"/>
                    <a:gd name="T68" fmla="*/ 52 w 67"/>
                    <a:gd name="T69" fmla="*/ 42 h 67"/>
                    <a:gd name="T70" fmla="*/ 52 w 67"/>
                    <a:gd name="T71" fmla="*/ 42 h 67"/>
                    <a:gd name="T72" fmla="*/ 52 w 67"/>
                    <a:gd name="T73" fmla="*/ 46 h 67"/>
                    <a:gd name="T74" fmla="*/ 63 w 67"/>
                    <a:gd name="T75" fmla="*/ 58 h 67"/>
                    <a:gd name="T76" fmla="*/ 67 w 67"/>
                    <a:gd name="T77" fmla="*/ 62 h 67"/>
                    <a:gd name="T78" fmla="*/ 28 w 67"/>
                    <a:gd name="T79" fmla="*/ 33 h 67"/>
                    <a:gd name="T80" fmla="*/ 24 w 67"/>
                    <a:gd name="T81" fmla="*/ 54 h 67"/>
                    <a:gd name="T82" fmla="*/ 24 w 67"/>
                    <a:gd name="T83" fmla="*/ 58 h 67"/>
                    <a:gd name="T84" fmla="*/ 28 w 67"/>
                    <a:gd name="T85" fmla="*/ 62 h 67"/>
                    <a:gd name="T86" fmla="*/ 28 w 67"/>
                    <a:gd name="T87" fmla="*/ 62 h 67"/>
                    <a:gd name="T88" fmla="*/ 0 w 67"/>
                    <a:gd name="T89" fmla="*/ 67 h 67"/>
                    <a:gd name="T90" fmla="*/ 4 w 67"/>
                    <a:gd name="T91" fmla="*/ 62 h 67"/>
                    <a:gd name="T92" fmla="*/ 4 w 67"/>
                    <a:gd name="T93" fmla="*/ 54 h 67"/>
                    <a:gd name="T94" fmla="*/ 4 w 67"/>
                    <a:gd name="T95" fmla="*/ 8 h 67"/>
                    <a:gd name="T96" fmla="*/ 4 w 67"/>
                    <a:gd name="T97" fmla="*/ 4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67" h="67">
                      <a:moveTo>
                        <a:pt x="0" y="0"/>
                      </a:moveTo>
                      <a:lnTo>
                        <a:pt x="32" y="0"/>
                      </a:lnTo>
                      <a:lnTo>
                        <a:pt x="32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29"/>
                      </a:lnTo>
                      <a:lnTo>
                        <a:pt x="24" y="29"/>
                      </a:lnTo>
                      <a:lnTo>
                        <a:pt x="28" y="29"/>
                      </a:lnTo>
                      <a:lnTo>
                        <a:pt x="28" y="29"/>
                      </a:lnTo>
                      <a:lnTo>
                        <a:pt x="32" y="29"/>
                      </a:lnTo>
                      <a:lnTo>
                        <a:pt x="32" y="29"/>
                      </a:lnTo>
                      <a:lnTo>
                        <a:pt x="32" y="29"/>
                      </a:lnTo>
                      <a:lnTo>
                        <a:pt x="32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1"/>
                      </a:lnTo>
                      <a:lnTo>
                        <a:pt x="36" y="21"/>
                      </a:lnTo>
                      <a:lnTo>
                        <a:pt x="40" y="16"/>
                      </a:lnTo>
                      <a:lnTo>
                        <a:pt x="40" y="16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8"/>
                      </a:lnTo>
                      <a:lnTo>
                        <a:pt x="44" y="8"/>
                      </a:lnTo>
                      <a:lnTo>
                        <a:pt x="44" y="8"/>
                      </a:lnTo>
                      <a:lnTo>
                        <a:pt x="44" y="4"/>
                      </a:lnTo>
                      <a:lnTo>
                        <a:pt x="44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0"/>
                      </a:lnTo>
                      <a:lnTo>
                        <a:pt x="48" y="0"/>
                      </a:lnTo>
                      <a:lnTo>
                        <a:pt x="52" y="0"/>
                      </a:lnTo>
                      <a:lnTo>
                        <a:pt x="52" y="0"/>
                      </a:lnTo>
                      <a:lnTo>
                        <a:pt x="52" y="0"/>
                      </a:lnTo>
                      <a:lnTo>
                        <a:pt x="52" y="0"/>
                      </a:lnTo>
                      <a:lnTo>
                        <a:pt x="56" y="0"/>
                      </a:lnTo>
                      <a:lnTo>
                        <a:pt x="56" y="0"/>
                      </a:lnTo>
                      <a:lnTo>
                        <a:pt x="56" y="0"/>
                      </a:lnTo>
                      <a:lnTo>
                        <a:pt x="59" y="0"/>
                      </a:lnTo>
                      <a:lnTo>
                        <a:pt x="59" y="0"/>
                      </a:lnTo>
                      <a:lnTo>
                        <a:pt x="59" y="0"/>
                      </a:lnTo>
                      <a:lnTo>
                        <a:pt x="59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7" y="4"/>
                      </a:lnTo>
                      <a:lnTo>
                        <a:pt x="67" y="8"/>
                      </a:lnTo>
                      <a:lnTo>
                        <a:pt x="67" y="8"/>
                      </a:lnTo>
                      <a:lnTo>
                        <a:pt x="67" y="8"/>
                      </a:lnTo>
                      <a:lnTo>
                        <a:pt x="67" y="8"/>
                      </a:lnTo>
                      <a:lnTo>
                        <a:pt x="67" y="12"/>
                      </a:lnTo>
                      <a:lnTo>
                        <a:pt x="67" y="12"/>
                      </a:lnTo>
                      <a:lnTo>
                        <a:pt x="67" y="12"/>
                      </a:lnTo>
                      <a:lnTo>
                        <a:pt x="67" y="12"/>
                      </a:lnTo>
                      <a:lnTo>
                        <a:pt x="67" y="12"/>
                      </a:lnTo>
                      <a:lnTo>
                        <a:pt x="67" y="16"/>
                      </a:lnTo>
                      <a:lnTo>
                        <a:pt x="67" y="16"/>
                      </a:lnTo>
                      <a:lnTo>
                        <a:pt x="67" y="16"/>
                      </a:lnTo>
                      <a:lnTo>
                        <a:pt x="63" y="16"/>
                      </a:lnTo>
                      <a:lnTo>
                        <a:pt x="63" y="16"/>
                      </a:lnTo>
                      <a:lnTo>
                        <a:pt x="63" y="16"/>
                      </a:lnTo>
                      <a:lnTo>
                        <a:pt x="63" y="21"/>
                      </a:lnTo>
                      <a:lnTo>
                        <a:pt x="63" y="21"/>
                      </a:lnTo>
                      <a:lnTo>
                        <a:pt x="63" y="21"/>
                      </a:lnTo>
                      <a:lnTo>
                        <a:pt x="59" y="21"/>
                      </a:lnTo>
                      <a:lnTo>
                        <a:pt x="59" y="21"/>
                      </a:lnTo>
                      <a:lnTo>
                        <a:pt x="59" y="21"/>
                      </a:lnTo>
                      <a:lnTo>
                        <a:pt x="59" y="21"/>
                      </a:lnTo>
                      <a:lnTo>
                        <a:pt x="56" y="21"/>
                      </a:lnTo>
                      <a:lnTo>
                        <a:pt x="56" y="21"/>
                      </a:lnTo>
                      <a:lnTo>
                        <a:pt x="56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2"/>
                      </a:lnTo>
                      <a:lnTo>
                        <a:pt x="52" y="12"/>
                      </a:lnTo>
                      <a:lnTo>
                        <a:pt x="52" y="12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12"/>
                      </a:lnTo>
                      <a:lnTo>
                        <a:pt x="44" y="12"/>
                      </a:lnTo>
                      <a:lnTo>
                        <a:pt x="44" y="12"/>
                      </a:lnTo>
                      <a:lnTo>
                        <a:pt x="44" y="12"/>
                      </a:lnTo>
                      <a:lnTo>
                        <a:pt x="44" y="16"/>
                      </a:lnTo>
                      <a:lnTo>
                        <a:pt x="44" y="16"/>
                      </a:lnTo>
                      <a:lnTo>
                        <a:pt x="44" y="21"/>
                      </a:lnTo>
                      <a:lnTo>
                        <a:pt x="40" y="21"/>
                      </a:lnTo>
                      <a:lnTo>
                        <a:pt x="40" y="25"/>
                      </a:lnTo>
                      <a:lnTo>
                        <a:pt x="40" y="25"/>
                      </a:lnTo>
                      <a:lnTo>
                        <a:pt x="40" y="25"/>
                      </a:lnTo>
                      <a:lnTo>
                        <a:pt x="40" y="29"/>
                      </a:lnTo>
                      <a:lnTo>
                        <a:pt x="36" y="29"/>
                      </a:lnTo>
                      <a:lnTo>
                        <a:pt x="36" y="29"/>
                      </a:lnTo>
                      <a:lnTo>
                        <a:pt x="36" y="29"/>
                      </a:lnTo>
                      <a:lnTo>
                        <a:pt x="40" y="29"/>
                      </a:lnTo>
                      <a:lnTo>
                        <a:pt x="40" y="29"/>
                      </a:lnTo>
                      <a:lnTo>
                        <a:pt x="40" y="29"/>
                      </a:lnTo>
                      <a:lnTo>
                        <a:pt x="40" y="29"/>
                      </a:lnTo>
                      <a:lnTo>
                        <a:pt x="44" y="33"/>
                      </a:lnTo>
                      <a:lnTo>
                        <a:pt x="44" y="33"/>
                      </a:lnTo>
                      <a:lnTo>
                        <a:pt x="44" y="33"/>
                      </a:lnTo>
                      <a:lnTo>
                        <a:pt x="44" y="33"/>
                      </a:lnTo>
                      <a:lnTo>
                        <a:pt x="48" y="33"/>
                      </a:lnTo>
                      <a:lnTo>
                        <a:pt x="48" y="33"/>
                      </a:lnTo>
                      <a:lnTo>
                        <a:pt x="48" y="37"/>
                      </a:lnTo>
                      <a:lnTo>
                        <a:pt x="52" y="37"/>
                      </a:lnTo>
                      <a:lnTo>
                        <a:pt x="52" y="37"/>
                      </a:lnTo>
                      <a:lnTo>
                        <a:pt x="52" y="42"/>
                      </a:lnTo>
                      <a:lnTo>
                        <a:pt x="52" y="42"/>
                      </a:lnTo>
                      <a:lnTo>
                        <a:pt x="52" y="42"/>
                      </a:lnTo>
                      <a:lnTo>
                        <a:pt x="52" y="42"/>
                      </a:lnTo>
                      <a:lnTo>
                        <a:pt x="52" y="42"/>
                      </a:lnTo>
                      <a:lnTo>
                        <a:pt x="52" y="42"/>
                      </a:lnTo>
                      <a:lnTo>
                        <a:pt x="52" y="42"/>
                      </a:lnTo>
                      <a:lnTo>
                        <a:pt x="52" y="42"/>
                      </a:lnTo>
                      <a:lnTo>
                        <a:pt x="52" y="46"/>
                      </a:lnTo>
                      <a:lnTo>
                        <a:pt x="52" y="46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8"/>
                      </a:lnTo>
                      <a:lnTo>
                        <a:pt x="63" y="58"/>
                      </a:lnTo>
                      <a:lnTo>
                        <a:pt x="63" y="58"/>
                      </a:lnTo>
                      <a:lnTo>
                        <a:pt x="63" y="62"/>
                      </a:lnTo>
                      <a:lnTo>
                        <a:pt x="67" y="62"/>
                      </a:lnTo>
                      <a:lnTo>
                        <a:pt x="67" y="62"/>
                      </a:lnTo>
                      <a:lnTo>
                        <a:pt x="67" y="62"/>
                      </a:lnTo>
                      <a:lnTo>
                        <a:pt x="67" y="67"/>
                      </a:lnTo>
                      <a:lnTo>
                        <a:pt x="48" y="67"/>
                      </a:lnTo>
                      <a:lnTo>
                        <a:pt x="28" y="33"/>
                      </a:lnTo>
                      <a:lnTo>
                        <a:pt x="24" y="33"/>
                      </a:lnTo>
                      <a:lnTo>
                        <a:pt x="24" y="50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32" y="62"/>
                      </a:lnTo>
                      <a:lnTo>
                        <a:pt x="32" y="67"/>
                      </a:lnTo>
                      <a:lnTo>
                        <a:pt x="0" y="67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4" y="50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87" name="Freeform 56"/>
                <p:cNvSpPr>
                  <a:spLocks noEditPoints="1"/>
                </p:cNvSpPr>
                <p:nvPr/>
              </p:nvSpPr>
              <p:spPr bwMode="auto">
                <a:xfrm>
                  <a:off x="3151" y="851"/>
                  <a:ext cx="63" cy="96"/>
                </a:xfrm>
                <a:custGeom>
                  <a:avLst/>
                  <a:gdLst>
                    <a:gd name="T0" fmla="*/ 28 w 63"/>
                    <a:gd name="T1" fmla="*/ 8 h 96"/>
                    <a:gd name="T2" fmla="*/ 28 w 63"/>
                    <a:gd name="T3" fmla="*/ 4 h 96"/>
                    <a:gd name="T4" fmla="*/ 32 w 63"/>
                    <a:gd name="T5" fmla="*/ 0 h 96"/>
                    <a:gd name="T6" fmla="*/ 36 w 63"/>
                    <a:gd name="T7" fmla="*/ 0 h 96"/>
                    <a:gd name="T8" fmla="*/ 36 w 63"/>
                    <a:gd name="T9" fmla="*/ 0 h 96"/>
                    <a:gd name="T10" fmla="*/ 40 w 63"/>
                    <a:gd name="T11" fmla="*/ 0 h 96"/>
                    <a:gd name="T12" fmla="*/ 48 w 63"/>
                    <a:gd name="T13" fmla="*/ 0 h 96"/>
                    <a:gd name="T14" fmla="*/ 52 w 63"/>
                    <a:gd name="T15" fmla="*/ 4 h 96"/>
                    <a:gd name="T16" fmla="*/ 56 w 63"/>
                    <a:gd name="T17" fmla="*/ 12 h 96"/>
                    <a:gd name="T18" fmla="*/ 60 w 63"/>
                    <a:gd name="T19" fmla="*/ 21 h 96"/>
                    <a:gd name="T20" fmla="*/ 63 w 63"/>
                    <a:gd name="T21" fmla="*/ 29 h 96"/>
                    <a:gd name="T22" fmla="*/ 63 w 63"/>
                    <a:gd name="T23" fmla="*/ 42 h 96"/>
                    <a:gd name="T24" fmla="*/ 60 w 63"/>
                    <a:gd name="T25" fmla="*/ 50 h 96"/>
                    <a:gd name="T26" fmla="*/ 56 w 63"/>
                    <a:gd name="T27" fmla="*/ 58 h 96"/>
                    <a:gd name="T28" fmla="*/ 48 w 63"/>
                    <a:gd name="T29" fmla="*/ 62 h 96"/>
                    <a:gd name="T30" fmla="*/ 44 w 63"/>
                    <a:gd name="T31" fmla="*/ 67 h 96"/>
                    <a:gd name="T32" fmla="*/ 40 w 63"/>
                    <a:gd name="T33" fmla="*/ 67 h 96"/>
                    <a:gd name="T34" fmla="*/ 36 w 63"/>
                    <a:gd name="T35" fmla="*/ 67 h 96"/>
                    <a:gd name="T36" fmla="*/ 32 w 63"/>
                    <a:gd name="T37" fmla="*/ 67 h 96"/>
                    <a:gd name="T38" fmla="*/ 32 w 63"/>
                    <a:gd name="T39" fmla="*/ 62 h 96"/>
                    <a:gd name="T40" fmla="*/ 28 w 63"/>
                    <a:gd name="T41" fmla="*/ 62 h 96"/>
                    <a:gd name="T42" fmla="*/ 28 w 63"/>
                    <a:gd name="T43" fmla="*/ 58 h 96"/>
                    <a:gd name="T44" fmla="*/ 28 w 63"/>
                    <a:gd name="T45" fmla="*/ 83 h 96"/>
                    <a:gd name="T46" fmla="*/ 28 w 63"/>
                    <a:gd name="T47" fmla="*/ 88 h 96"/>
                    <a:gd name="T48" fmla="*/ 28 w 63"/>
                    <a:gd name="T49" fmla="*/ 88 h 96"/>
                    <a:gd name="T50" fmla="*/ 28 w 63"/>
                    <a:gd name="T51" fmla="*/ 92 h 96"/>
                    <a:gd name="T52" fmla="*/ 32 w 63"/>
                    <a:gd name="T53" fmla="*/ 92 h 96"/>
                    <a:gd name="T54" fmla="*/ 36 w 63"/>
                    <a:gd name="T55" fmla="*/ 92 h 96"/>
                    <a:gd name="T56" fmla="*/ 0 w 63"/>
                    <a:gd name="T57" fmla="*/ 92 h 96"/>
                    <a:gd name="T58" fmla="*/ 4 w 63"/>
                    <a:gd name="T59" fmla="*/ 92 h 96"/>
                    <a:gd name="T60" fmla="*/ 8 w 63"/>
                    <a:gd name="T61" fmla="*/ 92 h 96"/>
                    <a:gd name="T62" fmla="*/ 8 w 63"/>
                    <a:gd name="T63" fmla="*/ 88 h 96"/>
                    <a:gd name="T64" fmla="*/ 8 w 63"/>
                    <a:gd name="T65" fmla="*/ 83 h 96"/>
                    <a:gd name="T66" fmla="*/ 8 w 63"/>
                    <a:gd name="T67" fmla="*/ 79 h 96"/>
                    <a:gd name="T68" fmla="*/ 8 w 63"/>
                    <a:gd name="T69" fmla="*/ 12 h 96"/>
                    <a:gd name="T70" fmla="*/ 8 w 63"/>
                    <a:gd name="T71" fmla="*/ 8 h 96"/>
                    <a:gd name="T72" fmla="*/ 8 w 63"/>
                    <a:gd name="T73" fmla="*/ 4 h 96"/>
                    <a:gd name="T74" fmla="*/ 8 w 63"/>
                    <a:gd name="T75" fmla="*/ 4 h 96"/>
                    <a:gd name="T76" fmla="*/ 4 w 63"/>
                    <a:gd name="T77" fmla="*/ 4 h 96"/>
                    <a:gd name="T78" fmla="*/ 0 w 63"/>
                    <a:gd name="T79" fmla="*/ 4 h 96"/>
                    <a:gd name="T80" fmla="*/ 28 w 63"/>
                    <a:gd name="T81" fmla="*/ 16 h 96"/>
                    <a:gd name="T82" fmla="*/ 28 w 63"/>
                    <a:gd name="T83" fmla="*/ 54 h 96"/>
                    <a:gd name="T84" fmla="*/ 28 w 63"/>
                    <a:gd name="T85" fmla="*/ 58 h 96"/>
                    <a:gd name="T86" fmla="*/ 32 w 63"/>
                    <a:gd name="T87" fmla="*/ 58 h 96"/>
                    <a:gd name="T88" fmla="*/ 32 w 63"/>
                    <a:gd name="T89" fmla="*/ 58 h 96"/>
                    <a:gd name="T90" fmla="*/ 36 w 63"/>
                    <a:gd name="T91" fmla="*/ 58 h 96"/>
                    <a:gd name="T92" fmla="*/ 36 w 63"/>
                    <a:gd name="T93" fmla="*/ 58 h 96"/>
                    <a:gd name="T94" fmla="*/ 40 w 63"/>
                    <a:gd name="T95" fmla="*/ 58 h 96"/>
                    <a:gd name="T96" fmla="*/ 40 w 63"/>
                    <a:gd name="T97" fmla="*/ 54 h 96"/>
                    <a:gd name="T98" fmla="*/ 44 w 63"/>
                    <a:gd name="T99" fmla="*/ 50 h 96"/>
                    <a:gd name="T100" fmla="*/ 44 w 63"/>
                    <a:gd name="T101" fmla="*/ 46 h 96"/>
                    <a:gd name="T102" fmla="*/ 44 w 63"/>
                    <a:gd name="T103" fmla="*/ 33 h 96"/>
                    <a:gd name="T104" fmla="*/ 44 w 63"/>
                    <a:gd name="T105" fmla="*/ 25 h 96"/>
                    <a:gd name="T106" fmla="*/ 44 w 63"/>
                    <a:gd name="T107" fmla="*/ 16 h 96"/>
                    <a:gd name="T108" fmla="*/ 40 w 63"/>
                    <a:gd name="T109" fmla="*/ 12 h 96"/>
                    <a:gd name="T110" fmla="*/ 40 w 63"/>
                    <a:gd name="T111" fmla="*/ 8 h 96"/>
                    <a:gd name="T112" fmla="*/ 36 w 63"/>
                    <a:gd name="T113" fmla="*/ 8 h 96"/>
                    <a:gd name="T114" fmla="*/ 32 w 63"/>
                    <a:gd name="T115" fmla="*/ 8 h 96"/>
                    <a:gd name="T116" fmla="*/ 32 w 63"/>
                    <a:gd name="T117" fmla="*/ 8 h 96"/>
                    <a:gd name="T118" fmla="*/ 32 w 63"/>
                    <a:gd name="T119" fmla="*/ 8 h 96"/>
                    <a:gd name="T120" fmla="*/ 28 w 63"/>
                    <a:gd name="T121" fmla="*/ 12 h 96"/>
                    <a:gd name="T122" fmla="*/ 28 w 63"/>
                    <a:gd name="T123" fmla="*/ 12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63" h="96">
                      <a:moveTo>
                        <a:pt x="28" y="0"/>
                      </a:move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32" y="4"/>
                      </a:lnTo>
                      <a:lnTo>
                        <a:pt x="32" y="4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4" y="0"/>
                      </a:lnTo>
                      <a:lnTo>
                        <a:pt x="44" y="0"/>
                      </a:lnTo>
                      <a:lnTo>
                        <a:pt x="48" y="0"/>
                      </a:lnTo>
                      <a:lnTo>
                        <a:pt x="48" y="0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6" y="4"/>
                      </a:lnTo>
                      <a:lnTo>
                        <a:pt x="56" y="8"/>
                      </a:lnTo>
                      <a:lnTo>
                        <a:pt x="56" y="12"/>
                      </a:lnTo>
                      <a:lnTo>
                        <a:pt x="60" y="12"/>
                      </a:lnTo>
                      <a:lnTo>
                        <a:pt x="60" y="16"/>
                      </a:lnTo>
                      <a:lnTo>
                        <a:pt x="60" y="21"/>
                      </a:lnTo>
                      <a:lnTo>
                        <a:pt x="60" y="21"/>
                      </a:lnTo>
                      <a:lnTo>
                        <a:pt x="63" y="25"/>
                      </a:lnTo>
                      <a:lnTo>
                        <a:pt x="63" y="29"/>
                      </a:lnTo>
                      <a:lnTo>
                        <a:pt x="63" y="33"/>
                      </a:lnTo>
                      <a:lnTo>
                        <a:pt x="63" y="37"/>
                      </a:lnTo>
                      <a:lnTo>
                        <a:pt x="63" y="42"/>
                      </a:lnTo>
                      <a:lnTo>
                        <a:pt x="60" y="42"/>
                      </a:lnTo>
                      <a:lnTo>
                        <a:pt x="60" y="46"/>
                      </a:lnTo>
                      <a:lnTo>
                        <a:pt x="60" y="50"/>
                      </a:lnTo>
                      <a:lnTo>
                        <a:pt x="60" y="54"/>
                      </a:lnTo>
                      <a:lnTo>
                        <a:pt x="56" y="54"/>
                      </a:lnTo>
                      <a:lnTo>
                        <a:pt x="56" y="58"/>
                      </a:lnTo>
                      <a:lnTo>
                        <a:pt x="52" y="58"/>
                      </a:lnTo>
                      <a:lnTo>
                        <a:pt x="52" y="62"/>
                      </a:lnTo>
                      <a:lnTo>
                        <a:pt x="48" y="62"/>
                      </a:lnTo>
                      <a:lnTo>
                        <a:pt x="48" y="62"/>
                      </a:lnTo>
                      <a:lnTo>
                        <a:pt x="44" y="67"/>
                      </a:lnTo>
                      <a:lnTo>
                        <a:pt x="44" y="67"/>
                      </a:lnTo>
                      <a:lnTo>
                        <a:pt x="40" y="67"/>
                      </a:lnTo>
                      <a:lnTo>
                        <a:pt x="40" y="67"/>
                      </a:lnTo>
                      <a:lnTo>
                        <a:pt x="40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2" y="67"/>
                      </a:lnTo>
                      <a:lnTo>
                        <a:pt x="32" y="67"/>
                      </a:lnTo>
                      <a:lnTo>
                        <a:pt x="32" y="62"/>
                      </a:lnTo>
                      <a:lnTo>
                        <a:pt x="32" y="62"/>
                      </a:lnTo>
                      <a:lnTo>
                        <a:pt x="32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79"/>
                      </a:lnTo>
                      <a:lnTo>
                        <a:pt x="28" y="79"/>
                      </a:lnTo>
                      <a:lnTo>
                        <a:pt x="28" y="83"/>
                      </a:lnTo>
                      <a:lnTo>
                        <a:pt x="28" y="83"/>
                      </a:lnTo>
                      <a:lnTo>
                        <a:pt x="28" y="83"/>
                      </a:lnTo>
                      <a:lnTo>
                        <a:pt x="28" y="88"/>
                      </a:lnTo>
                      <a:lnTo>
                        <a:pt x="28" y="88"/>
                      </a:lnTo>
                      <a:lnTo>
                        <a:pt x="28" y="88"/>
                      </a:lnTo>
                      <a:lnTo>
                        <a:pt x="28" y="88"/>
                      </a:lnTo>
                      <a:lnTo>
                        <a:pt x="28" y="88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32" y="92"/>
                      </a:lnTo>
                      <a:lnTo>
                        <a:pt x="32" y="92"/>
                      </a:lnTo>
                      <a:lnTo>
                        <a:pt x="32" y="92"/>
                      </a:lnTo>
                      <a:lnTo>
                        <a:pt x="32" y="92"/>
                      </a:lnTo>
                      <a:lnTo>
                        <a:pt x="36" y="92"/>
                      </a:lnTo>
                      <a:lnTo>
                        <a:pt x="36" y="96"/>
                      </a:lnTo>
                      <a:lnTo>
                        <a:pt x="0" y="96"/>
                      </a:lnTo>
                      <a:lnTo>
                        <a:pt x="0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8" y="92"/>
                      </a:lnTo>
                      <a:lnTo>
                        <a:pt x="8" y="92"/>
                      </a:lnTo>
                      <a:lnTo>
                        <a:pt x="8" y="88"/>
                      </a:lnTo>
                      <a:lnTo>
                        <a:pt x="8" y="88"/>
                      </a:lnTo>
                      <a:lnTo>
                        <a:pt x="8" y="88"/>
                      </a:lnTo>
                      <a:lnTo>
                        <a:pt x="8" y="88"/>
                      </a:lnTo>
                      <a:lnTo>
                        <a:pt x="8" y="83"/>
                      </a:lnTo>
                      <a:lnTo>
                        <a:pt x="8" y="83"/>
                      </a:lnTo>
                      <a:lnTo>
                        <a:pt x="8" y="83"/>
                      </a:lnTo>
                      <a:lnTo>
                        <a:pt x="8" y="79"/>
                      </a:lnTo>
                      <a:lnTo>
                        <a:pt x="8" y="79"/>
                      </a:lnTo>
                      <a:lnTo>
                        <a:pt x="8" y="16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28" y="0"/>
                      </a:lnTo>
                      <a:close/>
                      <a:moveTo>
                        <a:pt x="28" y="16"/>
                      </a:move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6" y="58"/>
                      </a:lnTo>
                      <a:lnTo>
                        <a:pt x="36" y="58"/>
                      </a:lnTo>
                      <a:lnTo>
                        <a:pt x="36" y="58"/>
                      </a:lnTo>
                      <a:lnTo>
                        <a:pt x="36" y="58"/>
                      </a:lnTo>
                      <a:lnTo>
                        <a:pt x="36" y="58"/>
                      </a:lnTo>
                      <a:lnTo>
                        <a:pt x="36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4"/>
                      </a:lnTo>
                      <a:lnTo>
                        <a:pt x="40" y="54"/>
                      </a:lnTo>
                      <a:lnTo>
                        <a:pt x="40" y="54"/>
                      </a:lnTo>
                      <a:lnTo>
                        <a:pt x="44" y="50"/>
                      </a:lnTo>
                      <a:lnTo>
                        <a:pt x="44" y="50"/>
                      </a:lnTo>
                      <a:lnTo>
                        <a:pt x="44" y="46"/>
                      </a:lnTo>
                      <a:lnTo>
                        <a:pt x="44" y="46"/>
                      </a:lnTo>
                      <a:lnTo>
                        <a:pt x="44" y="42"/>
                      </a:lnTo>
                      <a:lnTo>
                        <a:pt x="44" y="37"/>
                      </a:lnTo>
                      <a:lnTo>
                        <a:pt x="44" y="33"/>
                      </a:lnTo>
                      <a:lnTo>
                        <a:pt x="44" y="29"/>
                      </a:lnTo>
                      <a:lnTo>
                        <a:pt x="44" y="25"/>
                      </a:lnTo>
                      <a:lnTo>
                        <a:pt x="44" y="25"/>
                      </a:lnTo>
                      <a:lnTo>
                        <a:pt x="44" y="21"/>
                      </a:lnTo>
                      <a:lnTo>
                        <a:pt x="44" y="21"/>
                      </a:lnTo>
                      <a:lnTo>
                        <a:pt x="44" y="16"/>
                      </a:lnTo>
                      <a:lnTo>
                        <a:pt x="40" y="16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36" y="8"/>
                      </a:lnTo>
                      <a:lnTo>
                        <a:pt x="36" y="8"/>
                      </a:lnTo>
                      <a:lnTo>
                        <a:pt x="36" y="8"/>
                      </a:lnTo>
                      <a:lnTo>
                        <a:pt x="36" y="8"/>
                      </a:lnTo>
                      <a:lnTo>
                        <a:pt x="36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28" y="8"/>
                      </a:lnTo>
                      <a:lnTo>
                        <a:pt x="28" y="12"/>
                      </a:lnTo>
                      <a:lnTo>
                        <a:pt x="28" y="12"/>
                      </a:lnTo>
                      <a:lnTo>
                        <a:pt x="28" y="12"/>
                      </a:lnTo>
                      <a:lnTo>
                        <a:pt x="28" y="12"/>
                      </a:lnTo>
                      <a:lnTo>
                        <a:pt x="28" y="12"/>
                      </a:lnTo>
                      <a:lnTo>
                        <a:pt x="28" y="16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88" name="Freeform 57"/>
                <p:cNvSpPr>
                  <a:spLocks noEditPoints="1"/>
                </p:cNvSpPr>
                <p:nvPr/>
              </p:nvSpPr>
              <p:spPr bwMode="auto">
                <a:xfrm>
                  <a:off x="3222" y="851"/>
                  <a:ext cx="60" cy="67"/>
                </a:xfrm>
                <a:custGeom>
                  <a:avLst/>
                  <a:gdLst>
                    <a:gd name="T0" fmla="*/ 56 w 60"/>
                    <a:gd name="T1" fmla="*/ 62 h 67"/>
                    <a:gd name="T2" fmla="*/ 44 w 60"/>
                    <a:gd name="T3" fmla="*/ 67 h 67"/>
                    <a:gd name="T4" fmla="*/ 40 w 60"/>
                    <a:gd name="T5" fmla="*/ 67 h 67"/>
                    <a:gd name="T6" fmla="*/ 36 w 60"/>
                    <a:gd name="T7" fmla="*/ 62 h 67"/>
                    <a:gd name="T8" fmla="*/ 32 w 60"/>
                    <a:gd name="T9" fmla="*/ 58 h 67"/>
                    <a:gd name="T10" fmla="*/ 32 w 60"/>
                    <a:gd name="T11" fmla="*/ 58 h 67"/>
                    <a:gd name="T12" fmla="*/ 24 w 60"/>
                    <a:gd name="T13" fmla="*/ 62 h 67"/>
                    <a:gd name="T14" fmla="*/ 16 w 60"/>
                    <a:gd name="T15" fmla="*/ 67 h 67"/>
                    <a:gd name="T16" fmla="*/ 8 w 60"/>
                    <a:gd name="T17" fmla="*/ 67 h 67"/>
                    <a:gd name="T18" fmla="*/ 4 w 60"/>
                    <a:gd name="T19" fmla="*/ 62 h 67"/>
                    <a:gd name="T20" fmla="*/ 0 w 60"/>
                    <a:gd name="T21" fmla="*/ 58 h 67"/>
                    <a:gd name="T22" fmla="*/ 0 w 60"/>
                    <a:gd name="T23" fmla="*/ 50 h 67"/>
                    <a:gd name="T24" fmla="*/ 4 w 60"/>
                    <a:gd name="T25" fmla="*/ 42 h 67"/>
                    <a:gd name="T26" fmla="*/ 16 w 60"/>
                    <a:gd name="T27" fmla="*/ 33 h 67"/>
                    <a:gd name="T28" fmla="*/ 32 w 60"/>
                    <a:gd name="T29" fmla="*/ 16 h 67"/>
                    <a:gd name="T30" fmla="*/ 32 w 60"/>
                    <a:gd name="T31" fmla="*/ 12 h 67"/>
                    <a:gd name="T32" fmla="*/ 32 w 60"/>
                    <a:gd name="T33" fmla="*/ 8 h 67"/>
                    <a:gd name="T34" fmla="*/ 28 w 60"/>
                    <a:gd name="T35" fmla="*/ 4 h 67"/>
                    <a:gd name="T36" fmla="*/ 28 w 60"/>
                    <a:gd name="T37" fmla="*/ 4 h 67"/>
                    <a:gd name="T38" fmla="*/ 24 w 60"/>
                    <a:gd name="T39" fmla="*/ 4 h 67"/>
                    <a:gd name="T40" fmla="*/ 20 w 60"/>
                    <a:gd name="T41" fmla="*/ 4 h 67"/>
                    <a:gd name="T42" fmla="*/ 16 w 60"/>
                    <a:gd name="T43" fmla="*/ 8 h 67"/>
                    <a:gd name="T44" fmla="*/ 16 w 60"/>
                    <a:gd name="T45" fmla="*/ 8 h 67"/>
                    <a:gd name="T46" fmla="*/ 16 w 60"/>
                    <a:gd name="T47" fmla="*/ 12 h 67"/>
                    <a:gd name="T48" fmla="*/ 16 w 60"/>
                    <a:gd name="T49" fmla="*/ 12 h 67"/>
                    <a:gd name="T50" fmla="*/ 20 w 60"/>
                    <a:gd name="T51" fmla="*/ 16 h 67"/>
                    <a:gd name="T52" fmla="*/ 16 w 60"/>
                    <a:gd name="T53" fmla="*/ 21 h 67"/>
                    <a:gd name="T54" fmla="*/ 16 w 60"/>
                    <a:gd name="T55" fmla="*/ 25 h 67"/>
                    <a:gd name="T56" fmla="*/ 12 w 60"/>
                    <a:gd name="T57" fmla="*/ 25 h 67"/>
                    <a:gd name="T58" fmla="*/ 8 w 60"/>
                    <a:gd name="T59" fmla="*/ 25 h 67"/>
                    <a:gd name="T60" fmla="*/ 4 w 60"/>
                    <a:gd name="T61" fmla="*/ 25 h 67"/>
                    <a:gd name="T62" fmla="*/ 0 w 60"/>
                    <a:gd name="T63" fmla="*/ 21 h 67"/>
                    <a:gd name="T64" fmla="*/ 0 w 60"/>
                    <a:gd name="T65" fmla="*/ 12 h 67"/>
                    <a:gd name="T66" fmla="*/ 8 w 60"/>
                    <a:gd name="T67" fmla="*/ 4 h 67"/>
                    <a:gd name="T68" fmla="*/ 16 w 60"/>
                    <a:gd name="T69" fmla="*/ 0 h 67"/>
                    <a:gd name="T70" fmla="*/ 32 w 60"/>
                    <a:gd name="T71" fmla="*/ 0 h 67"/>
                    <a:gd name="T72" fmla="*/ 40 w 60"/>
                    <a:gd name="T73" fmla="*/ 0 h 67"/>
                    <a:gd name="T74" fmla="*/ 44 w 60"/>
                    <a:gd name="T75" fmla="*/ 4 h 67"/>
                    <a:gd name="T76" fmla="*/ 48 w 60"/>
                    <a:gd name="T77" fmla="*/ 8 h 67"/>
                    <a:gd name="T78" fmla="*/ 52 w 60"/>
                    <a:gd name="T79" fmla="*/ 12 h 67"/>
                    <a:gd name="T80" fmla="*/ 52 w 60"/>
                    <a:gd name="T81" fmla="*/ 46 h 67"/>
                    <a:gd name="T82" fmla="*/ 52 w 60"/>
                    <a:gd name="T83" fmla="*/ 54 h 67"/>
                    <a:gd name="T84" fmla="*/ 52 w 60"/>
                    <a:gd name="T85" fmla="*/ 58 h 67"/>
                    <a:gd name="T86" fmla="*/ 56 w 60"/>
                    <a:gd name="T87" fmla="*/ 58 h 67"/>
                    <a:gd name="T88" fmla="*/ 56 w 60"/>
                    <a:gd name="T89" fmla="*/ 58 h 67"/>
                    <a:gd name="T90" fmla="*/ 28 w 60"/>
                    <a:gd name="T91" fmla="*/ 33 h 67"/>
                    <a:gd name="T92" fmla="*/ 20 w 60"/>
                    <a:gd name="T93" fmla="*/ 42 h 67"/>
                    <a:gd name="T94" fmla="*/ 16 w 60"/>
                    <a:gd name="T95" fmla="*/ 50 h 67"/>
                    <a:gd name="T96" fmla="*/ 20 w 60"/>
                    <a:gd name="T97" fmla="*/ 54 h 67"/>
                    <a:gd name="T98" fmla="*/ 24 w 60"/>
                    <a:gd name="T99" fmla="*/ 54 h 67"/>
                    <a:gd name="T100" fmla="*/ 24 w 60"/>
                    <a:gd name="T101" fmla="*/ 54 h 67"/>
                    <a:gd name="T102" fmla="*/ 28 w 60"/>
                    <a:gd name="T103" fmla="*/ 54 h 67"/>
                    <a:gd name="T104" fmla="*/ 32 w 60"/>
                    <a:gd name="T105" fmla="*/ 54 h 67"/>
                    <a:gd name="T106" fmla="*/ 32 w 60"/>
                    <a:gd name="T107" fmla="*/ 29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60" h="67">
                      <a:moveTo>
                        <a:pt x="56" y="54"/>
                      </a:moveTo>
                      <a:lnTo>
                        <a:pt x="60" y="58"/>
                      </a:lnTo>
                      <a:lnTo>
                        <a:pt x="56" y="58"/>
                      </a:lnTo>
                      <a:lnTo>
                        <a:pt x="56" y="62"/>
                      </a:lnTo>
                      <a:lnTo>
                        <a:pt x="56" y="62"/>
                      </a:lnTo>
                      <a:lnTo>
                        <a:pt x="52" y="62"/>
                      </a:lnTo>
                      <a:lnTo>
                        <a:pt x="52" y="67"/>
                      </a:lnTo>
                      <a:lnTo>
                        <a:pt x="48" y="67"/>
                      </a:lnTo>
                      <a:lnTo>
                        <a:pt x="48" y="67"/>
                      </a:lnTo>
                      <a:lnTo>
                        <a:pt x="44" y="67"/>
                      </a:lnTo>
                      <a:lnTo>
                        <a:pt x="44" y="67"/>
                      </a:lnTo>
                      <a:lnTo>
                        <a:pt x="40" y="67"/>
                      </a:lnTo>
                      <a:lnTo>
                        <a:pt x="40" y="67"/>
                      </a:lnTo>
                      <a:lnTo>
                        <a:pt x="40" y="67"/>
                      </a:lnTo>
                      <a:lnTo>
                        <a:pt x="40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32" y="62"/>
                      </a:lnTo>
                      <a:lnTo>
                        <a:pt x="32" y="62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4" y="62"/>
                      </a:lnTo>
                      <a:lnTo>
                        <a:pt x="24" y="62"/>
                      </a:lnTo>
                      <a:lnTo>
                        <a:pt x="20" y="62"/>
                      </a:lnTo>
                      <a:lnTo>
                        <a:pt x="20" y="67"/>
                      </a:lnTo>
                      <a:lnTo>
                        <a:pt x="16" y="67"/>
                      </a:lnTo>
                      <a:lnTo>
                        <a:pt x="16" y="67"/>
                      </a:lnTo>
                      <a:lnTo>
                        <a:pt x="12" y="67"/>
                      </a:lnTo>
                      <a:lnTo>
                        <a:pt x="12" y="67"/>
                      </a:lnTo>
                      <a:lnTo>
                        <a:pt x="12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4" y="67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0" y="62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46"/>
                      </a:lnTo>
                      <a:lnTo>
                        <a:pt x="0" y="46"/>
                      </a:lnTo>
                      <a:lnTo>
                        <a:pt x="4" y="42"/>
                      </a:lnTo>
                      <a:lnTo>
                        <a:pt x="4" y="42"/>
                      </a:lnTo>
                      <a:lnTo>
                        <a:pt x="4" y="42"/>
                      </a:lnTo>
                      <a:lnTo>
                        <a:pt x="8" y="37"/>
                      </a:lnTo>
                      <a:lnTo>
                        <a:pt x="8" y="37"/>
                      </a:lnTo>
                      <a:lnTo>
                        <a:pt x="12" y="33"/>
                      </a:lnTo>
                      <a:lnTo>
                        <a:pt x="16" y="33"/>
                      </a:lnTo>
                      <a:lnTo>
                        <a:pt x="20" y="29"/>
                      </a:lnTo>
                      <a:lnTo>
                        <a:pt x="24" y="29"/>
                      </a:lnTo>
                      <a:lnTo>
                        <a:pt x="28" y="25"/>
                      </a:lnTo>
                      <a:lnTo>
                        <a:pt x="32" y="25"/>
                      </a:lnTo>
                      <a:lnTo>
                        <a:pt x="32" y="16"/>
                      </a:lnTo>
                      <a:lnTo>
                        <a:pt x="32" y="16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6"/>
                      </a:lnTo>
                      <a:lnTo>
                        <a:pt x="16" y="16"/>
                      </a:lnTo>
                      <a:lnTo>
                        <a:pt x="20" y="16"/>
                      </a:lnTo>
                      <a:lnTo>
                        <a:pt x="20" y="16"/>
                      </a:lnTo>
                      <a:lnTo>
                        <a:pt x="20" y="16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4" y="12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12" y="4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8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4" y="0"/>
                      </a:lnTo>
                      <a:lnTo>
                        <a:pt x="44" y="4"/>
                      </a:lnTo>
                      <a:lnTo>
                        <a:pt x="44" y="4"/>
                      </a:lnTo>
                      <a:lnTo>
                        <a:pt x="44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12"/>
                      </a:lnTo>
                      <a:lnTo>
                        <a:pt x="48" y="12"/>
                      </a:lnTo>
                      <a:lnTo>
                        <a:pt x="52" y="12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21"/>
                      </a:lnTo>
                      <a:lnTo>
                        <a:pt x="52" y="46"/>
                      </a:lnTo>
                      <a:lnTo>
                        <a:pt x="52" y="46"/>
                      </a:lnTo>
                      <a:lnTo>
                        <a:pt x="52" y="50"/>
                      </a:lnTo>
                      <a:lnTo>
                        <a:pt x="52" y="50"/>
                      </a:lnTo>
                      <a:lnTo>
                        <a:pt x="52" y="50"/>
                      </a:lnTo>
                      <a:lnTo>
                        <a:pt x="52" y="54"/>
                      </a:lnTo>
                      <a:lnTo>
                        <a:pt x="52" y="54"/>
                      </a:lnTo>
                      <a:lnTo>
                        <a:pt x="52" y="54"/>
                      </a:lnTo>
                      <a:lnTo>
                        <a:pt x="52" y="54"/>
                      </a:lnTo>
                      <a:lnTo>
                        <a:pt x="52" y="54"/>
                      </a:lnTo>
                      <a:lnTo>
                        <a:pt x="52" y="58"/>
                      </a:lnTo>
                      <a:lnTo>
                        <a:pt x="52" y="58"/>
                      </a:lnTo>
                      <a:lnTo>
                        <a:pt x="52" y="58"/>
                      </a:lnTo>
                      <a:lnTo>
                        <a:pt x="52" y="58"/>
                      </a:lnTo>
                      <a:lnTo>
                        <a:pt x="52" y="58"/>
                      </a:lnTo>
                      <a:lnTo>
                        <a:pt x="52" y="58"/>
                      </a:lnTo>
                      <a:lnTo>
                        <a:pt x="56" y="58"/>
                      </a:lnTo>
                      <a:lnTo>
                        <a:pt x="56" y="58"/>
                      </a:lnTo>
                      <a:lnTo>
                        <a:pt x="56" y="58"/>
                      </a:lnTo>
                      <a:lnTo>
                        <a:pt x="56" y="58"/>
                      </a:lnTo>
                      <a:lnTo>
                        <a:pt x="56" y="58"/>
                      </a:lnTo>
                      <a:lnTo>
                        <a:pt x="56" y="58"/>
                      </a:lnTo>
                      <a:lnTo>
                        <a:pt x="56" y="58"/>
                      </a:lnTo>
                      <a:lnTo>
                        <a:pt x="56" y="54"/>
                      </a:lnTo>
                      <a:lnTo>
                        <a:pt x="56" y="54"/>
                      </a:lnTo>
                      <a:close/>
                      <a:moveTo>
                        <a:pt x="32" y="29"/>
                      </a:moveTo>
                      <a:lnTo>
                        <a:pt x="28" y="33"/>
                      </a:lnTo>
                      <a:lnTo>
                        <a:pt x="24" y="33"/>
                      </a:lnTo>
                      <a:lnTo>
                        <a:pt x="24" y="37"/>
                      </a:lnTo>
                      <a:lnTo>
                        <a:pt x="20" y="37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16" y="46"/>
                      </a:lnTo>
                      <a:lnTo>
                        <a:pt x="16" y="46"/>
                      </a:lnTo>
                      <a:lnTo>
                        <a:pt x="16" y="50"/>
                      </a:lnTo>
                      <a:lnTo>
                        <a:pt x="16" y="50"/>
                      </a:lnTo>
                      <a:lnTo>
                        <a:pt x="16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32" y="54"/>
                      </a:lnTo>
                      <a:lnTo>
                        <a:pt x="32" y="54"/>
                      </a:lnTo>
                      <a:lnTo>
                        <a:pt x="32" y="54"/>
                      </a:lnTo>
                      <a:lnTo>
                        <a:pt x="32" y="50"/>
                      </a:lnTo>
                      <a:lnTo>
                        <a:pt x="32" y="50"/>
                      </a:lnTo>
                      <a:lnTo>
                        <a:pt x="32" y="2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89" name="Freeform 58"/>
                <p:cNvSpPr>
                  <a:spLocks noEditPoints="1"/>
                </p:cNvSpPr>
                <p:nvPr/>
              </p:nvSpPr>
              <p:spPr bwMode="auto">
                <a:xfrm>
                  <a:off x="3278" y="821"/>
                  <a:ext cx="43" cy="97"/>
                </a:xfrm>
                <a:custGeom>
                  <a:avLst/>
                  <a:gdLst>
                    <a:gd name="T0" fmla="*/ 35 w 43"/>
                    <a:gd name="T1" fmla="*/ 0 h 97"/>
                    <a:gd name="T2" fmla="*/ 39 w 43"/>
                    <a:gd name="T3" fmla="*/ 0 h 97"/>
                    <a:gd name="T4" fmla="*/ 39 w 43"/>
                    <a:gd name="T5" fmla="*/ 5 h 97"/>
                    <a:gd name="T6" fmla="*/ 43 w 43"/>
                    <a:gd name="T7" fmla="*/ 5 h 97"/>
                    <a:gd name="T8" fmla="*/ 43 w 43"/>
                    <a:gd name="T9" fmla="*/ 9 h 97"/>
                    <a:gd name="T10" fmla="*/ 43 w 43"/>
                    <a:gd name="T11" fmla="*/ 9 h 97"/>
                    <a:gd name="T12" fmla="*/ 43 w 43"/>
                    <a:gd name="T13" fmla="*/ 13 h 97"/>
                    <a:gd name="T14" fmla="*/ 39 w 43"/>
                    <a:gd name="T15" fmla="*/ 17 h 97"/>
                    <a:gd name="T16" fmla="*/ 39 w 43"/>
                    <a:gd name="T17" fmla="*/ 17 h 97"/>
                    <a:gd name="T18" fmla="*/ 35 w 43"/>
                    <a:gd name="T19" fmla="*/ 17 h 97"/>
                    <a:gd name="T20" fmla="*/ 35 w 43"/>
                    <a:gd name="T21" fmla="*/ 17 h 97"/>
                    <a:gd name="T22" fmla="*/ 31 w 43"/>
                    <a:gd name="T23" fmla="*/ 17 h 97"/>
                    <a:gd name="T24" fmla="*/ 31 w 43"/>
                    <a:gd name="T25" fmla="*/ 17 h 97"/>
                    <a:gd name="T26" fmla="*/ 27 w 43"/>
                    <a:gd name="T27" fmla="*/ 17 h 97"/>
                    <a:gd name="T28" fmla="*/ 27 w 43"/>
                    <a:gd name="T29" fmla="*/ 13 h 97"/>
                    <a:gd name="T30" fmla="*/ 27 w 43"/>
                    <a:gd name="T31" fmla="*/ 9 h 97"/>
                    <a:gd name="T32" fmla="*/ 27 w 43"/>
                    <a:gd name="T33" fmla="*/ 9 h 97"/>
                    <a:gd name="T34" fmla="*/ 27 w 43"/>
                    <a:gd name="T35" fmla="*/ 5 h 97"/>
                    <a:gd name="T36" fmla="*/ 27 w 43"/>
                    <a:gd name="T37" fmla="*/ 5 h 97"/>
                    <a:gd name="T38" fmla="*/ 31 w 43"/>
                    <a:gd name="T39" fmla="*/ 0 h 97"/>
                    <a:gd name="T40" fmla="*/ 31 w 43"/>
                    <a:gd name="T41" fmla="*/ 0 h 97"/>
                    <a:gd name="T42" fmla="*/ 11 w 43"/>
                    <a:gd name="T43" fmla="*/ 0 h 97"/>
                    <a:gd name="T44" fmla="*/ 11 w 43"/>
                    <a:gd name="T45" fmla="*/ 0 h 97"/>
                    <a:gd name="T46" fmla="*/ 15 w 43"/>
                    <a:gd name="T47" fmla="*/ 0 h 97"/>
                    <a:gd name="T48" fmla="*/ 15 w 43"/>
                    <a:gd name="T49" fmla="*/ 5 h 97"/>
                    <a:gd name="T50" fmla="*/ 19 w 43"/>
                    <a:gd name="T51" fmla="*/ 5 h 97"/>
                    <a:gd name="T52" fmla="*/ 19 w 43"/>
                    <a:gd name="T53" fmla="*/ 9 h 97"/>
                    <a:gd name="T54" fmla="*/ 19 w 43"/>
                    <a:gd name="T55" fmla="*/ 13 h 97"/>
                    <a:gd name="T56" fmla="*/ 19 w 43"/>
                    <a:gd name="T57" fmla="*/ 13 h 97"/>
                    <a:gd name="T58" fmla="*/ 15 w 43"/>
                    <a:gd name="T59" fmla="*/ 17 h 97"/>
                    <a:gd name="T60" fmla="*/ 15 w 43"/>
                    <a:gd name="T61" fmla="*/ 17 h 97"/>
                    <a:gd name="T62" fmla="*/ 11 w 43"/>
                    <a:gd name="T63" fmla="*/ 17 h 97"/>
                    <a:gd name="T64" fmla="*/ 7 w 43"/>
                    <a:gd name="T65" fmla="*/ 17 h 97"/>
                    <a:gd name="T66" fmla="*/ 7 w 43"/>
                    <a:gd name="T67" fmla="*/ 17 h 97"/>
                    <a:gd name="T68" fmla="*/ 4 w 43"/>
                    <a:gd name="T69" fmla="*/ 17 h 97"/>
                    <a:gd name="T70" fmla="*/ 4 w 43"/>
                    <a:gd name="T71" fmla="*/ 13 h 97"/>
                    <a:gd name="T72" fmla="*/ 4 w 43"/>
                    <a:gd name="T73" fmla="*/ 13 h 97"/>
                    <a:gd name="T74" fmla="*/ 0 w 43"/>
                    <a:gd name="T75" fmla="*/ 9 h 97"/>
                    <a:gd name="T76" fmla="*/ 4 w 43"/>
                    <a:gd name="T77" fmla="*/ 9 h 97"/>
                    <a:gd name="T78" fmla="*/ 4 w 43"/>
                    <a:gd name="T79" fmla="*/ 5 h 97"/>
                    <a:gd name="T80" fmla="*/ 4 w 43"/>
                    <a:gd name="T81" fmla="*/ 5 h 97"/>
                    <a:gd name="T82" fmla="*/ 7 w 43"/>
                    <a:gd name="T83" fmla="*/ 0 h 97"/>
                    <a:gd name="T84" fmla="*/ 7 w 43"/>
                    <a:gd name="T85" fmla="*/ 0 h 97"/>
                    <a:gd name="T86" fmla="*/ 31 w 43"/>
                    <a:gd name="T87" fmla="*/ 80 h 97"/>
                    <a:gd name="T88" fmla="*/ 31 w 43"/>
                    <a:gd name="T89" fmla="*/ 84 h 97"/>
                    <a:gd name="T90" fmla="*/ 31 w 43"/>
                    <a:gd name="T91" fmla="*/ 88 h 97"/>
                    <a:gd name="T92" fmla="*/ 35 w 43"/>
                    <a:gd name="T93" fmla="*/ 88 h 97"/>
                    <a:gd name="T94" fmla="*/ 35 w 43"/>
                    <a:gd name="T95" fmla="*/ 92 h 97"/>
                    <a:gd name="T96" fmla="*/ 39 w 43"/>
                    <a:gd name="T97" fmla="*/ 92 h 97"/>
                    <a:gd name="T98" fmla="*/ 7 w 43"/>
                    <a:gd name="T99" fmla="*/ 97 h 97"/>
                    <a:gd name="T100" fmla="*/ 7 w 43"/>
                    <a:gd name="T101" fmla="*/ 92 h 97"/>
                    <a:gd name="T102" fmla="*/ 11 w 43"/>
                    <a:gd name="T103" fmla="*/ 92 h 97"/>
                    <a:gd name="T104" fmla="*/ 11 w 43"/>
                    <a:gd name="T105" fmla="*/ 88 h 97"/>
                    <a:gd name="T106" fmla="*/ 11 w 43"/>
                    <a:gd name="T107" fmla="*/ 88 h 97"/>
                    <a:gd name="T108" fmla="*/ 15 w 43"/>
                    <a:gd name="T109" fmla="*/ 84 h 97"/>
                    <a:gd name="T110" fmla="*/ 15 w 43"/>
                    <a:gd name="T111" fmla="*/ 46 h 97"/>
                    <a:gd name="T112" fmla="*/ 15 w 43"/>
                    <a:gd name="T113" fmla="*/ 38 h 97"/>
                    <a:gd name="T114" fmla="*/ 11 w 43"/>
                    <a:gd name="T115" fmla="*/ 38 h 97"/>
                    <a:gd name="T116" fmla="*/ 11 w 43"/>
                    <a:gd name="T117" fmla="*/ 34 h 97"/>
                    <a:gd name="T118" fmla="*/ 11 w 43"/>
                    <a:gd name="T119" fmla="*/ 34 h 97"/>
                    <a:gd name="T120" fmla="*/ 7 w 43"/>
                    <a:gd name="T121" fmla="*/ 34 h 97"/>
                    <a:gd name="T122" fmla="*/ 31 w 43"/>
                    <a:gd name="T123" fmla="*/ 30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43" h="97">
                      <a:moveTo>
                        <a:pt x="35" y="0"/>
                      </a:move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5"/>
                      </a:lnTo>
                      <a:lnTo>
                        <a:pt x="39" y="5"/>
                      </a:lnTo>
                      <a:lnTo>
                        <a:pt x="43" y="5"/>
                      </a:lnTo>
                      <a:lnTo>
                        <a:pt x="43" y="5"/>
                      </a:lnTo>
                      <a:lnTo>
                        <a:pt x="43" y="5"/>
                      </a:lnTo>
                      <a:lnTo>
                        <a:pt x="43" y="9"/>
                      </a:lnTo>
                      <a:lnTo>
                        <a:pt x="43" y="9"/>
                      </a:lnTo>
                      <a:lnTo>
                        <a:pt x="43" y="9"/>
                      </a:lnTo>
                      <a:lnTo>
                        <a:pt x="43" y="9"/>
                      </a:lnTo>
                      <a:lnTo>
                        <a:pt x="43" y="9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39" y="17"/>
                      </a:lnTo>
                      <a:lnTo>
                        <a:pt x="39" y="17"/>
                      </a:lnTo>
                      <a:lnTo>
                        <a:pt x="39" y="17"/>
                      </a:lnTo>
                      <a:lnTo>
                        <a:pt x="39" y="17"/>
                      </a:lnTo>
                      <a:lnTo>
                        <a:pt x="39" y="17"/>
                      </a:lnTo>
                      <a:lnTo>
                        <a:pt x="39" y="17"/>
                      </a:lnTo>
                      <a:lnTo>
                        <a:pt x="35" y="17"/>
                      </a:lnTo>
                      <a:lnTo>
                        <a:pt x="35" y="17"/>
                      </a:lnTo>
                      <a:lnTo>
                        <a:pt x="35" y="17"/>
                      </a:lnTo>
                      <a:lnTo>
                        <a:pt x="35" y="17"/>
                      </a:lnTo>
                      <a:lnTo>
                        <a:pt x="35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9"/>
                      </a:lnTo>
                      <a:lnTo>
                        <a:pt x="27" y="9"/>
                      </a:lnTo>
                      <a:lnTo>
                        <a:pt x="27" y="9"/>
                      </a:lnTo>
                      <a:lnTo>
                        <a:pt x="27" y="9"/>
                      </a:lnTo>
                      <a:lnTo>
                        <a:pt x="27" y="9"/>
                      </a:lnTo>
                      <a:lnTo>
                        <a:pt x="27" y="5"/>
                      </a:lnTo>
                      <a:lnTo>
                        <a:pt x="27" y="5"/>
                      </a:lnTo>
                      <a:lnTo>
                        <a:pt x="27" y="5"/>
                      </a:lnTo>
                      <a:lnTo>
                        <a:pt x="27" y="5"/>
                      </a:lnTo>
                      <a:lnTo>
                        <a:pt x="27" y="5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1" y="0"/>
                      </a:lnTo>
                      <a:lnTo>
                        <a:pt x="31" y="0"/>
                      </a:lnTo>
                      <a:lnTo>
                        <a:pt x="31" y="0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  <a:moveTo>
                        <a:pt x="11" y="0"/>
                      </a:moveTo>
                      <a:lnTo>
                        <a:pt x="11" y="0"/>
                      </a:lnTo>
                      <a:lnTo>
                        <a:pt x="11" y="0"/>
                      </a:lnTo>
                      <a:lnTo>
                        <a:pt x="11" y="0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5" y="5"/>
                      </a:lnTo>
                      <a:lnTo>
                        <a:pt x="15" y="5"/>
                      </a:lnTo>
                      <a:lnTo>
                        <a:pt x="15" y="5"/>
                      </a:lnTo>
                      <a:lnTo>
                        <a:pt x="15" y="5"/>
                      </a:lnTo>
                      <a:lnTo>
                        <a:pt x="19" y="5"/>
                      </a:lnTo>
                      <a:lnTo>
                        <a:pt x="19" y="5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9" y="13"/>
                      </a:lnTo>
                      <a:lnTo>
                        <a:pt x="19" y="13"/>
                      </a:lnTo>
                      <a:lnTo>
                        <a:pt x="19" y="13"/>
                      </a:lnTo>
                      <a:lnTo>
                        <a:pt x="19" y="13"/>
                      </a:lnTo>
                      <a:lnTo>
                        <a:pt x="15" y="13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1" y="17"/>
                      </a:lnTo>
                      <a:lnTo>
                        <a:pt x="11" y="17"/>
                      </a:lnTo>
                      <a:lnTo>
                        <a:pt x="11" y="17"/>
                      </a:lnTo>
                      <a:lnTo>
                        <a:pt x="11" y="17"/>
                      </a:lnTo>
                      <a:lnTo>
                        <a:pt x="11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0" y="9"/>
                      </a:lnTo>
                      <a:lnTo>
                        <a:pt x="0" y="9"/>
                      </a:lnTo>
                      <a:lnTo>
                        <a:pt x="0" y="9"/>
                      </a:lnTo>
                      <a:lnTo>
                        <a:pt x="4" y="9"/>
                      </a:lnTo>
                      <a:lnTo>
                        <a:pt x="4" y="9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7" y="0"/>
                      </a:lnTo>
                      <a:lnTo>
                        <a:pt x="7" y="0"/>
                      </a:lnTo>
                      <a:lnTo>
                        <a:pt x="7" y="0"/>
                      </a:lnTo>
                      <a:lnTo>
                        <a:pt x="7" y="0"/>
                      </a:lnTo>
                      <a:lnTo>
                        <a:pt x="11" y="0"/>
                      </a:lnTo>
                      <a:close/>
                      <a:moveTo>
                        <a:pt x="31" y="30"/>
                      </a:moveTo>
                      <a:lnTo>
                        <a:pt x="31" y="80"/>
                      </a:lnTo>
                      <a:lnTo>
                        <a:pt x="31" y="80"/>
                      </a:lnTo>
                      <a:lnTo>
                        <a:pt x="31" y="84"/>
                      </a:lnTo>
                      <a:lnTo>
                        <a:pt x="31" y="84"/>
                      </a:lnTo>
                      <a:lnTo>
                        <a:pt x="31" y="84"/>
                      </a:lnTo>
                      <a:lnTo>
                        <a:pt x="31" y="88"/>
                      </a:lnTo>
                      <a:lnTo>
                        <a:pt x="31" y="88"/>
                      </a:lnTo>
                      <a:lnTo>
                        <a:pt x="31" y="88"/>
                      </a:lnTo>
                      <a:lnTo>
                        <a:pt x="31" y="88"/>
                      </a:lnTo>
                      <a:lnTo>
                        <a:pt x="35" y="88"/>
                      </a:lnTo>
                      <a:lnTo>
                        <a:pt x="35" y="92"/>
                      </a:lnTo>
                      <a:lnTo>
                        <a:pt x="35" y="92"/>
                      </a:lnTo>
                      <a:lnTo>
                        <a:pt x="35" y="92"/>
                      </a:lnTo>
                      <a:lnTo>
                        <a:pt x="35" y="92"/>
                      </a:lnTo>
                      <a:lnTo>
                        <a:pt x="35" y="92"/>
                      </a:lnTo>
                      <a:lnTo>
                        <a:pt x="39" y="92"/>
                      </a:lnTo>
                      <a:lnTo>
                        <a:pt x="39" y="92"/>
                      </a:lnTo>
                      <a:lnTo>
                        <a:pt x="39" y="97"/>
                      </a:lnTo>
                      <a:lnTo>
                        <a:pt x="7" y="97"/>
                      </a:lnTo>
                      <a:lnTo>
                        <a:pt x="7" y="92"/>
                      </a:lnTo>
                      <a:lnTo>
                        <a:pt x="7" y="92"/>
                      </a:lnTo>
                      <a:lnTo>
                        <a:pt x="7" y="92"/>
                      </a:lnTo>
                      <a:lnTo>
                        <a:pt x="7" y="92"/>
                      </a:lnTo>
                      <a:lnTo>
                        <a:pt x="11" y="92"/>
                      </a:lnTo>
                      <a:lnTo>
                        <a:pt x="11" y="92"/>
                      </a:lnTo>
                      <a:lnTo>
                        <a:pt x="11" y="92"/>
                      </a:lnTo>
                      <a:lnTo>
                        <a:pt x="11" y="92"/>
                      </a:lnTo>
                      <a:lnTo>
                        <a:pt x="11" y="88"/>
                      </a:lnTo>
                      <a:lnTo>
                        <a:pt x="11" y="88"/>
                      </a:lnTo>
                      <a:lnTo>
                        <a:pt x="11" y="88"/>
                      </a:lnTo>
                      <a:lnTo>
                        <a:pt x="11" y="88"/>
                      </a:lnTo>
                      <a:lnTo>
                        <a:pt x="11" y="84"/>
                      </a:lnTo>
                      <a:lnTo>
                        <a:pt x="15" y="84"/>
                      </a:lnTo>
                      <a:lnTo>
                        <a:pt x="15" y="84"/>
                      </a:lnTo>
                      <a:lnTo>
                        <a:pt x="15" y="80"/>
                      </a:lnTo>
                      <a:lnTo>
                        <a:pt x="15" y="80"/>
                      </a:lnTo>
                      <a:lnTo>
                        <a:pt x="15" y="46"/>
                      </a:lnTo>
                      <a:lnTo>
                        <a:pt x="15" y="42"/>
                      </a:lnTo>
                      <a:lnTo>
                        <a:pt x="15" y="42"/>
                      </a:lnTo>
                      <a:lnTo>
                        <a:pt x="15" y="38"/>
                      </a:lnTo>
                      <a:lnTo>
                        <a:pt x="11" y="38"/>
                      </a:lnTo>
                      <a:lnTo>
                        <a:pt x="11" y="38"/>
                      </a:lnTo>
                      <a:lnTo>
                        <a:pt x="11" y="38"/>
                      </a:lnTo>
                      <a:lnTo>
                        <a:pt x="11" y="34"/>
                      </a:lnTo>
                      <a:lnTo>
                        <a:pt x="11" y="34"/>
                      </a:lnTo>
                      <a:lnTo>
                        <a:pt x="11" y="34"/>
                      </a:lnTo>
                      <a:lnTo>
                        <a:pt x="11" y="34"/>
                      </a:lnTo>
                      <a:lnTo>
                        <a:pt x="11" y="34"/>
                      </a:lnTo>
                      <a:lnTo>
                        <a:pt x="11" y="34"/>
                      </a:lnTo>
                      <a:lnTo>
                        <a:pt x="7" y="34"/>
                      </a:lnTo>
                      <a:lnTo>
                        <a:pt x="7" y="34"/>
                      </a:lnTo>
                      <a:lnTo>
                        <a:pt x="7" y="34"/>
                      </a:lnTo>
                      <a:lnTo>
                        <a:pt x="7" y="34"/>
                      </a:lnTo>
                      <a:lnTo>
                        <a:pt x="7" y="30"/>
                      </a:lnTo>
                      <a:lnTo>
                        <a:pt x="31" y="3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90" name="Freeform 59"/>
                <p:cNvSpPr>
                  <a:spLocks/>
                </p:cNvSpPr>
                <p:nvPr/>
              </p:nvSpPr>
              <p:spPr bwMode="auto">
                <a:xfrm>
                  <a:off x="3321" y="851"/>
                  <a:ext cx="63" cy="67"/>
                </a:xfrm>
                <a:custGeom>
                  <a:avLst/>
                  <a:gdLst>
                    <a:gd name="T0" fmla="*/ 39 w 63"/>
                    <a:gd name="T1" fmla="*/ 12 h 67"/>
                    <a:gd name="T2" fmla="*/ 39 w 63"/>
                    <a:gd name="T3" fmla="*/ 8 h 67"/>
                    <a:gd name="T4" fmla="*/ 39 w 63"/>
                    <a:gd name="T5" fmla="*/ 8 h 67"/>
                    <a:gd name="T6" fmla="*/ 39 w 63"/>
                    <a:gd name="T7" fmla="*/ 4 h 67"/>
                    <a:gd name="T8" fmla="*/ 39 w 63"/>
                    <a:gd name="T9" fmla="*/ 4 h 67"/>
                    <a:gd name="T10" fmla="*/ 35 w 63"/>
                    <a:gd name="T11" fmla="*/ 4 h 67"/>
                    <a:gd name="T12" fmla="*/ 63 w 63"/>
                    <a:gd name="T13" fmla="*/ 0 h 67"/>
                    <a:gd name="T14" fmla="*/ 63 w 63"/>
                    <a:gd name="T15" fmla="*/ 4 h 67"/>
                    <a:gd name="T16" fmla="*/ 63 w 63"/>
                    <a:gd name="T17" fmla="*/ 4 h 67"/>
                    <a:gd name="T18" fmla="*/ 59 w 63"/>
                    <a:gd name="T19" fmla="*/ 4 h 67"/>
                    <a:gd name="T20" fmla="*/ 59 w 63"/>
                    <a:gd name="T21" fmla="*/ 8 h 67"/>
                    <a:gd name="T22" fmla="*/ 59 w 63"/>
                    <a:gd name="T23" fmla="*/ 12 h 67"/>
                    <a:gd name="T24" fmla="*/ 59 w 63"/>
                    <a:gd name="T25" fmla="*/ 50 h 67"/>
                    <a:gd name="T26" fmla="*/ 59 w 63"/>
                    <a:gd name="T27" fmla="*/ 54 h 67"/>
                    <a:gd name="T28" fmla="*/ 59 w 63"/>
                    <a:gd name="T29" fmla="*/ 58 h 67"/>
                    <a:gd name="T30" fmla="*/ 59 w 63"/>
                    <a:gd name="T31" fmla="*/ 58 h 67"/>
                    <a:gd name="T32" fmla="*/ 63 w 63"/>
                    <a:gd name="T33" fmla="*/ 62 h 67"/>
                    <a:gd name="T34" fmla="*/ 63 w 63"/>
                    <a:gd name="T35" fmla="*/ 62 h 67"/>
                    <a:gd name="T36" fmla="*/ 35 w 63"/>
                    <a:gd name="T37" fmla="*/ 67 h 67"/>
                    <a:gd name="T38" fmla="*/ 35 w 63"/>
                    <a:gd name="T39" fmla="*/ 62 h 67"/>
                    <a:gd name="T40" fmla="*/ 39 w 63"/>
                    <a:gd name="T41" fmla="*/ 62 h 67"/>
                    <a:gd name="T42" fmla="*/ 39 w 63"/>
                    <a:gd name="T43" fmla="*/ 58 h 67"/>
                    <a:gd name="T44" fmla="*/ 39 w 63"/>
                    <a:gd name="T45" fmla="*/ 58 h 67"/>
                    <a:gd name="T46" fmla="*/ 39 w 63"/>
                    <a:gd name="T47" fmla="*/ 54 h 67"/>
                    <a:gd name="T48" fmla="*/ 39 w 63"/>
                    <a:gd name="T49" fmla="*/ 33 h 67"/>
                    <a:gd name="T50" fmla="*/ 24 w 63"/>
                    <a:gd name="T51" fmla="*/ 54 h 67"/>
                    <a:gd name="T52" fmla="*/ 24 w 63"/>
                    <a:gd name="T53" fmla="*/ 58 h 67"/>
                    <a:gd name="T54" fmla="*/ 24 w 63"/>
                    <a:gd name="T55" fmla="*/ 58 h 67"/>
                    <a:gd name="T56" fmla="*/ 28 w 63"/>
                    <a:gd name="T57" fmla="*/ 58 h 67"/>
                    <a:gd name="T58" fmla="*/ 28 w 63"/>
                    <a:gd name="T59" fmla="*/ 62 h 67"/>
                    <a:gd name="T60" fmla="*/ 28 w 63"/>
                    <a:gd name="T61" fmla="*/ 62 h 67"/>
                    <a:gd name="T62" fmla="*/ 0 w 63"/>
                    <a:gd name="T63" fmla="*/ 62 h 67"/>
                    <a:gd name="T64" fmla="*/ 4 w 63"/>
                    <a:gd name="T65" fmla="*/ 62 h 67"/>
                    <a:gd name="T66" fmla="*/ 4 w 63"/>
                    <a:gd name="T67" fmla="*/ 58 h 67"/>
                    <a:gd name="T68" fmla="*/ 4 w 63"/>
                    <a:gd name="T69" fmla="*/ 58 h 67"/>
                    <a:gd name="T70" fmla="*/ 8 w 63"/>
                    <a:gd name="T71" fmla="*/ 58 h 67"/>
                    <a:gd name="T72" fmla="*/ 8 w 63"/>
                    <a:gd name="T73" fmla="*/ 54 h 67"/>
                    <a:gd name="T74" fmla="*/ 8 w 63"/>
                    <a:gd name="T75" fmla="*/ 12 h 67"/>
                    <a:gd name="T76" fmla="*/ 8 w 63"/>
                    <a:gd name="T77" fmla="*/ 8 h 67"/>
                    <a:gd name="T78" fmla="*/ 4 w 63"/>
                    <a:gd name="T79" fmla="*/ 8 h 67"/>
                    <a:gd name="T80" fmla="*/ 4 w 63"/>
                    <a:gd name="T81" fmla="*/ 4 h 67"/>
                    <a:gd name="T82" fmla="*/ 4 w 63"/>
                    <a:gd name="T83" fmla="*/ 4 h 67"/>
                    <a:gd name="T84" fmla="*/ 0 w 63"/>
                    <a:gd name="T85" fmla="*/ 4 h 67"/>
                    <a:gd name="T86" fmla="*/ 28 w 63"/>
                    <a:gd name="T87" fmla="*/ 4 h 67"/>
                    <a:gd name="T88" fmla="*/ 28 w 63"/>
                    <a:gd name="T89" fmla="*/ 4 h 67"/>
                    <a:gd name="T90" fmla="*/ 28 w 63"/>
                    <a:gd name="T91" fmla="*/ 4 h 67"/>
                    <a:gd name="T92" fmla="*/ 24 w 63"/>
                    <a:gd name="T93" fmla="*/ 8 h 67"/>
                    <a:gd name="T94" fmla="*/ 24 w 63"/>
                    <a:gd name="T95" fmla="*/ 8 h 67"/>
                    <a:gd name="T96" fmla="*/ 24 w 63"/>
                    <a:gd name="T97" fmla="*/ 12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63" h="67">
                      <a:moveTo>
                        <a:pt x="24" y="29"/>
                      </a:moveTo>
                      <a:lnTo>
                        <a:pt x="39" y="29"/>
                      </a:lnTo>
                      <a:lnTo>
                        <a:pt x="39" y="12"/>
                      </a:lnTo>
                      <a:lnTo>
                        <a:pt x="39" y="12"/>
                      </a:lnTo>
                      <a:lnTo>
                        <a:pt x="39" y="12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5" y="4"/>
                      </a:lnTo>
                      <a:lnTo>
                        <a:pt x="35" y="4"/>
                      </a:lnTo>
                      <a:lnTo>
                        <a:pt x="35" y="4"/>
                      </a:lnTo>
                      <a:lnTo>
                        <a:pt x="35" y="0"/>
                      </a:lnTo>
                      <a:lnTo>
                        <a:pt x="63" y="0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12"/>
                      </a:lnTo>
                      <a:lnTo>
                        <a:pt x="59" y="12"/>
                      </a:lnTo>
                      <a:lnTo>
                        <a:pt x="59" y="12"/>
                      </a:lnTo>
                      <a:lnTo>
                        <a:pt x="59" y="50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7"/>
                      </a:lnTo>
                      <a:lnTo>
                        <a:pt x="35" y="67"/>
                      </a:lnTo>
                      <a:lnTo>
                        <a:pt x="35" y="62"/>
                      </a:lnTo>
                      <a:lnTo>
                        <a:pt x="35" y="62"/>
                      </a:lnTo>
                      <a:lnTo>
                        <a:pt x="35" y="62"/>
                      </a:lnTo>
                      <a:lnTo>
                        <a:pt x="39" y="62"/>
                      </a:lnTo>
                      <a:lnTo>
                        <a:pt x="39" y="62"/>
                      </a:lnTo>
                      <a:lnTo>
                        <a:pt x="39" y="62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39" y="50"/>
                      </a:lnTo>
                      <a:lnTo>
                        <a:pt x="39" y="33"/>
                      </a:lnTo>
                      <a:lnTo>
                        <a:pt x="24" y="33"/>
                      </a:lnTo>
                      <a:lnTo>
                        <a:pt x="24" y="50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7"/>
                      </a:lnTo>
                      <a:lnTo>
                        <a:pt x="0" y="67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8" y="58"/>
                      </a:lnTo>
                      <a:lnTo>
                        <a:pt x="8" y="58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50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28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2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91" name="Freeform 60"/>
                <p:cNvSpPr>
                  <a:spLocks/>
                </p:cNvSpPr>
                <p:nvPr/>
              </p:nvSpPr>
              <p:spPr bwMode="auto">
                <a:xfrm>
                  <a:off x="3392" y="851"/>
                  <a:ext cx="63" cy="67"/>
                </a:xfrm>
                <a:custGeom>
                  <a:avLst/>
                  <a:gdLst>
                    <a:gd name="T0" fmla="*/ 32 w 63"/>
                    <a:gd name="T1" fmla="*/ 0 h 67"/>
                    <a:gd name="T2" fmla="*/ 28 w 63"/>
                    <a:gd name="T3" fmla="*/ 4 h 67"/>
                    <a:gd name="T4" fmla="*/ 28 w 63"/>
                    <a:gd name="T5" fmla="*/ 4 h 67"/>
                    <a:gd name="T6" fmla="*/ 28 w 63"/>
                    <a:gd name="T7" fmla="*/ 8 h 67"/>
                    <a:gd name="T8" fmla="*/ 24 w 63"/>
                    <a:gd name="T9" fmla="*/ 12 h 67"/>
                    <a:gd name="T10" fmla="*/ 24 w 63"/>
                    <a:gd name="T11" fmla="*/ 46 h 67"/>
                    <a:gd name="T12" fmla="*/ 43 w 63"/>
                    <a:gd name="T13" fmla="*/ 8 h 67"/>
                    <a:gd name="T14" fmla="*/ 39 w 63"/>
                    <a:gd name="T15" fmla="*/ 8 h 67"/>
                    <a:gd name="T16" fmla="*/ 39 w 63"/>
                    <a:gd name="T17" fmla="*/ 4 h 67"/>
                    <a:gd name="T18" fmla="*/ 39 w 63"/>
                    <a:gd name="T19" fmla="*/ 4 h 67"/>
                    <a:gd name="T20" fmla="*/ 36 w 63"/>
                    <a:gd name="T21" fmla="*/ 0 h 67"/>
                    <a:gd name="T22" fmla="*/ 63 w 63"/>
                    <a:gd name="T23" fmla="*/ 4 h 67"/>
                    <a:gd name="T24" fmla="*/ 63 w 63"/>
                    <a:gd name="T25" fmla="*/ 4 h 67"/>
                    <a:gd name="T26" fmla="*/ 63 w 63"/>
                    <a:gd name="T27" fmla="*/ 4 h 67"/>
                    <a:gd name="T28" fmla="*/ 59 w 63"/>
                    <a:gd name="T29" fmla="*/ 8 h 67"/>
                    <a:gd name="T30" fmla="*/ 59 w 63"/>
                    <a:gd name="T31" fmla="*/ 12 h 67"/>
                    <a:gd name="T32" fmla="*/ 59 w 63"/>
                    <a:gd name="T33" fmla="*/ 54 h 67"/>
                    <a:gd name="T34" fmla="*/ 59 w 63"/>
                    <a:gd name="T35" fmla="*/ 54 h 67"/>
                    <a:gd name="T36" fmla="*/ 59 w 63"/>
                    <a:gd name="T37" fmla="*/ 58 h 67"/>
                    <a:gd name="T38" fmla="*/ 59 w 63"/>
                    <a:gd name="T39" fmla="*/ 58 h 67"/>
                    <a:gd name="T40" fmla="*/ 63 w 63"/>
                    <a:gd name="T41" fmla="*/ 58 h 67"/>
                    <a:gd name="T42" fmla="*/ 63 w 63"/>
                    <a:gd name="T43" fmla="*/ 62 h 67"/>
                    <a:gd name="T44" fmla="*/ 63 w 63"/>
                    <a:gd name="T45" fmla="*/ 62 h 67"/>
                    <a:gd name="T46" fmla="*/ 63 w 63"/>
                    <a:gd name="T47" fmla="*/ 62 h 67"/>
                    <a:gd name="T48" fmla="*/ 63 w 63"/>
                    <a:gd name="T49" fmla="*/ 67 h 67"/>
                    <a:gd name="T50" fmla="*/ 36 w 63"/>
                    <a:gd name="T51" fmla="*/ 62 h 67"/>
                    <a:gd name="T52" fmla="*/ 39 w 63"/>
                    <a:gd name="T53" fmla="*/ 62 h 67"/>
                    <a:gd name="T54" fmla="*/ 39 w 63"/>
                    <a:gd name="T55" fmla="*/ 58 h 67"/>
                    <a:gd name="T56" fmla="*/ 43 w 63"/>
                    <a:gd name="T57" fmla="*/ 54 h 67"/>
                    <a:gd name="T58" fmla="*/ 43 w 63"/>
                    <a:gd name="T59" fmla="*/ 54 h 67"/>
                    <a:gd name="T60" fmla="*/ 24 w 63"/>
                    <a:gd name="T61" fmla="*/ 54 h 67"/>
                    <a:gd name="T62" fmla="*/ 24 w 63"/>
                    <a:gd name="T63" fmla="*/ 58 h 67"/>
                    <a:gd name="T64" fmla="*/ 28 w 63"/>
                    <a:gd name="T65" fmla="*/ 58 h 67"/>
                    <a:gd name="T66" fmla="*/ 28 w 63"/>
                    <a:gd name="T67" fmla="*/ 62 h 67"/>
                    <a:gd name="T68" fmla="*/ 32 w 63"/>
                    <a:gd name="T69" fmla="*/ 62 h 67"/>
                    <a:gd name="T70" fmla="*/ 0 w 63"/>
                    <a:gd name="T71" fmla="*/ 67 h 67"/>
                    <a:gd name="T72" fmla="*/ 4 w 63"/>
                    <a:gd name="T73" fmla="*/ 62 h 67"/>
                    <a:gd name="T74" fmla="*/ 4 w 63"/>
                    <a:gd name="T75" fmla="*/ 58 h 67"/>
                    <a:gd name="T76" fmla="*/ 8 w 63"/>
                    <a:gd name="T77" fmla="*/ 58 h 67"/>
                    <a:gd name="T78" fmla="*/ 8 w 63"/>
                    <a:gd name="T79" fmla="*/ 54 h 67"/>
                    <a:gd name="T80" fmla="*/ 8 w 63"/>
                    <a:gd name="T81" fmla="*/ 12 h 67"/>
                    <a:gd name="T82" fmla="*/ 8 w 63"/>
                    <a:gd name="T83" fmla="*/ 12 h 67"/>
                    <a:gd name="T84" fmla="*/ 8 w 63"/>
                    <a:gd name="T85" fmla="*/ 8 h 67"/>
                    <a:gd name="T86" fmla="*/ 8 w 63"/>
                    <a:gd name="T87" fmla="*/ 8 h 67"/>
                    <a:gd name="T88" fmla="*/ 4 w 63"/>
                    <a:gd name="T89" fmla="*/ 4 h 67"/>
                    <a:gd name="T90" fmla="*/ 4 w 63"/>
                    <a:gd name="T91" fmla="*/ 4 h 67"/>
                    <a:gd name="T92" fmla="*/ 4 w 63"/>
                    <a:gd name="T93" fmla="*/ 4 h 67"/>
                    <a:gd name="T94" fmla="*/ 4 w 63"/>
                    <a:gd name="T95" fmla="*/ 4 h 67"/>
                    <a:gd name="T96" fmla="*/ 0 w 63"/>
                    <a:gd name="T97" fmla="*/ 4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63" h="67">
                      <a:moveTo>
                        <a:pt x="0" y="0"/>
                      </a:moveTo>
                      <a:lnTo>
                        <a:pt x="32" y="0"/>
                      </a:lnTo>
                      <a:lnTo>
                        <a:pt x="32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8"/>
                      </a:lnTo>
                      <a:lnTo>
                        <a:pt x="24" y="8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46"/>
                      </a:lnTo>
                      <a:lnTo>
                        <a:pt x="43" y="12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39" y="8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6" y="4"/>
                      </a:lnTo>
                      <a:lnTo>
                        <a:pt x="36" y="0"/>
                      </a:lnTo>
                      <a:lnTo>
                        <a:pt x="63" y="0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12"/>
                      </a:lnTo>
                      <a:lnTo>
                        <a:pt x="59" y="12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63" y="58"/>
                      </a:lnTo>
                      <a:lnTo>
                        <a:pt x="63" y="58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7"/>
                      </a:lnTo>
                      <a:lnTo>
                        <a:pt x="36" y="67"/>
                      </a:lnTo>
                      <a:lnTo>
                        <a:pt x="36" y="62"/>
                      </a:lnTo>
                      <a:lnTo>
                        <a:pt x="39" y="62"/>
                      </a:lnTo>
                      <a:lnTo>
                        <a:pt x="39" y="62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43" y="54"/>
                      </a:lnTo>
                      <a:lnTo>
                        <a:pt x="43" y="54"/>
                      </a:lnTo>
                      <a:lnTo>
                        <a:pt x="43" y="54"/>
                      </a:lnTo>
                      <a:lnTo>
                        <a:pt x="43" y="21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32" y="62"/>
                      </a:lnTo>
                      <a:lnTo>
                        <a:pt x="32" y="67"/>
                      </a:lnTo>
                      <a:lnTo>
                        <a:pt x="0" y="67"/>
                      </a:lnTo>
                      <a:lnTo>
                        <a:pt x="0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8" y="58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92" name="Line 61"/>
                <p:cNvSpPr>
                  <a:spLocks noChangeShapeType="1"/>
                </p:cNvSpPr>
                <p:nvPr/>
              </p:nvSpPr>
              <p:spPr bwMode="auto">
                <a:xfrm>
                  <a:off x="4587" y="1327"/>
                  <a:ext cx="0" cy="2322"/>
                </a:xfrm>
                <a:prstGeom prst="line">
                  <a:avLst/>
                </a:prstGeom>
                <a:noFill/>
                <a:ln w="8">
                  <a:solidFill>
                    <a:srgbClr val="1F1A1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93" name="Line 62"/>
                <p:cNvSpPr>
                  <a:spLocks noChangeShapeType="1"/>
                </p:cNvSpPr>
                <p:nvPr/>
              </p:nvSpPr>
              <p:spPr bwMode="auto">
                <a:xfrm>
                  <a:off x="4595" y="2607"/>
                  <a:ext cx="107" cy="0"/>
                </a:xfrm>
                <a:prstGeom prst="line">
                  <a:avLst/>
                </a:prstGeom>
                <a:noFill/>
                <a:ln w="8">
                  <a:solidFill>
                    <a:srgbClr val="1F1A1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94" name="Line 63"/>
                <p:cNvSpPr>
                  <a:spLocks noChangeShapeType="1"/>
                </p:cNvSpPr>
                <p:nvPr/>
              </p:nvSpPr>
              <p:spPr bwMode="auto">
                <a:xfrm>
                  <a:off x="4595" y="1737"/>
                  <a:ext cx="107" cy="0"/>
                </a:xfrm>
                <a:prstGeom prst="line">
                  <a:avLst/>
                </a:prstGeom>
                <a:noFill/>
                <a:ln w="8">
                  <a:solidFill>
                    <a:srgbClr val="1F1A1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95" name="Freeform 64"/>
                <p:cNvSpPr>
                  <a:spLocks/>
                </p:cNvSpPr>
                <p:nvPr/>
              </p:nvSpPr>
              <p:spPr bwMode="auto">
                <a:xfrm>
                  <a:off x="4445" y="2611"/>
                  <a:ext cx="142" cy="17"/>
                </a:xfrm>
                <a:custGeom>
                  <a:avLst/>
                  <a:gdLst>
                    <a:gd name="T0" fmla="*/ 142 w 142"/>
                    <a:gd name="T1" fmla="*/ 9 h 17"/>
                    <a:gd name="T2" fmla="*/ 142 w 142"/>
                    <a:gd name="T3" fmla="*/ 0 h 17"/>
                    <a:gd name="T4" fmla="*/ 0 w 142"/>
                    <a:gd name="T5" fmla="*/ 0 h 17"/>
                    <a:gd name="T6" fmla="*/ 0 w 142"/>
                    <a:gd name="T7" fmla="*/ 17 h 17"/>
                    <a:gd name="T8" fmla="*/ 142 w 142"/>
                    <a:gd name="T9" fmla="*/ 17 h 17"/>
                    <a:gd name="T10" fmla="*/ 142 w 142"/>
                    <a:gd name="T11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2" h="17">
                      <a:moveTo>
                        <a:pt x="142" y="9"/>
                      </a:moveTo>
                      <a:lnTo>
                        <a:pt x="142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142" y="17"/>
                      </a:lnTo>
                      <a:lnTo>
                        <a:pt x="142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96" name="Freeform 65"/>
                <p:cNvSpPr>
                  <a:spLocks/>
                </p:cNvSpPr>
                <p:nvPr/>
              </p:nvSpPr>
              <p:spPr bwMode="auto">
                <a:xfrm>
                  <a:off x="4445" y="3113"/>
                  <a:ext cx="142" cy="17"/>
                </a:xfrm>
                <a:custGeom>
                  <a:avLst/>
                  <a:gdLst>
                    <a:gd name="T0" fmla="*/ 142 w 142"/>
                    <a:gd name="T1" fmla="*/ 9 h 17"/>
                    <a:gd name="T2" fmla="*/ 142 w 142"/>
                    <a:gd name="T3" fmla="*/ 0 h 17"/>
                    <a:gd name="T4" fmla="*/ 0 w 142"/>
                    <a:gd name="T5" fmla="*/ 0 h 17"/>
                    <a:gd name="T6" fmla="*/ 0 w 142"/>
                    <a:gd name="T7" fmla="*/ 17 h 17"/>
                    <a:gd name="T8" fmla="*/ 142 w 142"/>
                    <a:gd name="T9" fmla="*/ 17 h 17"/>
                    <a:gd name="T10" fmla="*/ 142 w 142"/>
                    <a:gd name="T11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2" h="17">
                      <a:moveTo>
                        <a:pt x="142" y="9"/>
                      </a:moveTo>
                      <a:lnTo>
                        <a:pt x="142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142" y="17"/>
                      </a:lnTo>
                      <a:lnTo>
                        <a:pt x="142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97" name="Line 66"/>
                <p:cNvSpPr>
                  <a:spLocks noChangeShapeType="1"/>
                </p:cNvSpPr>
                <p:nvPr/>
              </p:nvSpPr>
              <p:spPr bwMode="auto">
                <a:xfrm>
                  <a:off x="4445" y="3636"/>
                  <a:ext cx="142" cy="0"/>
                </a:xfrm>
                <a:prstGeom prst="line">
                  <a:avLst/>
                </a:prstGeom>
                <a:noFill/>
                <a:ln w="8">
                  <a:solidFill>
                    <a:srgbClr val="1F1A1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98" name="Line 67"/>
                <p:cNvSpPr>
                  <a:spLocks noChangeShapeType="1"/>
                </p:cNvSpPr>
                <p:nvPr/>
              </p:nvSpPr>
              <p:spPr bwMode="auto">
                <a:xfrm>
                  <a:off x="4599" y="3322"/>
                  <a:ext cx="103" cy="0"/>
                </a:xfrm>
                <a:prstGeom prst="line">
                  <a:avLst/>
                </a:prstGeom>
                <a:noFill/>
                <a:ln w="8">
                  <a:solidFill>
                    <a:srgbClr val="1F1A1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99" name="Line 68"/>
                <p:cNvSpPr>
                  <a:spLocks noChangeShapeType="1"/>
                </p:cNvSpPr>
                <p:nvPr/>
              </p:nvSpPr>
              <p:spPr bwMode="auto">
                <a:xfrm>
                  <a:off x="2646" y="1319"/>
                  <a:ext cx="0" cy="147"/>
                </a:xfrm>
                <a:prstGeom prst="line">
                  <a:avLst/>
                </a:prstGeom>
                <a:noFill/>
                <a:ln w="8">
                  <a:solidFill>
                    <a:srgbClr val="1F1A1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00" name="Line 69"/>
                <p:cNvSpPr>
                  <a:spLocks noChangeShapeType="1"/>
                </p:cNvSpPr>
                <p:nvPr/>
              </p:nvSpPr>
              <p:spPr bwMode="auto">
                <a:xfrm>
                  <a:off x="3968" y="1315"/>
                  <a:ext cx="0" cy="485"/>
                </a:xfrm>
                <a:prstGeom prst="line">
                  <a:avLst/>
                </a:prstGeom>
                <a:noFill/>
                <a:ln w="8">
                  <a:solidFill>
                    <a:srgbClr val="1F1A1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01" name="Line 70"/>
                <p:cNvSpPr>
                  <a:spLocks noChangeShapeType="1"/>
                </p:cNvSpPr>
                <p:nvPr/>
              </p:nvSpPr>
              <p:spPr bwMode="auto">
                <a:xfrm>
                  <a:off x="488" y="1323"/>
                  <a:ext cx="0" cy="122"/>
                </a:xfrm>
                <a:prstGeom prst="line">
                  <a:avLst/>
                </a:prstGeom>
                <a:noFill/>
                <a:ln w="8">
                  <a:solidFill>
                    <a:srgbClr val="1F1A1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02" name="Freeform 71"/>
                <p:cNvSpPr>
                  <a:spLocks/>
                </p:cNvSpPr>
                <p:nvPr/>
              </p:nvSpPr>
              <p:spPr bwMode="auto">
                <a:xfrm>
                  <a:off x="314" y="1587"/>
                  <a:ext cx="127" cy="96"/>
                </a:xfrm>
                <a:custGeom>
                  <a:avLst/>
                  <a:gdLst>
                    <a:gd name="T0" fmla="*/ 127 w 127"/>
                    <a:gd name="T1" fmla="*/ 0 h 96"/>
                    <a:gd name="T2" fmla="*/ 123 w 127"/>
                    <a:gd name="T3" fmla="*/ 4 h 96"/>
                    <a:gd name="T4" fmla="*/ 119 w 127"/>
                    <a:gd name="T5" fmla="*/ 4 h 96"/>
                    <a:gd name="T6" fmla="*/ 115 w 127"/>
                    <a:gd name="T7" fmla="*/ 8 h 96"/>
                    <a:gd name="T8" fmla="*/ 115 w 127"/>
                    <a:gd name="T9" fmla="*/ 8 h 96"/>
                    <a:gd name="T10" fmla="*/ 115 w 127"/>
                    <a:gd name="T11" fmla="*/ 12 h 96"/>
                    <a:gd name="T12" fmla="*/ 115 w 127"/>
                    <a:gd name="T13" fmla="*/ 17 h 96"/>
                    <a:gd name="T14" fmla="*/ 115 w 127"/>
                    <a:gd name="T15" fmla="*/ 83 h 96"/>
                    <a:gd name="T16" fmla="*/ 115 w 127"/>
                    <a:gd name="T17" fmla="*/ 88 h 96"/>
                    <a:gd name="T18" fmla="*/ 115 w 127"/>
                    <a:gd name="T19" fmla="*/ 92 h 96"/>
                    <a:gd name="T20" fmla="*/ 119 w 127"/>
                    <a:gd name="T21" fmla="*/ 92 h 96"/>
                    <a:gd name="T22" fmla="*/ 123 w 127"/>
                    <a:gd name="T23" fmla="*/ 96 h 96"/>
                    <a:gd name="T24" fmla="*/ 127 w 127"/>
                    <a:gd name="T25" fmla="*/ 96 h 96"/>
                    <a:gd name="T26" fmla="*/ 79 w 127"/>
                    <a:gd name="T27" fmla="*/ 96 h 96"/>
                    <a:gd name="T28" fmla="*/ 87 w 127"/>
                    <a:gd name="T29" fmla="*/ 96 h 96"/>
                    <a:gd name="T30" fmla="*/ 87 w 127"/>
                    <a:gd name="T31" fmla="*/ 92 h 96"/>
                    <a:gd name="T32" fmla="*/ 91 w 127"/>
                    <a:gd name="T33" fmla="*/ 92 h 96"/>
                    <a:gd name="T34" fmla="*/ 91 w 127"/>
                    <a:gd name="T35" fmla="*/ 88 h 96"/>
                    <a:gd name="T36" fmla="*/ 91 w 127"/>
                    <a:gd name="T37" fmla="*/ 83 h 96"/>
                    <a:gd name="T38" fmla="*/ 91 w 127"/>
                    <a:gd name="T39" fmla="*/ 8 h 96"/>
                    <a:gd name="T40" fmla="*/ 16 w 127"/>
                    <a:gd name="T41" fmla="*/ 8 h 96"/>
                    <a:gd name="T42" fmla="*/ 16 w 127"/>
                    <a:gd name="T43" fmla="*/ 83 h 96"/>
                    <a:gd name="T44" fmla="*/ 16 w 127"/>
                    <a:gd name="T45" fmla="*/ 88 h 96"/>
                    <a:gd name="T46" fmla="*/ 16 w 127"/>
                    <a:gd name="T47" fmla="*/ 88 h 96"/>
                    <a:gd name="T48" fmla="*/ 16 w 127"/>
                    <a:gd name="T49" fmla="*/ 92 h 96"/>
                    <a:gd name="T50" fmla="*/ 20 w 127"/>
                    <a:gd name="T51" fmla="*/ 92 h 96"/>
                    <a:gd name="T52" fmla="*/ 20 w 127"/>
                    <a:gd name="T53" fmla="*/ 92 h 96"/>
                    <a:gd name="T54" fmla="*/ 24 w 127"/>
                    <a:gd name="T55" fmla="*/ 96 h 96"/>
                    <a:gd name="T56" fmla="*/ 24 w 127"/>
                    <a:gd name="T57" fmla="*/ 96 h 96"/>
                    <a:gd name="T58" fmla="*/ 28 w 127"/>
                    <a:gd name="T59" fmla="*/ 96 h 96"/>
                    <a:gd name="T60" fmla="*/ 0 w 127"/>
                    <a:gd name="T61" fmla="*/ 96 h 96"/>
                    <a:gd name="T62" fmla="*/ 4 w 127"/>
                    <a:gd name="T63" fmla="*/ 96 h 96"/>
                    <a:gd name="T64" fmla="*/ 4 w 127"/>
                    <a:gd name="T65" fmla="*/ 92 h 96"/>
                    <a:gd name="T66" fmla="*/ 8 w 127"/>
                    <a:gd name="T67" fmla="*/ 92 h 96"/>
                    <a:gd name="T68" fmla="*/ 8 w 127"/>
                    <a:gd name="T69" fmla="*/ 92 h 96"/>
                    <a:gd name="T70" fmla="*/ 8 w 127"/>
                    <a:gd name="T71" fmla="*/ 88 h 96"/>
                    <a:gd name="T72" fmla="*/ 12 w 127"/>
                    <a:gd name="T73" fmla="*/ 88 h 96"/>
                    <a:gd name="T74" fmla="*/ 12 w 127"/>
                    <a:gd name="T75" fmla="*/ 83 h 96"/>
                    <a:gd name="T76" fmla="*/ 12 w 127"/>
                    <a:gd name="T77" fmla="*/ 17 h 96"/>
                    <a:gd name="T78" fmla="*/ 12 w 127"/>
                    <a:gd name="T79" fmla="*/ 12 h 96"/>
                    <a:gd name="T80" fmla="*/ 8 w 127"/>
                    <a:gd name="T81" fmla="*/ 8 h 96"/>
                    <a:gd name="T82" fmla="*/ 8 w 127"/>
                    <a:gd name="T83" fmla="*/ 8 h 96"/>
                    <a:gd name="T84" fmla="*/ 4 w 127"/>
                    <a:gd name="T85" fmla="*/ 4 h 96"/>
                    <a:gd name="T86" fmla="*/ 4 w 127"/>
                    <a:gd name="T87" fmla="*/ 4 h 96"/>
                    <a:gd name="T88" fmla="*/ 0 w 127"/>
                    <a:gd name="T89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27" h="96">
                      <a:moveTo>
                        <a:pt x="64" y="67"/>
                      </a:moveTo>
                      <a:lnTo>
                        <a:pt x="91" y="0"/>
                      </a:lnTo>
                      <a:lnTo>
                        <a:pt x="127" y="0"/>
                      </a:lnTo>
                      <a:lnTo>
                        <a:pt x="127" y="4"/>
                      </a:lnTo>
                      <a:lnTo>
                        <a:pt x="123" y="4"/>
                      </a:lnTo>
                      <a:lnTo>
                        <a:pt x="123" y="4"/>
                      </a:lnTo>
                      <a:lnTo>
                        <a:pt x="123" y="4"/>
                      </a:lnTo>
                      <a:lnTo>
                        <a:pt x="119" y="4"/>
                      </a:lnTo>
                      <a:lnTo>
                        <a:pt x="119" y="4"/>
                      </a:lnTo>
                      <a:lnTo>
                        <a:pt x="119" y="4"/>
                      </a:lnTo>
                      <a:lnTo>
                        <a:pt x="119" y="4"/>
                      </a:lnTo>
                      <a:lnTo>
                        <a:pt x="115" y="8"/>
                      </a:lnTo>
                      <a:lnTo>
                        <a:pt x="115" y="8"/>
                      </a:lnTo>
                      <a:lnTo>
                        <a:pt x="115" y="8"/>
                      </a:lnTo>
                      <a:lnTo>
                        <a:pt x="115" y="8"/>
                      </a:lnTo>
                      <a:lnTo>
                        <a:pt x="115" y="8"/>
                      </a:lnTo>
                      <a:lnTo>
                        <a:pt x="115" y="12"/>
                      </a:lnTo>
                      <a:lnTo>
                        <a:pt x="115" y="12"/>
                      </a:lnTo>
                      <a:lnTo>
                        <a:pt x="115" y="12"/>
                      </a:lnTo>
                      <a:lnTo>
                        <a:pt x="115" y="17"/>
                      </a:lnTo>
                      <a:lnTo>
                        <a:pt x="115" y="17"/>
                      </a:lnTo>
                      <a:lnTo>
                        <a:pt x="115" y="83"/>
                      </a:lnTo>
                      <a:lnTo>
                        <a:pt x="115" y="83"/>
                      </a:lnTo>
                      <a:lnTo>
                        <a:pt x="115" y="83"/>
                      </a:lnTo>
                      <a:lnTo>
                        <a:pt x="115" y="88"/>
                      </a:lnTo>
                      <a:lnTo>
                        <a:pt x="115" y="88"/>
                      </a:lnTo>
                      <a:lnTo>
                        <a:pt x="115" y="88"/>
                      </a:lnTo>
                      <a:lnTo>
                        <a:pt x="115" y="92"/>
                      </a:lnTo>
                      <a:lnTo>
                        <a:pt x="115" y="92"/>
                      </a:lnTo>
                      <a:lnTo>
                        <a:pt x="115" y="92"/>
                      </a:lnTo>
                      <a:lnTo>
                        <a:pt x="115" y="92"/>
                      </a:lnTo>
                      <a:lnTo>
                        <a:pt x="119" y="92"/>
                      </a:lnTo>
                      <a:lnTo>
                        <a:pt x="119" y="92"/>
                      </a:lnTo>
                      <a:lnTo>
                        <a:pt x="119" y="96"/>
                      </a:lnTo>
                      <a:lnTo>
                        <a:pt x="119" y="96"/>
                      </a:lnTo>
                      <a:lnTo>
                        <a:pt x="123" y="96"/>
                      </a:lnTo>
                      <a:lnTo>
                        <a:pt x="123" y="96"/>
                      </a:lnTo>
                      <a:lnTo>
                        <a:pt x="123" y="96"/>
                      </a:lnTo>
                      <a:lnTo>
                        <a:pt x="127" y="96"/>
                      </a:lnTo>
                      <a:lnTo>
                        <a:pt x="127" y="96"/>
                      </a:lnTo>
                      <a:lnTo>
                        <a:pt x="79" y="96"/>
                      </a:lnTo>
                      <a:lnTo>
                        <a:pt x="79" y="96"/>
                      </a:lnTo>
                      <a:lnTo>
                        <a:pt x="83" y="96"/>
                      </a:lnTo>
                      <a:lnTo>
                        <a:pt x="83" y="96"/>
                      </a:lnTo>
                      <a:lnTo>
                        <a:pt x="87" y="96"/>
                      </a:lnTo>
                      <a:lnTo>
                        <a:pt x="87" y="96"/>
                      </a:lnTo>
                      <a:lnTo>
                        <a:pt x="87" y="96"/>
                      </a:lnTo>
                      <a:lnTo>
                        <a:pt x="87" y="92"/>
                      </a:lnTo>
                      <a:lnTo>
                        <a:pt x="91" y="92"/>
                      </a:lnTo>
                      <a:lnTo>
                        <a:pt x="91" y="92"/>
                      </a:lnTo>
                      <a:lnTo>
                        <a:pt x="91" y="92"/>
                      </a:lnTo>
                      <a:lnTo>
                        <a:pt x="91" y="92"/>
                      </a:lnTo>
                      <a:lnTo>
                        <a:pt x="91" y="92"/>
                      </a:lnTo>
                      <a:lnTo>
                        <a:pt x="91" y="88"/>
                      </a:lnTo>
                      <a:lnTo>
                        <a:pt x="91" y="88"/>
                      </a:lnTo>
                      <a:lnTo>
                        <a:pt x="91" y="88"/>
                      </a:lnTo>
                      <a:lnTo>
                        <a:pt x="91" y="83"/>
                      </a:lnTo>
                      <a:lnTo>
                        <a:pt x="91" y="83"/>
                      </a:lnTo>
                      <a:lnTo>
                        <a:pt x="91" y="83"/>
                      </a:lnTo>
                      <a:lnTo>
                        <a:pt x="91" y="8"/>
                      </a:lnTo>
                      <a:lnTo>
                        <a:pt x="56" y="96"/>
                      </a:lnTo>
                      <a:lnTo>
                        <a:pt x="52" y="96"/>
                      </a:lnTo>
                      <a:lnTo>
                        <a:pt x="16" y="8"/>
                      </a:lnTo>
                      <a:lnTo>
                        <a:pt x="16" y="79"/>
                      </a:lnTo>
                      <a:lnTo>
                        <a:pt x="16" y="83"/>
                      </a:lnTo>
                      <a:lnTo>
                        <a:pt x="16" y="83"/>
                      </a:lnTo>
                      <a:lnTo>
                        <a:pt x="16" y="83"/>
                      </a:lnTo>
                      <a:lnTo>
                        <a:pt x="16" y="83"/>
                      </a:lnTo>
                      <a:lnTo>
                        <a:pt x="16" y="88"/>
                      </a:lnTo>
                      <a:lnTo>
                        <a:pt x="16" y="88"/>
                      </a:lnTo>
                      <a:lnTo>
                        <a:pt x="16" y="88"/>
                      </a:lnTo>
                      <a:lnTo>
                        <a:pt x="16" y="88"/>
                      </a:lnTo>
                      <a:lnTo>
                        <a:pt x="16" y="88"/>
                      </a:lnTo>
                      <a:lnTo>
                        <a:pt x="16" y="92"/>
                      </a:lnTo>
                      <a:lnTo>
                        <a:pt x="16" y="92"/>
                      </a:lnTo>
                      <a:lnTo>
                        <a:pt x="16" y="92"/>
                      </a:lnTo>
                      <a:lnTo>
                        <a:pt x="20" y="92"/>
                      </a:lnTo>
                      <a:lnTo>
                        <a:pt x="20" y="92"/>
                      </a:lnTo>
                      <a:lnTo>
                        <a:pt x="20" y="92"/>
                      </a:lnTo>
                      <a:lnTo>
                        <a:pt x="20" y="92"/>
                      </a:lnTo>
                      <a:lnTo>
                        <a:pt x="20" y="92"/>
                      </a:lnTo>
                      <a:lnTo>
                        <a:pt x="20" y="96"/>
                      </a:lnTo>
                      <a:lnTo>
                        <a:pt x="24" y="96"/>
                      </a:lnTo>
                      <a:lnTo>
                        <a:pt x="24" y="96"/>
                      </a:lnTo>
                      <a:lnTo>
                        <a:pt x="24" y="96"/>
                      </a:lnTo>
                      <a:lnTo>
                        <a:pt x="24" y="96"/>
                      </a:lnTo>
                      <a:lnTo>
                        <a:pt x="24" y="96"/>
                      </a:lnTo>
                      <a:lnTo>
                        <a:pt x="28" y="96"/>
                      </a:lnTo>
                      <a:lnTo>
                        <a:pt x="28" y="96"/>
                      </a:lnTo>
                      <a:lnTo>
                        <a:pt x="28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4" y="96"/>
                      </a:lnTo>
                      <a:lnTo>
                        <a:pt x="4" y="96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8" y="92"/>
                      </a:lnTo>
                      <a:lnTo>
                        <a:pt x="8" y="92"/>
                      </a:lnTo>
                      <a:lnTo>
                        <a:pt x="8" y="92"/>
                      </a:lnTo>
                      <a:lnTo>
                        <a:pt x="8" y="92"/>
                      </a:lnTo>
                      <a:lnTo>
                        <a:pt x="8" y="92"/>
                      </a:lnTo>
                      <a:lnTo>
                        <a:pt x="8" y="92"/>
                      </a:lnTo>
                      <a:lnTo>
                        <a:pt x="8" y="88"/>
                      </a:lnTo>
                      <a:lnTo>
                        <a:pt x="8" y="88"/>
                      </a:lnTo>
                      <a:lnTo>
                        <a:pt x="12" y="88"/>
                      </a:lnTo>
                      <a:lnTo>
                        <a:pt x="12" y="88"/>
                      </a:lnTo>
                      <a:lnTo>
                        <a:pt x="12" y="88"/>
                      </a:lnTo>
                      <a:lnTo>
                        <a:pt x="12" y="83"/>
                      </a:lnTo>
                      <a:lnTo>
                        <a:pt x="12" y="83"/>
                      </a:lnTo>
                      <a:lnTo>
                        <a:pt x="12" y="83"/>
                      </a:lnTo>
                      <a:lnTo>
                        <a:pt x="12" y="83"/>
                      </a:lnTo>
                      <a:lnTo>
                        <a:pt x="12" y="79"/>
                      </a:lnTo>
                      <a:lnTo>
                        <a:pt x="12" y="17"/>
                      </a:lnTo>
                      <a:lnTo>
                        <a:pt x="12" y="17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36" y="0"/>
                      </a:lnTo>
                      <a:lnTo>
                        <a:pt x="64" y="67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03" name="Freeform 72"/>
                <p:cNvSpPr>
                  <a:spLocks noEditPoints="1"/>
                </p:cNvSpPr>
                <p:nvPr/>
              </p:nvSpPr>
              <p:spPr bwMode="auto">
                <a:xfrm>
                  <a:off x="445" y="1587"/>
                  <a:ext cx="31" cy="96"/>
                </a:xfrm>
                <a:custGeom>
                  <a:avLst/>
                  <a:gdLst>
                    <a:gd name="T0" fmla="*/ 15 w 31"/>
                    <a:gd name="T1" fmla="*/ 0 h 96"/>
                    <a:gd name="T2" fmla="*/ 19 w 31"/>
                    <a:gd name="T3" fmla="*/ 0 h 96"/>
                    <a:gd name="T4" fmla="*/ 19 w 31"/>
                    <a:gd name="T5" fmla="*/ 0 h 96"/>
                    <a:gd name="T6" fmla="*/ 23 w 31"/>
                    <a:gd name="T7" fmla="*/ 4 h 96"/>
                    <a:gd name="T8" fmla="*/ 23 w 31"/>
                    <a:gd name="T9" fmla="*/ 4 h 96"/>
                    <a:gd name="T10" fmla="*/ 23 w 31"/>
                    <a:gd name="T11" fmla="*/ 4 h 96"/>
                    <a:gd name="T12" fmla="*/ 23 w 31"/>
                    <a:gd name="T13" fmla="*/ 8 h 96"/>
                    <a:gd name="T14" fmla="*/ 27 w 31"/>
                    <a:gd name="T15" fmla="*/ 8 h 96"/>
                    <a:gd name="T16" fmla="*/ 27 w 31"/>
                    <a:gd name="T17" fmla="*/ 12 h 96"/>
                    <a:gd name="T18" fmla="*/ 23 w 31"/>
                    <a:gd name="T19" fmla="*/ 12 h 96"/>
                    <a:gd name="T20" fmla="*/ 23 w 31"/>
                    <a:gd name="T21" fmla="*/ 17 h 96"/>
                    <a:gd name="T22" fmla="*/ 23 w 31"/>
                    <a:gd name="T23" fmla="*/ 17 h 96"/>
                    <a:gd name="T24" fmla="*/ 23 w 31"/>
                    <a:gd name="T25" fmla="*/ 21 h 96"/>
                    <a:gd name="T26" fmla="*/ 19 w 31"/>
                    <a:gd name="T27" fmla="*/ 21 h 96"/>
                    <a:gd name="T28" fmla="*/ 19 w 31"/>
                    <a:gd name="T29" fmla="*/ 21 h 96"/>
                    <a:gd name="T30" fmla="*/ 15 w 31"/>
                    <a:gd name="T31" fmla="*/ 21 h 96"/>
                    <a:gd name="T32" fmla="*/ 15 w 31"/>
                    <a:gd name="T33" fmla="*/ 21 h 96"/>
                    <a:gd name="T34" fmla="*/ 12 w 31"/>
                    <a:gd name="T35" fmla="*/ 21 h 96"/>
                    <a:gd name="T36" fmla="*/ 12 w 31"/>
                    <a:gd name="T37" fmla="*/ 21 h 96"/>
                    <a:gd name="T38" fmla="*/ 8 w 31"/>
                    <a:gd name="T39" fmla="*/ 21 h 96"/>
                    <a:gd name="T40" fmla="*/ 8 w 31"/>
                    <a:gd name="T41" fmla="*/ 17 h 96"/>
                    <a:gd name="T42" fmla="*/ 8 w 31"/>
                    <a:gd name="T43" fmla="*/ 17 h 96"/>
                    <a:gd name="T44" fmla="*/ 8 w 31"/>
                    <a:gd name="T45" fmla="*/ 12 h 96"/>
                    <a:gd name="T46" fmla="*/ 4 w 31"/>
                    <a:gd name="T47" fmla="*/ 12 h 96"/>
                    <a:gd name="T48" fmla="*/ 4 w 31"/>
                    <a:gd name="T49" fmla="*/ 8 h 96"/>
                    <a:gd name="T50" fmla="*/ 4 w 31"/>
                    <a:gd name="T51" fmla="*/ 8 h 96"/>
                    <a:gd name="T52" fmla="*/ 8 w 31"/>
                    <a:gd name="T53" fmla="*/ 4 h 96"/>
                    <a:gd name="T54" fmla="*/ 8 w 31"/>
                    <a:gd name="T55" fmla="*/ 4 h 96"/>
                    <a:gd name="T56" fmla="*/ 8 w 31"/>
                    <a:gd name="T57" fmla="*/ 4 h 96"/>
                    <a:gd name="T58" fmla="*/ 12 w 31"/>
                    <a:gd name="T59" fmla="*/ 0 h 96"/>
                    <a:gd name="T60" fmla="*/ 12 w 31"/>
                    <a:gd name="T61" fmla="*/ 0 h 96"/>
                    <a:gd name="T62" fmla="*/ 15 w 31"/>
                    <a:gd name="T63" fmla="*/ 0 h 96"/>
                    <a:gd name="T64" fmla="*/ 23 w 31"/>
                    <a:gd name="T65" fmla="*/ 33 h 96"/>
                    <a:gd name="T66" fmla="*/ 23 w 31"/>
                    <a:gd name="T67" fmla="*/ 83 h 96"/>
                    <a:gd name="T68" fmla="*/ 23 w 31"/>
                    <a:gd name="T69" fmla="*/ 88 h 96"/>
                    <a:gd name="T70" fmla="*/ 23 w 31"/>
                    <a:gd name="T71" fmla="*/ 92 h 96"/>
                    <a:gd name="T72" fmla="*/ 23 w 31"/>
                    <a:gd name="T73" fmla="*/ 92 h 96"/>
                    <a:gd name="T74" fmla="*/ 27 w 31"/>
                    <a:gd name="T75" fmla="*/ 92 h 96"/>
                    <a:gd name="T76" fmla="*/ 27 w 31"/>
                    <a:gd name="T77" fmla="*/ 92 h 96"/>
                    <a:gd name="T78" fmla="*/ 27 w 31"/>
                    <a:gd name="T79" fmla="*/ 96 h 96"/>
                    <a:gd name="T80" fmla="*/ 31 w 31"/>
                    <a:gd name="T81" fmla="*/ 96 h 96"/>
                    <a:gd name="T82" fmla="*/ 31 w 31"/>
                    <a:gd name="T83" fmla="*/ 96 h 96"/>
                    <a:gd name="T84" fmla="*/ 0 w 31"/>
                    <a:gd name="T85" fmla="*/ 96 h 96"/>
                    <a:gd name="T86" fmla="*/ 0 w 31"/>
                    <a:gd name="T87" fmla="*/ 96 h 96"/>
                    <a:gd name="T88" fmla="*/ 4 w 31"/>
                    <a:gd name="T89" fmla="*/ 96 h 96"/>
                    <a:gd name="T90" fmla="*/ 4 w 31"/>
                    <a:gd name="T91" fmla="*/ 92 h 96"/>
                    <a:gd name="T92" fmla="*/ 4 w 31"/>
                    <a:gd name="T93" fmla="*/ 92 h 96"/>
                    <a:gd name="T94" fmla="*/ 4 w 31"/>
                    <a:gd name="T95" fmla="*/ 92 h 96"/>
                    <a:gd name="T96" fmla="*/ 8 w 31"/>
                    <a:gd name="T97" fmla="*/ 88 h 96"/>
                    <a:gd name="T98" fmla="*/ 8 w 31"/>
                    <a:gd name="T99" fmla="*/ 88 h 96"/>
                    <a:gd name="T100" fmla="*/ 8 w 31"/>
                    <a:gd name="T101" fmla="*/ 83 h 96"/>
                    <a:gd name="T102" fmla="*/ 8 w 31"/>
                    <a:gd name="T103" fmla="*/ 46 h 96"/>
                    <a:gd name="T104" fmla="*/ 8 w 31"/>
                    <a:gd name="T105" fmla="*/ 42 h 96"/>
                    <a:gd name="T106" fmla="*/ 4 w 31"/>
                    <a:gd name="T107" fmla="*/ 42 h 96"/>
                    <a:gd name="T108" fmla="*/ 4 w 31"/>
                    <a:gd name="T109" fmla="*/ 37 h 96"/>
                    <a:gd name="T110" fmla="*/ 4 w 31"/>
                    <a:gd name="T111" fmla="*/ 37 h 96"/>
                    <a:gd name="T112" fmla="*/ 4 w 31"/>
                    <a:gd name="T113" fmla="*/ 37 h 96"/>
                    <a:gd name="T114" fmla="*/ 0 w 31"/>
                    <a:gd name="T115" fmla="*/ 37 h 96"/>
                    <a:gd name="T116" fmla="*/ 0 w 31"/>
                    <a:gd name="T117" fmla="*/ 33 h 96"/>
                    <a:gd name="T118" fmla="*/ 0 w 31"/>
                    <a:gd name="T119" fmla="*/ 33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1" h="96">
                      <a:moveTo>
                        <a:pt x="15" y="0"/>
                      </a:move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19" y="0"/>
                      </a:lnTo>
                      <a:lnTo>
                        <a:pt x="19" y="0"/>
                      </a:lnTo>
                      <a:lnTo>
                        <a:pt x="19" y="0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7" y="12"/>
                      </a:lnTo>
                      <a:lnTo>
                        <a:pt x="27" y="12"/>
                      </a:lnTo>
                      <a:lnTo>
                        <a:pt x="27" y="12"/>
                      </a:lnTo>
                      <a:lnTo>
                        <a:pt x="23" y="12"/>
                      </a:lnTo>
                      <a:lnTo>
                        <a:pt x="23" y="12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21"/>
                      </a:lnTo>
                      <a:lnTo>
                        <a:pt x="19" y="21"/>
                      </a:lnTo>
                      <a:lnTo>
                        <a:pt x="19" y="21"/>
                      </a:lnTo>
                      <a:lnTo>
                        <a:pt x="19" y="21"/>
                      </a:lnTo>
                      <a:lnTo>
                        <a:pt x="19" y="21"/>
                      </a:lnTo>
                      <a:lnTo>
                        <a:pt x="15" y="21"/>
                      </a:lnTo>
                      <a:lnTo>
                        <a:pt x="15" y="21"/>
                      </a:lnTo>
                      <a:lnTo>
                        <a:pt x="15" y="21"/>
                      </a:lnTo>
                      <a:lnTo>
                        <a:pt x="15" y="21"/>
                      </a:lnTo>
                      <a:lnTo>
                        <a:pt x="12" y="21"/>
                      </a:lnTo>
                      <a:lnTo>
                        <a:pt x="12" y="21"/>
                      </a:lnTo>
                      <a:lnTo>
                        <a:pt x="12" y="21"/>
                      </a:lnTo>
                      <a:lnTo>
                        <a:pt x="12" y="21"/>
                      </a:lnTo>
                      <a:lnTo>
                        <a:pt x="12" y="21"/>
                      </a:lnTo>
                      <a:lnTo>
                        <a:pt x="8" y="21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8" y="8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close/>
                      <a:moveTo>
                        <a:pt x="23" y="33"/>
                      </a:moveTo>
                      <a:lnTo>
                        <a:pt x="23" y="83"/>
                      </a:lnTo>
                      <a:lnTo>
                        <a:pt x="23" y="83"/>
                      </a:lnTo>
                      <a:lnTo>
                        <a:pt x="23" y="88"/>
                      </a:lnTo>
                      <a:lnTo>
                        <a:pt x="23" y="88"/>
                      </a:lnTo>
                      <a:lnTo>
                        <a:pt x="23" y="88"/>
                      </a:lnTo>
                      <a:lnTo>
                        <a:pt x="23" y="92"/>
                      </a:lnTo>
                      <a:lnTo>
                        <a:pt x="23" y="92"/>
                      </a:lnTo>
                      <a:lnTo>
                        <a:pt x="23" y="92"/>
                      </a:lnTo>
                      <a:lnTo>
                        <a:pt x="27" y="92"/>
                      </a:lnTo>
                      <a:lnTo>
                        <a:pt x="27" y="92"/>
                      </a:lnTo>
                      <a:lnTo>
                        <a:pt x="27" y="92"/>
                      </a:lnTo>
                      <a:lnTo>
                        <a:pt x="27" y="92"/>
                      </a:lnTo>
                      <a:lnTo>
                        <a:pt x="27" y="96"/>
                      </a:lnTo>
                      <a:lnTo>
                        <a:pt x="27" y="96"/>
                      </a:lnTo>
                      <a:lnTo>
                        <a:pt x="27" y="96"/>
                      </a:lnTo>
                      <a:lnTo>
                        <a:pt x="31" y="96"/>
                      </a:lnTo>
                      <a:lnTo>
                        <a:pt x="31" y="96"/>
                      </a:lnTo>
                      <a:lnTo>
                        <a:pt x="31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4" y="96"/>
                      </a:lnTo>
                      <a:lnTo>
                        <a:pt x="4" y="96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8" y="88"/>
                      </a:lnTo>
                      <a:lnTo>
                        <a:pt x="8" y="88"/>
                      </a:lnTo>
                      <a:lnTo>
                        <a:pt x="8" y="88"/>
                      </a:lnTo>
                      <a:lnTo>
                        <a:pt x="8" y="83"/>
                      </a:lnTo>
                      <a:lnTo>
                        <a:pt x="8" y="83"/>
                      </a:lnTo>
                      <a:lnTo>
                        <a:pt x="8" y="50"/>
                      </a:lnTo>
                      <a:lnTo>
                        <a:pt x="8" y="46"/>
                      </a:lnTo>
                      <a:lnTo>
                        <a:pt x="8" y="46"/>
                      </a:lnTo>
                      <a:lnTo>
                        <a:pt x="8" y="42"/>
                      </a:lnTo>
                      <a:lnTo>
                        <a:pt x="8" y="42"/>
                      </a:lnTo>
                      <a:lnTo>
                        <a:pt x="4" y="42"/>
                      </a:lnTo>
                      <a:lnTo>
                        <a:pt x="4" y="37"/>
                      </a:lnTo>
                      <a:lnTo>
                        <a:pt x="4" y="37"/>
                      </a:lnTo>
                      <a:lnTo>
                        <a:pt x="4" y="37"/>
                      </a:lnTo>
                      <a:lnTo>
                        <a:pt x="4" y="37"/>
                      </a:lnTo>
                      <a:lnTo>
                        <a:pt x="4" y="37"/>
                      </a:lnTo>
                      <a:lnTo>
                        <a:pt x="4" y="37"/>
                      </a:lnTo>
                      <a:lnTo>
                        <a:pt x="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23" y="33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04" name="Freeform 73"/>
                <p:cNvSpPr>
                  <a:spLocks/>
                </p:cNvSpPr>
                <p:nvPr/>
              </p:nvSpPr>
              <p:spPr bwMode="auto">
                <a:xfrm>
                  <a:off x="480" y="1620"/>
                  <a:ext cx="63" cy="63"/>
                </a:xfrm>
                <a:custGeom>
                  <a:avLst/>
                  <a:gdLst>
                    <a:gd name="T0" fmla="*/ 44 w 63"/>
                    <a:gd name="T1" fmla="*/ 13 h 63"/>
                    <a:gd name="T2" fmla="*/ 40 w 63"/>
                    <a:gd name="T3" fmla="*/ 9 h 63"/>
                    <a:gd name="T4" fmla="*/ 40 w 63"/>
                    <a:gd name="T5" fmla="*/ 4 h 63"/>
                    <a:gd name="T6" fmla="*/ 40 w 63"/>
                    <a:gd name="T7" fmla="*/ 4 h 63"/>
                    <a:gd name="T8" fmla="*/ 40 w 63"/>
                    <a:gd name="T9" fmla="*/ 4 h 63"/>
                    <a:gd name="T10" fmla="*/ 36 w 63"/>
                    <a:gd name="T11" fmla="*/ 4 h 63"/>
                    <a:gd name="T12" fmla="*/ 63 w 63"/>
                    <a:gd name="T13" fmla="*/ 0 h 63"/>
                    <a:gd name="T14" fmla="*/ 63 w 63"/>
                    <a:gd name="T15" fmla="*/ 4 h 63"/>
                    <a:gd name="T16" fmla="*/ 63 w 63"/>
                    <a:gd name="T17" fmla="*/ 4 h 63"/>
                    <a:gd name="T18" fmla="*/ 59 w 63"/>
                    <a:gd name="T19" fmla="*/ 4 h 63"/>
                    <a:gd name="T20" fmla="*/ 59 w 63"/>
                    <a:gd name="T21" fmla="*/ 9 h 63"/>
                    <a:gd name="T22" fmla="*/ 59 w 63"/>
                    <a:gd name="T23" fmla="*/ 9 h 63"/>
                    <a:gd name="T24" fmla="*/ 59 w 63"/>
                    <a:gd name="T25" fmla="*/ 50 h 63"/>
                    <a:gd name="T26" fmla="*/ 59 w 63"/>
                    <a:gd name="T27" fmla="*/ 55 h 63"/>
                    <a:gd name="T28" fmla="*/ 59 w 63"/>
                    <a:gd name="T29" fmla="*/ 59 h 63"/>
                    <a:gd name="T30" fmla="*/ 59 w 63"/>
                    <a:gd name="T31" fmla="*/ 59 h 63"/>
                    <a:gd name="T32" fmla="*/ 63 w 63"/>
                    <a:gd name="T33" fmla="*/ 59 h 63"/>
                    <a:gd name="T34" fmla="*/ 63 w 63"/>
                    <a:gd name="T35" fmla="*/ 63 h 63"/>
                    <a:gd name="T36" fmla="*/ 36 w 63"/>
                    <a:gd name="T37" fmla="*/ 63 h 63"/>
                    <a:gd name="T38" fmla="*/ 40 w 63"/>
                    <a:gd name="T39" fmla="*/ 63 h 63"/>
                    <a:gd name="T40" fmla="*/ 40 w 63"/>
                    <a:gd name="T41" fmla="*/ 59 h 63"/>
                    <a:gd name="T42" fmla="*/ 40 w 63"/>
                    <a:gd name="T43" fmla="*/ 59 h 63"/>
                    <a:gd name="T44" fmla="*/ 40 w 63"/>
                    <a:gd name="T45" fmla="*/ 59 h 63"/>
                    <a:gd name="T46" fmla="*/ 40 w 63"/>
                    <a:gd name="T47" fmla="*/ 55 h 63"/>
                    <a:gd name="T48" fmla="*/ 44 w 63"/>
                    <a:gd name="T49" fmla="*/ 34 h 63"/>
                    <a:gd name="T50" fmla="*/ 24 w 63"/>
                    <a:gd name="T51" fmla="*/ 55 h 63"/>
                    <a:gd name="T52" fmla="*/ 24 w 63"/>
                    <a:gd name="T53" fmla="*/ 55 h 63"/>
                    <a:gd name="T54" fmla="*/ 24 w 63"/>
                    <a:gd name="T55" fmla="*/ 59 h 63"/>
                    <a:gd name="T56" fmla="*/ 28 w 63"/>
                    <a:gd name="T57" fmla="*/ 59 h 63"/>
                    <a:gd name="T58" fmla="*/ 28 w 63"/>
                    <a:gd name="T59" fmla="*/ 63 h 63"/>
                    <a:gd name="T60" fmla="*/ 32 w 63"/>
                    <a:gd name="T61" fmla="*/ 63 h 63"/>
                    <a:gd name="T62" fmla="*/ 0 w 63"/>
                    <a:gd name="T63" fmla="*/ 63 h 63"/>
                    <a:gd name="T64" fmla="*/ 4 w 63"/>
                    <a:gd name="T65" fmla="*/ 63 h 63"/>
                    <a:gd name="T66" fmla="*/ 4 w 63"/>
                    <a:gd name="T67" fmla="*/ 59 h 63"/>
                    <a:gd name="T68" fmla="*/ 4 w 63"/>
                    <a:gd name="T69" fmla="*/ 59 h 63"/>
                    <a:gd name="T70" fmla="*/ 8 w 63"/>
                    <a:gd name="T71" fmla="*/ 55 h 63"/>
                    <a:gd name="T72" fmla="*/ 8 w 63"/>
                    <a:gd name="T73" fmla="*/ 55 h 63"/>
                    <a:gd name="T74" fmla="*/ 8 w 63"/>
                    <a:gd name="T75" fmla="*/ 13 h 63"/>
                    <a:gd name="T76" fmla="*/ 8 w 63"/>
                    <a:gd name="T77" fmla="*/ 9 h 63"/>
                    <a:gd name="T78" fmla="*/ 4 w 63"/>
                    <a:gd name="T79" fmla="*/ 4 h 63"/>
                    <a:gd name="T80" fmla="*/ 4 w 63"/>
                    <a:gd name="T81" fmla="*/ 4 h 63"/>
                    <a:gd name="T82" fmla="*/ 4 w 63"/>
                    <a:gd name="T83" fmla="*/ 4 h 63"/>
                    <a:gd name="T84" fmla="*/ 0 w 63"/>
                    <a:gd name="T85" fmla="*/ 0 h 63"/>
                    <a:gd name="T86" fmla="*/ 32 w 63"/>
                    <a:gd name="T87" fmla="*/ 0 h 63"/>
                    <a:gd name="T88" fmla="*/ 28 w 63"/>
                    <a:gd name="T89" fmla="*/ 4 h 63"/>
                    <a:gd name="T90" fmla="*/ 28 w 63"/>
                    <a:gd name="T91" fmla="*/ 4 h 63"/>
                    <a:gd name="T92" fmla="*/ 24 w 63"/>
                    <a:gd name="T93" fmla="*/ 4 h 63"/>
                    <a:gd name="T94" fmla="*/ 24 w 63"/>
                    <a:gd name="T95" fmla="*/ 9 h 63"/>
                    <a:gd name="T96" fmla="*/ 24 w 63"/>
                    <a:gd name="T97" fmla="*/ 1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63" h="63">
                      <a:moveTo>
                        <a:pt x="24" y="30"/>
                      </a:moveTo>
                      <a:lnTo>
                        <a:pt x="44" y="30"/>
                      </a:lnTo>
                      <a:lnTo>
                        <a:pt x="44" y="13"/>
                      </a:lnTo>
                      <a:lnTo>
                        <a:pt x="40" y="13"/>
                      </a:lnTo>
                      <a:lnTo>
                        <a:pt x="40" y="9"/>
                      </a:lnTo>
                      <a:lnTo>
                        <a:pt x="40" y="9"/>
                      </a:lnTo>
                      <a:lnTo>
                        <a:pt x="40" y="9"/>
                      </a:lnTo>
                      <a:lnTo>
                        <a:pt x="40" y="9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36" y="4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9"/>
                      </a:lnTo>
                      <a:lnTo>
                        <a:pt x="59" y="9"/>
                      </a:lnTo>
                      <a:lnTo>
                        <a:pt x="59" y="9"/>
                      </a:lnTo>
                      <a:lnTo>
                        <a:pt x="59" y="9"/>
                      </a:lnTo>
                      <a:lnTo>
                        <a:pt x="59" y="13"/>
                      </a:lnTo>
                      <a:lnTo>
                        <a:pt x="59" y="13"/>
                      </a:lnTo>
                      <a:lnTo>
                        <a:pt x="59" y="50"/>
                      </a:lnTo>
                      <a:lnTo>
                        <a:pt x="59" y="55"/>
                      </a:lnTo>
                      <a:lnTo>
                        <a:pt x="59" y="55"/>
                      </a:lnTo>
                      <a:lnTo>
                        <a:pt x="59" y="55"/>
                      </a:lnTo>
                      <a:lnTo>
                        <a:pt x="59" y="55"/>
                      </a:lnTo>
                      <a:lnTo>
                        <a:pt x="59" y="59"/>
                      </a:lnTo>
                      <a:lnTo>
                        <a:pt x="59" y="59"/>
                      </a:lnTo>
                      <a:lnTo>
                        <a:pt x="59" y="59"/>
                      </a:lnTo>
                      <a:lnTo>
                        <a:pt x="59" y="59"/>
                      </a:lnTo>
                      <a:lnTo>
                        <a:pt x="59" y="59"/>
                      </a:lnTo>
                      <a:lnTo>
                        <a:pt x="63" y="59"/>
                      </a:lnTo>
                      <a:lnTo>
                        <a:pt x="63" y="59"/>
                      </a:lnTo>
                      <a:lnTo>
                        <a:pt x="63" y="59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36" y="63"/>
                      </a:lnTo>
                      <a:lnTo>
                        <a:pt x="36" y="63"/>
                      </a:lnTo>
                      <a:lnTo>
                        <a:pt x="36" y="63"/>
                      </a:lnTo>
                      <a:lnTo>
                        <a:pt x="40" y="63"/>
                      </a:lnTo>
                      <a:lnTo>
                        <a:pt x="40" y="63"/>
                      </a:lnTo>
                      <a:lnTo>
                        <a:pt x="40" y="59"/>
                      </a:lnTo>
                      <a:lnTo>
                        <a:pt x="40" y="59"/>
                      </a:lnTo>
                      <a:lnTo>
                        <a:pt x="40" y="59"/>
                      </a:lnTo>
                      <a:lnTo>
                        <a:pt x="40" y="59"/>
                      </a:lnTo>
                      <a:lnTo>
                        <a:pt x="40" y="59"/>
                      </a:lnTo>
                      <a:lnTo>
                        <a:pt x="40" y="59"/>
                      </a:lnTo>
                      <a:lnTo>
                        <a:pt x="40" y="59"/>
                      </a:lnTo>
                      <a:lnTo>
                        <a:pt x="40" y="59"/>
                      </a:lnTo>
                      <a:lnTo>
                        <a:pt x="40" y="55"/>
                      </a:lnTo>
                      <a:lnTo>
                        <a:pt x="40" y="55"/>
                      </a:lnTo>
                      <a:lnTo>
                        <a:pt x="40" y="55"/>
                      </a:lnTo>
                      <a:lnTo>
                        <a:pt x="40" y="55"/>
                      </a:lnTo>
                      <a:lnTo>
                        <a:pt x="44" y="50"/>
                      </a:lnTo>
                      <a:lnTo>
                        <a:pt x="44" y="34"/>
                      </a:lnTo>
                      <a:lnTo>
                        <a:pt x="24" y="34"/>
                      </a:lnTo>
                      <a:lnTo>
                        <a:pt x="24" y="50"/>
                      </a:lnTo>
                      <a:lnTo>
                        <a:pt x="24" y="55"/>
                      </a:lnTo>
                      <a:lnTo>
                        <a:pt x="24" y="55"/>
                      </a:lnTo>
                      <a:lnTo>
                        <a:pt x="24" y="55"/>
                      </a:lnTo>
                      <a:lnTo>
                        <a:pt x="24" y="55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63"/>
                      </a:lnTo>
                      <a:lnTo>
                        <a:pt x="28" y="63"/>
                      </a:lnTo>
                      <a:lnTo>
                        <a:pt x="28" y="63"/>
                      </a:lnTo>
                      <a:lnTo>
                        <a:pt x="32" y="63"/>
                      </a:lnTo>
                      <a:lnTo>
                        <a:pt x="32" y="63"/>
                      </a:lnTo>
                      <a:lnTo>
                        <a:pt x="0" y="63"/>
                      </a:lnTo>
                      <a:lnTo>
                        <a:pt x="0" y="63"/>
                      </a:lnTo>
                      <a:lnTo>
                        <a:pt x="4" y="63"/>
                      </a:lnTo>
                      <a:lnTo>
                        <a:pt x="4" y="63"/>
                      </a:lnTo>
                      <a:lnTo>
                        <a:pt x="4" y="63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8" y="59"/>
                      </a:lnTo>
                      <a:lnTo>
                        <a:pt x="8" y="59"/>
                      </a:lnTo>
                      <a:lnTo>
                        <a:pt x="8" y="55"/>
                      </a:lnTo>
                      <a:lnTo>
                        <a:pt x="8" y="55"/>
                      </a:lnTo>
                      <a:lnTo>
                        <a:pt x="8" y="55"/>
                      </a:lnTo>
                      <a:lnTo>
                        <a:pt x="8" y="55"/>
                      </a:lnTo>
                      <a:lnTo>
                        <a:pt x="8" y="50"/>
                      </a:lnTo>
                      <a:lnTo>
                        <a:pt x="8" y="13"/>
                      </a:lnTo>
                      <a:lnTo>
                        <a:pt x="8" y="13"/>
                      </a:lnTo>
                      <a:lnTo>
                        <a:pt x="8" y="9"/>
                      </a:lnTo>
                      <a:lnTo>
                        <a:pt x="8" y="9"/>
                      </a:lnTo>
                      <a:lnTo>
                        <a:pt x="8" y="9"/>
                      </a:lnTo>
                      <a:lnTo>
                        <a:pt x="8" y="9"/>
                      </a:lnTo>
                      <a:lnTo>
                        <a:pt x="8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3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05" name="Freeform 74"/>
                <p:cNvSpPr>
                  <a:spLocks noEditPoints="1"/>
                </p:cNvSpPr>
                <p:nvPr/>
              </p:nvSpPr>
              <p:spPr bwMode="auto">
                <a:xfrm>
                  <a:off x="551" y="1587"/>
                  <a:ext cx="32" cy="96"/>
                </a:xfrm>
                <a:custGeom>
                  <a:avLst/>
                  <a:gdLst>
                    <a:gd name="T0" fmla="*/ 16 w 32"/>
                    <a:gd name="T1" fmla="*/ 0 h 96"/>
                    <a:gd name="T2" fmla="*/ 20 w 32"/>
                    <a:gd name="T3" fmla="*/ 0 h 96"/>
                    <a:gd name="T4" fmla="*/ 20 w 32"/>
                    <a:gd name="T5" fmla="*/ 0 h 96"/>
                    <a:gd name="T6" fmla="*/ 24 w 32"/>
                    <a:gd name="T7" fmla="*/ 4 h 96"/>
                    <a:gd name="T8" fmla="*/ 24 w 32"/>
                    <a:gd name="T9" fmla="*/ 4 h 96"/>
                    <a:gd name="T10" fmla="*/ 24 w 32"/>
                    <a:gd name="T11" fmla="*/ 4 h 96"/>
                    <a:gd name="T12" fmla="*/ 28 w 32"/>
                    <a:gd name="T13" fmla="*/ 8 h 96"/>
                    <a:gd name="T14" fmla="*/ 28 w 32"/>
                    <a:gd name="T15" fmla="*/ 8 h 96"/>
                    <a:gd name="T16" fmla="*/ 28 w 32"/>
                    <a:gd name="T17" fmla="*/ 12 h 96"/>
                    <a:gd name="T18" fmla="*/ 28 w 32"/>
                    <a:gd name="T19" fmla="*/ 12 h 96"/>
                    <a:gd name="T20" fmla="*/ 24 w 32"/>
                    <a:gd name="T21" fmla="*/ 17 h 96"/>
                    <a:gd name="T22" fmla="*/ 24 w 32"/>
                    <a:gd name="T23" fmla="*/ 17 h 96"/>
                    <a:gd name="T24" fmla="*/ 24 w 32"/>
                    <a:gd name="T25" fmla="*/ 21 h 96"/>
                    <a:gd name="T26" fmla="*/ 20 w 32"/>
                    <a:gd name="T27" fmla="*/ 21 h 96"/>
                    <a:gd name="T28" fmla="*/ 20 w 32"/>
                    <a:gd name="T29" fmla="*/ 21 h 96"/>
                    <a:gd name="T30" fmla="*/ 16 w 32"/>
                    <a:gd name="T31" fmla="*/ 21 h 96"/>
                    <a:gd name="T32" fmla="*/ 16 w 32"/>
                    <a:gd name="T33" fmla="*/ 21 h 96"/>
                    <a:gd name="T34" fmla="*/ 12 w 32"/>
                    <a:gd name="T35" fmla="*/ 21 h 96"/>
                    <a:gd name="T36" fmla="*/ 12 w 32"/>
                    <a:gd name="T37" fmla="*/ 21 h 96"/>
                    <a:gd name="T38" fmla="*/ 12 w 32"/>
                    <a:gd name="T39" fmla="*/ 21 h 96"/>
                    <a:gd name="T40" fmla="*/ 8 w 32"/>
                    <a:gd name="T41" fmla="*/ 17 h 96"/>
                    <a:gd name="T42" fmla="*/ 8 w 32"/>
                    <a:gd name="T43" fmla="*/ 17 h 96"/>
                    <a:gd name="T44" fmla="*/ 8 w 32"/>
                    <a:gd name="T45" fmla="*/ 12 h 96"/>
                    <a:gd name="T46" fmla="*/ 8 w 32"/>
                    <a:gd name="T47" fmla="*/ 12 h 96"/>
                    <a:gd name="T48" fmla="*/ 8 w 32"/>
                    <a:gd name="T49" fmla="*/ 8 h 96"/>
                    <a:gd name="T50" fmla="*/ 8 w 32"/>
                    <a:gd name="T51" fmla="*/ 8 h 96"/>
                    <a:gd name="T52" fmla="*/ 8 w 32"/>
                    <a:gd name="T53" fmla="*/ 4 h 96"/>
                    <a:gd name="T54" fmla="*/ 8 w 32"/>
                    <a:gd name="T55" fmla="*/ 4 h 96"/>
                    <a:gd name="T56" fmla="*/ 12 w 32"/>
                    <a:gd name="T57" fmla="*/ 4 h 96"/>
                    <a:gd name="T58" fmla="*/ 12 w 32"/>
                    <a:gd name="T59" fmla="*/ 0 h 96"/>
                    <a:gd name="T60" fmla="*/ 12 w 32"/>
                    <a:gd name="T61" fmla="*/ 0 h 96"/>
                    <a:gd name="T62" fmla="*/ 16 w 32"/>
                    <a:gd name="T63" fmla="*/ 0 h 96"/>
                    <a:gd name="T64" fmla="*/ 24 w 32"/>
                    <a:gd name="T65" fmla="*/ 33 h 96"/>
                    <a:gd name="T66" fmla="*/ 24 w 32"/>
                    <a:gd name="T67" fmla="*/ 83 h 96"/>
                    <a:gd name="T68" fmla="*/ 24 w 32"/>
                    <a:gd name="T69" fmla="*/ 88 h 96"/>
                    <a:gd name="T70" fmla="*/ 28 w 32"/>
                    <a:gd name="T71" fmla="*/ 92 h 96"/>
                    <a:gd name="T72" fmla="*/ 28 w 32"/>
                    <a:gd name="T73" fmla="*/ 92 h 96"/>
                    <a:gd name="T74" fmla="*/ 28 w 32"/>
                    <a:gd name="T75" fmla="*/ 92 h 96"/>
                    <a:gd name="T76" fmla="*/ 28 w 32"/>
                    <a:gd name="T77" fmla="*/ 92 h 96"/>
                    <a:gd name="T78" fmla="*/ 28 w 32"/>
                    <a:gd name="T79" fmla="*/ 96 h 96"/>
                    <a:gd name="T80" fmla="*/ 32 w 32"/>
                    <a:gd name="T81" fmla="*/ 96 h 96"/>
                    <a:gd name="T82" fmla="*/ 32 w 32"/>
                    <a:gd name="T83" fmla="*/ 96 h 96"/>
                    <a:gd name="T84" fmla="*/ 0 w 32"/>
                    <a:gd name="T85" fmla="*/ 96 h 96"/>
                    <a:gd name="T86" fmla="*/ 0 w 32"/>
                    <a:gd name="T87" fmla="*/ 96 h 96"/>
                    <a:gd name="T88" fmla="*/ 4 w 32"/>
                    <a:gd name="T89" fmla="*/ 96 h 96"/>
                    <a:gd name="T90" fmla="*/ 4 w 32"/>
                    <a:gd name="T91" fmla="*/ 92 h 96"/>
                    <a:gd name="T92" fmla="*/ 4 w 32"/>
                    <a:gd name="T93" fmla="*/ 92 h 96"/>
                    <a:gd name="T94" fmla="*/ 8 w 32"/>
                    <a:gd name="T95" fmla="*/ 92 h 96"/>
                    <a:gd name="T96" fmla="*/ 8 w 32"/>
                    <a:gd name="T97" fmla="*/ 88 h 96"/>
                    <a:gd name="T98" fmla="*/ 8 w 32"/>
                    <a:gd name="T99" fmla="*/ 88 h 96"/>
                    <a:gd name="T100" fmla="*/ 8 w 32"/>
                    <a:gd name="T101" fmla="*/ 83 h 96"/>
                    <a:gd name="T102" fmla="*/ 8 w 32"/>
                    <a:gd name="T103" fmla="*/ 46 h 96"/>
                    <a:gd name="T104" fmla="*/ 8 w 32"/>
                    <a:gd name="T105" fmla="*/ 42 h 96"/>
                    <a:gd name="T106" fmla="*/ 8 w 32"/>
                    <a:gd name="T107" fmla="*/ 42 h 96"/>
                    <a:gd name="T108" fmla="*/ 8 w 32"/>
                    <a:gd name="T109" fmla="*/ 37 h 96"/>
                    <a:gd name="T110" fmla="*/ 4 w 32"/>
                    <a:gd name="T111" fmla="*/ 37 h 96"/>
                    <a:gd name="T112" fmla="*/ 4 w 32"/>
                    <a:gd name="T113" fmla="*/ 37 h 96"/>
                    <a:gd name="T114" fmla="*/ 4 w 32"/>
                    <a:gd name="T115" fmla="*/ 37 h 96"/>
                    <a:gd name="T116" fmla="*/ 0 w 32"/>
                    <a:gd name="T117" fmla="*/ 33 h 96"/>
                    <a:gd name="T118" fmla="*/ 0 w 32"/>
                    <a:gd name="T119" fmla="*/ 33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2" h="96">
                      <a:moveTo>
                        <a:pt x="16" y="0"/>
                      </a:moveTo>
                      <a:lnTo>
                        <a:pt x="16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12"/>
                      </a:lnTo>
                      <a:lnTo>
                        <a:pt x="28" y="12"/>
                      </a:lnTo>
                      <a:lnTo>
                        <a:pt x="28" y="12"/>
                      </a:lnTo>
                      <a:lnTo>
                        <a:pt x="28" y="12"/>
                      </a:lnTo>
                      <a:lnTo>
                        <a:pt x="28" y="12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21"/>
                      </a:lnTo>
                      <a:lnTo>
                        <a:pt x="24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2" y="21"/>
                      </a:lnTo>
                      <a:lnTo>
                        <a:pt x="12" y="21"/>
                      </a:lnTo>
                      <a:lnTo>
                        <a:pt x="12" y="21"/>
                      </a:lnTo>
                      <a:lnTo>
                        <a:pt x="12" y="21"/>
                      </a:lnTo>
                      <a:lnTo>
                        <a:pt x="12" y="21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12" y="4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close/>
                      <a:moveTo>
                        <a:pt x="24" y="33"/>
                      </a:moveTo>
                      <a:lnTo>
                        <a:pt x="24" y="83"/>
                      </a:lnTo>
                      <a:lnTo>
                        <a:pt x="24" y="83"/>
                      </a:lnTo>
                      <a:lnTo>
                        <a:pt x="24" y="88"/>
                      </a:lnTo>
                      <a:lnTo>
                        <a:pt x="24" y="88"/>
                      </a:lnTo>
                      <a:lnTo>
                        <a:pt x="24" y="88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6"/>
                      </a:lnTo>
                      <a:lnTo>
                        <a:pt x="28" y="96"/>
                      </a:lnTo>
                      <a:lnTo>
                        <a:pt x="32" y="96"/>
                      </a:lnTo>
                      <a:lnTo>
                        <a:pt x="32" y="96"/>
                      </a:lnTo>
                      <a:lnTo>
                        <a:pt x="32" y="96"/>
                      </a:lnTo>
                      <a:lnTo>
                        <a:pt x="32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4" y="96"/>
                      </a:lnTo>
                      <a:lnTo>
                        <a:pt x="4" y="96"/>
                      </a:lnTo>
                      <a:lnTo>
                        <a:pt x="4" y="96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8" y="92"/>
                      </a:lnTo>
                      <a:lnTo>
                        <a:pt x="8" y="92"/>
                      </a:lnTo>
                      <a:lnTo>
                        <a:pt x="8" y="92"/>
                      </a:lnTo>
                      <a:lnTo>
                        <a:pt x="8" y="88"/>
                      </a:lnTo>
                      <a:lnTo>
                        <a:pt x="8" y="88"/>
                      </a:lnTo>
                      <a:lnTo>
                        <a:pt x="8" y="88"/>
                      </a:lnTo>
                      <a:lnTo>
                        <a:pt x="8" y="83"/>
                      </a:lnTo>
                      <a:lnTo>
                        <a:pt x="8" y="83"/>
                      </a:lnTo>
                      <a:lnTo>
                        <a:pt x="8" y="50"/>
                      </a:lnTo>
                      <a:lnTo>
                        <a:pt x="8" y="46"/>
                      </a:lnTo>
                      <a:lnTo>
                        <a:pt x="8" y="46"/>
                      </a:lnTo>
                      <a:lnTo>
                        <a:pt x="8" y="42"/>
                      </a:lnTo>
                      <a:lnTo>
                        <a:pt x="8" y="42"/>
                      </a:lnTo>
                      <a:lnTo>
                        <a:pt x="8" y="42"/>
                      </a:lnTo>
                      <a:lnTo>
                        <a:pt x="8" y="37"/>
                      </a:lnTo>
                      <a:lnTo>
                        <a:pt x="8" y="37"/>
                      </a:lnTo>
                      <a:lnTo>
                        <a:pt x="4" y="37"/>
                      </a:lnTo>
                      <a:lnTo>
                        <a:pt x="4" y="37"/>
                      </a:lnTo>
                      <a:lnTo>
                        <a:pt x="4" y="37"/>
                      </a:lnTo>
                      <a:lnTo>
                        <a:pt x="4" y="37"/>
                      </a:lnTo>
                      <a:lnTo>
                        <a:pt x="4" y="37"/>
                      </a:lnTo>
                      <a:lnTo>
                        <a:pt x="4" y="37"/>
                      </a:lnTo>
                      <a:lnTo>
                        <a:pt x="0" y="37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24" y="33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06" name="Freeform 75"/>
                <p:cNvSpPr>
                  <a:spLocks/>
                </p:cNvSpPr>
                <p:nvPr/>
              </p:nvSpPr>
              <p:spPr bwMode="auto">
                <a:xfrm>
                  <a:off x="587" y="1620"/>
                  <a:ext cx="55" cy="67"/>
                </a:xfrm>
                <a:custGeom>
                  <a:avLst/>
                  <a:gdLst>
                    <a:gd name="T0" fmla="*/ 51 w 55"/>
                    <a:gd name="T1" fmla="*/ 55 h 67"/>
                    <a:gd name="T2" fmla="*/ 43 w 55"/>
                    <a:gd name="T3" fmla="*/ 63 h 67"/>
                    <a:gd name="T4" fmla="*/ 31 w 55"/>
                    <a:gd name="T5" fmla="*/ 67 h 67"/>
                    <a:gd name="T6" fmla="*/ 23 w 55"/>
                    <a:gd name="T7" fmla="*/ 67 h 67"/>
                    <a:gd name="T8" fmla="*/ 15 w 55"/>
                    <a:gd name="T9" fmla="*/ 63 h 67"/>
                    <a:gd name="T10" fmla="*/ 8 w 55"/>
                    <a:gd name="T11" fmla="*/ 55 h 67"/>
                    <a:gd name="T12" fmla="*/ 4 w 55"/>
                    <a:gd name="T13" fmla="*/ 50 h 67"/>
                    <a:gd name="T14" fmla="*/ 0 w 55"/>
                    <a:gd name="T15" fmla="*/ 38 h 67"/>
                    <a:gd name="T16" fmla="*/ 0 w 55"/>
                    <a:gd name="T17" fmla="*/ 30 h 67"/>
                    <a:gd name="T18" fmla="*/ 4 w 55"/>
                    <a:gd name="T19" fmla="*/ 21 h 67"/>
                    <a:gd name="T20" fmla="*/ 8 w 55"/>
                    <a:gd name="T21" fmla="*/ 13 h 67"/>
                    <a:gd name="T22" fmla="*/ 15 w 55"/>
                    <a:gd name="T23" fmla="*/ 4 h 67"/>
                    <a:gd name="T24" fmla="*/ 23 w 55"/>
                    <a:gd name="T25" fmla="*/ 0 h 67"/>
                    <a:gd name="T26" fmla="*/ 31 w 55"/>
                    <a:gd name="T27" fmla="*/ 0 h 67"/>
                    <a:gd name="T28" fmla="*/ 35 w 55"/>
                    <a:gd name="T29" fmla="*/ 0 h 67"/>
                    <a:gd name="T30" fmla="*/ 43 w 55"/>
                    <a:gd name="T31" fmla="*/ 0 h 67"/>
                    <a:gd name="T32" fmla="*/ 47 w 55"/>
                    <a:gd name="T33" fmla="*/ 4 h 67"/>
                    <a:gd name="T34" fmla="*/ 51 w 55"/>
                    <a:gd name="T35" fmla="*/ 9 h 67"/>
                    <a:gd name="T36" fmla="*/ 51 w 55"/>
                    <a:gd name="T37" fmla="*/ 13 h 67"/>
                    <a:gd name="T38" fmla="*/ 51 w 55"/>
                    <a:gd name="T39" fmla="*/ 17 h 67"/>
                    <a:gd name="T40" fmla="*/ 51 w 55"/>
                    <a:gd name="T41" fmla="*/ 17 h 67"/>
                    <a:gd name="T42" fmla="*/ 51 w 55"/>
                    <a:gd name="T43" fmla="*/ 21 h 67"/>
                    <a:gd name="T44" fmla="*/ 47 w 55"/>
                    <a:gd name="T45" fmla="*/ 21 h 67"/>
                    <a:gd name="T46" fmla="*/ 47 w 55"/>
                    <a:gd name="T47" fmla="*/ 21 h 67"/>
                    <a:gd name="T48" fmla="*/ 43 w 55"/>
                    <a:gd name="T49" fmla="*/ 21 h 67"/>
                    <a:gd name="T50" fmla="*/ 39 w 55"/>
                    <a:gd name="T51" fmla="*/ 21 h 67"/>
                    <a:gd name="T52" fmla="*/ 35 w 55"/>
                    <a:gd name="T53" fmla="*/ 13 h 67"/>
                    <a:gd name="T54" fmla="*/ 35 w 55"/>
                    <a:gd name="T55" fmla="*/ 9 h 67"/>
                    <a:gd name="T56" fmla="*/ 31 w 55"/>
                    <a:gd name="T57" fmla="*/ 4 h 67"/>
                    <a:gd name="T58" fmla="*/ 27 w 55"/>
                    <a:gd name="T59" fmla="*/ 4 h 67"/>
                    <a:gd name="T60" fmla="*/ 23 w 55"/>
                    <a:gd name="T61" fmla="*/ 4 h 67"/>
                    <a:gd name="T62" fmla="*/ 23 w 55"/>
                    <a:gd name="T63" fmla="*/ 4 h 67"/>
                    <a:gd name="T64" fmla="*/ 19 w 55"/>
                    <a:gd name="T65" fmla="*/ 9 h 67"/>
                    <a:gd name="T66" fmla="*/ 19 w 55"/>
                    <a:gd name="T67" fmla="*/ 17 h 67"/>
                    <a:gd name="T68" fmla="*/ 19 w 55"/>
                    <a:gd name="T69" fmla="*/ 21 h 67"/>
                    <a:gd name="T70" fmla="*/ 19 w 55"/>
                    <a:gd name="T71" fmla="*/ 30 h 67"/>
                    <a:gd name="T72" fmla="*/ 19 w 55"/>
                    <a:gd name="T73" fmla="*/ 38 h 67"/>
                    <a:gd name="T74" fmla="*/ 23 w 55"/>
                    <a:gd name="T75" fmla="*/ 46 h 67"/>
                    <a:gd name="T76" fmla="*/ 27 w 55"/>
                    <a:gd name="T77" fmla="*/ 50 h 67"/>
                    <a:gd name="T78" fmla="*/ 31 w 55"/>
                    <a:gd name="T79" fmla="*/ 55 h 67"/>
                    <a:gd name="T80" fmla="*/ 39 w 55"/>
                    <a:gd name="T81" fmla="*/ 55 h 67"/>
                    <a:gd name="T82" fmla="*/ 43 w 55"/>
                    <a:gd name="T83" fmla="*/ 55 h 67"/>
                    <a:gd name="T84" fmla="*/ 51 w 55"/>
                    <a:gd name="T85" fmla="*/ 5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55" h="67">
                      <a:moveTo>
                        <a:pt x="51" y="46"/>
                      </a:moveTo>
                      <a:lnTo>
                        <a:pt x="55" y="50"/>
                      </a:lnTo>
                      <a:lnTo>
                        <a:pt x="51" y="55"/>
                      </a:lnTo>
                      <a:lnTo>
                        <a:pt x="51" y="59"/>
                      </a:lnTo>
                      <a:lnTo>
                        <a:pt x="47" y="59"/>
                      </a:lnTo>
                      <a:lnTo>
                        <a:pt x="43" y="63"/>
                      </a:lnTo>
                      <a:lnTo>
                        <a:pt x="39" y="63"/>
                      </a:lnTo>
                      <a:lnTo>
                        <a:pt x="35" y="67"/>
                      </a:lnTo>
                      <a:lnTo>
                        <a:pt x="31" y="67"/>
                      </a:lnTo>
                      <a:lnTo>
                        <a:pt x="27" y="67"/>
                      </a:lnTo>
                      <a:lnTo>
                        <a:pt x="27" y="67"/>
                      </a:lnTo>
                      <a:lnTo>
                        <a:pt x="23" y="67"/>
                      </a:lnTo>
                      <a:lnTo>
                        <a:pt x="19" y="63"/>
                      </a:lnTo>
                      <a:lnTo>
                        <a:pt x="15" y="63"/>
                      </a:lnTo>
                      <a:lnTo>
                        <a:pt x="15" y="63"/>
                      </a:lnTo>
                      <a:lnTo>
                        <a:pt x="12" y="59"/>
                      </a:lnTo>
                      <a:lnTo>
                        <a:pt x="12" y="59"/>
                      </a:lnTo>
                      <a:lnTo>
                        <a:pt x="8" y="55"/>
                      </a:lnTo>
                      <a:lnTo>
                        <a:pt x="8" y="55"/>
                      </a:lnTo>
                      <a:lnTo>
                        <a:pt x="4" y="50"/>
                      </a:lnTo>
                      <a:lnTo>
                        <a:pt x="4" y="50"/>
                      </a:lnTo>
                      <a:lnTo>
                        <a:pt x="4" y="46"/>
                      </a:lnTo>
                      <a:lnTo>
                        <a:pt x="4" y="42"/>
                      </a:lnTo>
                      <a:lnTo>
                        <a:pt x="0" y="38"/>
                      </a:lnTo>
                      <a:lnTo>
                        <a:pt x="0" y="38"/>
                      </a:lnTo>
                      <a:lnTo>
                        <a:pt x="0" y="34"/>
                      </a:lnTo>
                      <a:lnTo>
                        <a:pt x="0" y="30"/>
                      </a:lnTo>
                      <a:lnTo>
                        <a:pt x="0" y="25"/>
                      </a:lnTo>
                      <a:lnTo>
                        <a:pt x="4" y="21"/>
                      </a:lnTo>
                      <a:lnTo>
                        <a:pt x="4" y="21"/>
                      </a:lnTo>
                      <a:lnTo>
                        <a:pt x="4" y="17"/>
                      </a:lnTo>
                      <a:lnTo>
                        <a:pt x="8" y="13"/>
                      </a:lnTo>
                      <a:lnTo>
                        <a:pt x="8" y="13"/>
                      </a:lnTo>
                      <a:lnTo>
                        <a:pt x="8" y="9"/>
                      </a:lnTo>
                      <a:lnTo>
                        <a:pt x="12" y="4"/>
                      </a:lnTo>
                      <a:lnTo>
                        <a:pt x="15" y="4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51" y="9"/>
                      </a:lnTo>
                      <a:lnTo>
                        <a:pt x="51" y="9"/>
                      </a:lnTo>
                      <a:lnTo>
                        <a:pt x="51" y="9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1" y="17"/>
                      </a:lnTo>
                      <a:lnTo>
                        <a:pt x="51" y="17"/>
                      </a:lnTo>
                      <a:lnTo>
                        <a:pt x="51" y="17"/>
                      </a:lnTo>
                      <a:lnTo>
                        <a:pt x="51" y="17"/>
                      </a:lnTo>
                      <a:lnTo>
                        <a:pt x="51" y="17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47" y="21"/>
                      </a:lnTo>
                      <a:lnTo>
                        <a:pt x="47" y="21"/>
                      </a:lnTo>
                      <a:lnTo>
                        <a:pt x="47" y="21"/>
                      </a:lnTo>
                      <a:lnTo>
                        <a:pt x="47" y="21"/>
                      </a:lnTo>
                      <a:lnTo>
                        <a:pt x="47" y="21"/>
                      </a:lnTo>
                      <a:lnTo>
                        <a:pt x="43" y="21"/>
                      </a:lnTo>
                      <a:lnTo>
                        <a:pt x="43" y="21"/>
                      </a:lnTo>
                      <a:lnTo>
                        <a:pt x="43" y="21"/>
                      </a:lnTo>
                      <a:lnTo>
                        <a:pt x="39" y="21"/>
                      </a:lnTo>
                      <a:lnTo>
                        <a:pt x="39" y="21"/>
                      </a:lnTo>
                      <a:lnTo>
                        <a:pt x="39" y="21"/>
                      </a:lnTo>
                      <a:lnTo>
                        <a:pt x="35" y="17"/>
                      </a:lnTo>
                      <a:lnTo>
                        <a:pt x="35" y="17"/>
                      </a:lnTo>
                      <a:lnTo>
                        <a:pt x="35" y="13"/>
                      </a:lnTo>
                      <a:lnTo>
                        <a:pt x="35" y="9"/>
                      </a:lnTo>
                      <a:lnTo>
                        <a:pt x="35" y="9"/>
                      </a:lnTo>
                      <a:lnTo>
                        <a:pt x="35" y="9"/>
                      </a:lnTo>
                      <a:lnTo>
                        <a:pt x="31" y="4"/>
                      </a:lnTo>
                      <a:lnTo>
                        <a:pt x="31" y="4"/>
                      </a:lnTo>
                      <a:lnTo>
                        <a:pt x="31" y="4"/>
                      </a:lnTo>
                      <a:lnTo>
                        <a:pt x="31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9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9" y="13"/>
                      </a:lnTo>
                      <a:lnTo>
                        <a:pt x="19" y="13"/>
                      </a:lnTo>
                      <a:lnTo>
                        <a:pt x="19" y="17"/>
                      </a:lnTo>
                      <a:lnTo>
                        <a:pt x="19" y="17"/>
                      </a:lnTo>
                      <a:lnTo>
                        <a:pt x="19" y="17"/>
                      </a:lnTo>
                      <a:lnTo>
                        <a:pt x="19" y="21"/>
                      </a:lnTo>
                      <a:lnTo>
                        <a:pt x="19" y="25"/>
                      </a:lnTo>
                      <a:lnTo>
                        <a:pt x="19" y="25"/>
                      </a:lnTo>
                      <a:lnTo>
                        <a:pt x="19" y="30"/>
                      </a:lnTo>
                      <a:lnTo>
                        <a:pt x="19" y="34"/>
                      </a:lnTo>
                      <a:lnTo>
                        <a:pt x="19" y="34"/>
                      </a:lnTo>
                      <a:lnTo>
                        <a:pt x="19" y="38"/>
                      </a:lnTo>
                      <a:lnTo>
                        <a:pt x="19" y="42"/>
                      </a:lnTo>
                      <a:lnTo>
                        <a:pt x="23" y="42"/>
                      </a:lnTo>
                      <a:lnTo>
                        <a:pt x="23" y="46"/>
                      </a:lnTo>
                      <a:lnTo>
                        <a:pt x="23" y="46"/>
                      </a:lnTo>
                      <a:lnTo>
                        <a:pt x="27" y="50"/>
                      </a:lnTo>
                      <a:lnTo>
                        <a:pt x="27" y="50"/>
                      </a:lnTo>
                      <a:lnTo>
                        <a:pt x="27" y="55"/>
                      </a:lnTo>
                      <a:lnTo>
                        <a:pt x="31" y="55"/>
                      </a:lnTo>
                      <a:lnTo>
                        <a:pt x="31" y="55"/>
                      </a:lnTo>
                      <a:lnTo>
                        <a:pt x="35" y="55"/>
                      </a:lnTo>
                      <a:lnTo>
                        <a:pt x="39" y="55"/>
                      </a:lnTo>
                      <a:lnTo>
                        <a:pt x="39" y="55"/>
                      </a:lnTo>
                      <a:lnTo>
                        <a:pt x="43" y="55"/>
                      </a:lnTo>
                      <a:lnTo>
                        <a:pt x="43" y="55"/>
                      </a:lnTo>
                      <a:lnTo>
                        <a:pt x="43" y="55"/>
                      </a:lnTo>
                      <a:lnTo>
                        <a:pt x="47" y="55"/>
                      </a:lnTo>
                      <a:lnTo>
                        <a:pt x="47" y="50"/>
                      </a:lnTo>
                      <a:lnTo>
                        <a:pt x="51" y="50"/>
                      </a:lnTo>
                      <a:lnTo>
                        <a:pt x="51" y="46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07" name="Freeform 76"/>
                <p:cNvSpPr>
                  <a:spLocks/>
                </p:cNvSpPr>
                <p:nvPr/>
              </p:nvSpPr>
              <p:spPr bwMode="auto">
                <a:xfrm>
                  <a:off x="646" y="1620"/>
                  <a:ext cx="59" cy="63"/>
                </a:xfrm>
                <a:custGeom>
                  <a:avLst/>
                  <a:gdLst>
                    <a:gd name="T0" fmla="*/ 59 w 59"/>
                    <a:gd name="T1" fmla="*/ 0 h 63"/>
                    <a:gd name="T2" fmla="*/ 55 w 59"/>
                    <a:gd name="T3" fmla="*/ 17 h 63"/>
                    <a:gd name="T4" fmla="*/ 55 w 59"/>
                    <a:gd name="T5" fmla="*/ 13 h 63"/>
                    <a:gd name="T6" fmla="*/ 55 w 59"/>
                    <a:gd name="T7" fmla="*/ 13 h 63"/>
                    <a:gd name="T8" fmla="*/ 55 w 59"/>
                    <a:gd name="T9" fmla="*/ 9 h 63"/>
                    <a:gd name="T10" fmla="*/ 51 w 59"/>
                    <a:gd name="T11" fmla="*/ 9 h 63"/>
                    <a:gd name="T12" fmla="*/ 51 w 59"/>
                    <a:gd name="T13" fmla="*/ 4 h 63"/>
                    <a:gd name="T14" fmla="*/ 51 w 59"/>
                    <a:gd name="T15" fmla="*/ 4 h 63"/>
                    <a:gd name="T16" fmla="*/ 47 w 59"/>
                    <a:gd name="T17" fmla="*/ 4 h 63"/>
                    <a:gd name="T18" fmla="*/ 43 w 59"/>
                    <a:gd name="T19" fmla="*/ 4 h 63"/>
                    <a:gd name="T20" fmla="*/ 39 w 59"/>
                    <a:gd name="T21" fmla="*/ 50 h 63"/>
                    <a:gd name="T22" fmla="*/ 39 w 59"/>
                    <a:gd name="T23" fmla="*/ 55 h 63"/>
                    <a:gd name="T24" fmla="*/ 39 w 59"/>
                    <a:gd name="T25" fmla="*/ 59 h 63"/>
                    <a:gd name="T26" fmla="*/ 39 w 59"/>
                    <a:gd name="T27" fmla="*/ 59 h 63"/>
                    <a:gd name="T28" fmla="*/ 39 w 59"/>
                    <a:gd name="T29" fmla="*/ 59 h 63"/>
                    <a:gd name="T30" fmla="*/ 39 w 59"/>
                    <a:gd name="T31" fmla="*/ 59 h 63"/>
                    <a:gd name="T32" fmla="*/ 43 w 59"/>
                    <a:gd name="T33" fmla="*/ 63 h 63"/>
                    <a:gd name="T34" fmla="*/ 43 w 59"/>
                    <a:gd name="T35" fmla="*/ 63 h 63"/>
                    <a:gd name="T36" fmla="*/ 43 w 59"/>
                    <a:gd name="T37" fmla="*/ 63 h 63"/>
                    <a:gd name="T38" fmla="*/ 12 w 59"/>
                    <a:gd name="T39" fmla="*/ 63 h 63"/>
                    <a:gd name="T40" fmla="*/ 12 w 59"/>
                    <a:gd name="T41" fmla="*/ 63 h 63"/>
                    <a:gd name="T42" fmla="*/ 16 w 59"/>
                    <a:gd name="T43" fmla="*/ 63 h 63"/>
                    <a:gd name="T44" fmla="*/ 16 w 59"/>
                    <a:gd name="T45" fmla="*/ 59 h 63"/>
                    <a:gd name="T46" fmla="*/ 16 w 59"/>
                    <a:gd name="T47" fmla="*/ 59 h 63"/>
                    <a:gd name="T48" fmla="*/ 20 w 59"/>
                    <a:gd name="T49" fmla="*/ 59 h 63"/>
                    <a:gd name="T50" fmla="*/ 20 w 59"/>
                    <a:gd name="T51" fmla="*/ 59 h 63"/>
                    <a:gd name="T52" fmla="*/ 20 w 59"/>
                    <a:gd name="T53" fmla="*/ 55 h 63"/>
                    <a:gd name="T54" fmla="*/ 20 w 59"/>
                    <a:gd name="T55" fmla="*/ 55 h 63"/>
                    <a:gd name="T56" fmla="*/ 20 w 59"/>
                    <a:gd name="T57" fmla="*/ 4 h 63"/>
                    <a:gd name="T58" fmla="*/ 12 w 59"/>
                    <a:gd name="T59" fmla="*/ 4 h 63"/>
                    <a:gd name="T60" fmla="*/ 8 w 59"/>
                    <a:gd name="T61" fmla="*/ 4 h 63"/>
                    <a:gd name="T62" fmla="*/ 4 w 59"/>
                    <a:gd name="T63" fmla="*/ 9 h 63"/>
                    <a:gd name="T64" fmla="*/ 4 w 59"/>
                    <a:gd name="T65" fmla="*/ 13 h 63"/>
                    <a:gd name="T66" fmla="*/ 0 w 59"/>
                    <a:gd name="T67" fmla="*/ 17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59" h="63">
                      <a:moveTo>
                        <a:pt x="0" y="0"/>
                      </a:moveTo>
                      <a:lnTo>
                        <a:pt x="59" y="0"/>
                      </a:lnTo>
                      <a:lnTo>
                        <a:pt x="59" y="17"/>
                      </a:lnTo>
                      <a:lnTo>
                        <a:pt x="55" y="17"/>
                      </a:lnTo>
                      <a:lnTo>
                        <a:pt x="55" y="17"/>
                      </a:lnTo>
                      <a:lnTo>
                        <a:pt x="55" y="13"/>
                      </a:lnTo>
                      <a:lnTo>
                        <a:pt x="55" y="13"/>
                      </a:lnTo>
                      <a:lnTo>
                        <a:pt x="55" y="13"/>
                      </a:lnTo>
                      <a:lnTo>
                        <a:pt x="55" y="13"/>
                      </a:lnTo>
                      <a:lnTo>
                        <a:pt x="55" y="9"/>
                      </a:lnTo>
                      <a:lnTo>
                        <a:pt x="55" y="9"/>
                      </a:lnTo>
                      <a:lnTo>
                        <a:pt x="51" y="9"/>
                      </a:lnTo>
                      <a:lnTo>
                        <a:pt x="51" y="9"/>
                      </a:lnTo>
                      <a:lnTo>
                        <a:pt x="51" y="4"/>
                      </a:lnTo>
                      <a:lnTo>
                        <a:pt x="51" y="4"/>
                      </a:lnTo>
                      <a:lnTo>
                        <a:pt x="51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39" y="4"/>
                      </a:lnTo>
                      <a:lnTo>
                        <a:pt x="39" y="50"/>
                      </a:lnTo>
                      <a:lnTo>
                        <a:pt x="39" y="55"/>
                      </a:lnTo>
                      <a:lnTo>
                        <a:pt x="39" y="55"/>
                      </a:lnTo>
                      <a:lnTo>
                        <a:pt x="39" y="55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43" y="63"/>
                      </a:lnTo>
                      <a:lnTo>
                        <a:pt x="43" y="63"/>
                      </a:lnTo>
                      <a:lnTo>
                        <a:pt x="43" y="63"/>
                      </a:lnTo>
                      <a:lnTo>
                        <a:pt x="43" y="63"/>
                      </a:lnTo>
                      <a:lnTo>
                        <a:pt x="43" y="63"/>
                      </a:lnTo>
                      <a:lnTo>
                        <a:pt x="43" y="63"/>
                      </a:lnTo>
                      <a:lnTo>
                        <a:pt x="43" y="63"/>
                      </a:lnTo>
                      <a:lnTo>
                        <a:pt x="12" y="63"/>
                      </a:lnTo>
                      <a:lnTo>
                        <a:pt x="12" y="63"/>
                      </a:lnTo>
                      <a:lnTo>
                        <a:pt x="12" y="63"/>
                      </a:lnTo>
                      <a:lnTo>
                        <a:pt x="16" y="63"/>
                      </a:lnTo>
                      <a:lnTo>
                        <a:pt x="16" y="63"/>
                      </a:lnTo>
                      <a:lnTo>
                        <a:pt x="16" y="63"/>
                      </a:lnTo>
                      <a:lnTo>
                        <a:pt x="16" y="59"/>
                      </a:lnTo>
                      <a:lnTo>
                        <a:pt x="16" y="59"/>
                      </a:lnTo>
                      <a:lnTo>
                        <a:pt x="16" y="59"/>
                      </a:lnTo>
                      <a:lnTo>
                        <a:pt x="20" y="59"/>
                      </a:lnTo>
                      <a:lnTo>
                        <a:pt x="20" y="59"/>
                      </a:lnTo>
                      <a:lnTo>
                        <a:pt x="20" y="59"/>
                      </a:lnTo>
                      <a:lnTo>
                        <a:pt x="20" y="59"/>
                      </a:lnTo>
                      <a:lnTo>
                        <a:pt x="20" y="55"/>
                      </a:lnTo>
                      <a:lnTo>
                        <a:pt x="20" y="55"/>
                      </a:lnTo>
                      <a:lnTo>
                        <a:pt x="20" y="55"/>
                      </a:lnTo>
                      <a:lnTo>
                        <a:pt x="20" y="55"/>
                      </a:lnTo>
                      <a:lnTo>
                        <a:pt x="20" y="50"/>
                      </a:lnTo>
                      <a:lnTo>
                        <a:pt x="20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4" y="9"/>
                      </a:lnTo>
                      <a:lnTo>
                        <a:pt x="4" y="9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0" y="17"/>
                      </a:lnTo>
                      <a:lnTo>
                        <a:pt x="0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08" name="Freeform 77"/>
                <p:cNvSpPr>
                  <a:spLocks noEditPoints="1"/>
                </p:cNvSpPr>
                <p:nvPr/>
              </p:nvSpPr>
              <p:spPr bwMode="auto">
                <a:xfrm>
                  <a:off x="709" y="1620"/>
                  <a:ext cx="51" cy="67"/>
                </a:xfrm>
                <a:custGeom>
                  <a:avLst/>
                  <a:gdLst>
                    <a:gd name="T0" fmla="*/ 51 w 51"/>
                    <a:gd name="T1" fmla="*/ 46 h 67"/>
                    <a:gd name="T2" fmla="*/ 47 w 51"/>
                    <a:gd name="T3" fmla="*/ 55 h 67"/>
                    <a:gd name="T4" fmla="*/ 43 w 51"/>
                    <a:gd name="T5" fmla="*/ 63 h 67"/>
                    <a:gd name="T6" fmla="*/ 36 w 51"/>
                    <a:gd name="T7" fmla="*/ 67 h 67"/>
                    <a:gd name="T8" fmla="*/ 28 w 51"/>
                    <a:gd name="T9" fmla="*/ 67 h 67"/>
                    <a:gd name="T10" fmla="*/ 24 w 51"/>
                    <a:gd name="T11" fmla="*/ 67 h 67"/>
                    <a:gd name="T12" fmla="*/ 16 w 51"/>
                    <a:gd name="T13" fmla="*/ 63 h 67"/>
                    <a:gd name="T14" fmla="*/ 12 w 51"/>
                    <a:gd name="T15" fmla="*/ 63 h 67"/>
                    <a:gd name="T16" fmla="*/ 8 w 51"/>
                    <a:gd name="T17" fmla="*/ 59 h 67"/>
                    <a:gd name="T18" fmla="*/ 4 w 51"/>
                    <a:gd name="T19" fmla="*/ 50 h 67"/>
                    <a:gd name="T20" fmla="*/ 4 w 51"/>
                    <a:gd name="T21" fmla="*/ 46 h 67"/>
                    <a:gd name="T22" fmla="*/ 0 w 51"/>
                    <a:gd name="T23" fmla="*/ 42 h 67"/>
                    <a:gd name="T24" fmla="*/ 0 w 51"/>
                    <a:gd name="T25" fmla="*/ 34 h 67"/>
                    <a:gd name="T26" fmla="*/ 0 w 51"/>
                    <a:gd name="T27" fmla="*/ 25 h 67"/>
                    <a:gd name="T28" fmla="*/ 4 w 51"/>
                    <a:gd name="T29" fmla="*/ 21 h 67"/>
                    <a:gd name="T30" fmla="*/ 4 w 51"/>
                    <a:gd name="T31" fmla="*/ 13 h 67"/>
                    <a:gd name="T32" fmla="*/ 8 w 51"/>
                    <a:gd name="T33" fmla="*/ 9 h 67"/>
                    <a:gd name="T34" fmla="*/ 12 w 51"/>
                    <a:gd name="T35" fmla="*/ 4 h 67"/>
                    <a:gd name="T36" fmla="*/ 20 w 51"/>
                    <a:gd name="T37" fmla="*/ 0 h 67"/>
                    <a:gd name="T38" fmla="*/ 24 w 51"/>
                    <a:gd name="T39" fmla="*/ 0 h 67"/>
                    <a:gd name="T40" fmla="*/ 28 w 51"/>
                    <a:gd name="T41" fmla="*/ 0 h 67"/>
                    <a:gd name="T42" fmla="*/ 32 w 51"/>
                    <a:gd name="T43" fmla="*/ 0 h 67"/>
                    <a:gd name="T44" fmla="*/ 39 w 51"/>
                    <a:gd name="T45" fmla="*/ 0 h 67"/>
                    <a:gd name="T46" fmla="*/ 43 w 51"/>
                    <a:gd name="T47" fmla="*/ 4 h 67"/>
                    <a:gd name="T48" fmla="*/ 47 w 51"/>
                    <a:gd name="T49" fmla="*/ 9 h 67"/>
                    <a:gd name="T50" fmla="*/ 47 w 51"/>
                    <a:gd name="T51" fmla="*/ 13 h 67"/>
                    <a:gd name="T52" fmla="*/ 51 w 51"/>
                    <a:gd name="T53" fmla="*/ 17 h 67"/>
                    <a:gd name="T54" fmla="*/ 51 w 51"/>
                    <a:gd name="T55" fmla="*/ 25 h 67"/>
                    <a:gd name="T56" fmla="*/ 51 w 51"/>
                    <a:gd name="T57" fmla="*/ 30 h 67"/>
                    <a:gd name="T58" fmla="*/ 20 w 51"/>
                    <a:gd name="T59" fmla="*/ 34 h 67"/>
                    <a:gd name="T60" fmla="*/ 20 w 51"/>
                    <a:gd name="T61" fmla="*/ 38 h 67"/>
                    <a:gd name="T62" fmla="*/ 20 w 51"/>
                    <a:gd name="T63" fmla="*/ 42 h 67"/>
                    <a:gd name="T64" fmla="*/ 24 w 51"/>
                    <a:gd name="T65" fmla="*/ 46 h 67"/>
                    <a:gd name="T66" fmla="*/ 24 w 51"/>
                    <a:gd name="T67" fmla="*/ 50 h 67"/>
                    <a:gd name="T68" fmla="*/ 28 w 51"/>
                    <a:gd name="T69" fmla="*/ 55 h 67"/>
                    <a:gd name="T70" fmla="*/ 32 w 51"/>
                    <a:gd name="T71" fmla="*/ 55 h 67"/>
                    <a:gd name="T72" fmla="*/ 36 w 51"/>
                    <a:gd name="T73" fmla="*/ 55 h 67"/>
                    <a:gd name="T74" fmla="*/ 39 w 51"/>
                    <a:gd name="T75" fmla="*/ 55 h 67"/>
                    <a:gd name="T76" fmla="*/ 43 w 51"/>
                    <a:gd name="T77" fmla="*/ 55 h 67"/>
                    <a:gd name="T78" fmla="*/ 47 w 51"/>
                    <a:gd name="T79" fmla="*/ 50 h 67"/>
                    <a:gd name="T80" fmla="*/ 47 w 51"/>
                    <a:gd name="T81" fmla="*/ 46 h 67"/>
                    <a:gd name="T82" fmla="*/ 20 w 51"/>
                    <a:gd name="T83" fmla="*/ 25 h 67"/>
                    <a:gd name="T84" fmla="*/ 36 w 51"/>
                    <a:gd name="T85" fmla="*/ 25 h 67"/>
                    <a:gd name="T86" fmla="*/ 36 w 51"/>
                    <a:gd name="T87" fmla="*/ 25 h 67"/>
                    <a:gd name="T88" fmla="*/ 36 w 51"/>
                    <a:gd name="T89" fmla="*/ 21 h 67"/>
                    <a:gd name="T90" fmla="*/ 36 w 51"/>
                    <a:gd name="T91" fmla="*/ 21 h 67"/>
                    <a:gd name="T92" fmla="*/ 36 w 51"/>
                    <a:gd name="T93" fmla="*/ 17 h 67"/>
                    <a:gd name="T94" fmla="*/ 36 w 51"/>
                    <a:gd name="T95" fmla="*/ 13 h 67"/>
                    <a:gd name="T96" fmla="*/ 36 w 51"/>
                    <a:gd name="T97" fmla="*/ 13 h 67"/>
                    <a:gd name="T98" fmla="*/ 36 w 51"/>
                    <a:gd name="T99" fmla="*/ 9 h 67"/>
                    <a:gd name="T100" fmla="*/ 36 w 51"/>
                    <a:gd name="T101" fmla="*/ 4 h 67"/>
                    <a:gd name="T102" fmla="*/ 32 w 51"/>
                    <a:gd name="T103" fmla="*/ 4 h 67"/>
                    <a:gd name="T104" fmla="*/ 32 w 51"/>
                    <a:gd name="T105" fmla="*/ 4 h 67"/>
                    <a:gd name="T106" fmla="*/ 28 w 51"/>
                    <a:gd name="T107" fmla="*/ 4 h 67"/>
                    <a:gd name="T108" fmla="*/ 28 w 51"/>
                    <a:gd name="T109" fmla="*/ 4 h 67"/>
                    <a:gd name="T110" fmla="*/ 24 w 51"/>
                    <a:gd name="T111" fmla="*/ 4 h 67"/>
                    <a:gd name="T112" fmla="*/ 24 w 51"/>
                    <a:gd name="T113" fmla="*/ 4 h 67"/>
                    <a:gd name="T114" fmla="*/ 24 w 51"/>
                    <a:gd name="T115" fmla="*/ 9 h 67"/>
                    <a:gd name="T116" fmla="*/ 20 w 51"/>
                    <a:gd name="T117" fmla="*/ 9 h 67"/>
                    <a:gd name="T118" fmla="*/ 20 w 51"/>
                    <a:gd name="T119" fmla="*/ 13 h 67"/>
                    <a:gd name="T120" fmla="*/ 20 w 51"/>
                    <a:gd name="T121" fmla="*/ 17 h 67"/>
                    <a:gd name="T122" fmla="*/ 20 w 51"/>
                    <a:gd name="T123" fmla="*/ 21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51" h="67">
                      <a:moveTo>
                        <a:pt x="51" y="46"/>
                      </a:moveTo>
                      <a:lnTo>
                        <a:pt x="51" y="46"/>
                      </a:lnTo>
                      <a:lnTo>
                        <a:pt x="51" y="50"/>
                      </a:lnTo>
                      <a:lnTo>
                        <a:pt x="47" y="55"/>
                      </a:lnTo>
                      <a:lnTo>
                        <a:pt x="47" y="59"/>
                      </a:lnTo>
                      <a:lnTo>
                        <a:pt x="43" y="63"/>
                      </a:lnTo>
                      <a:lnTo>
                        <a:pt x="39" y="63"/>
                      </a:lnTo>
                      <a:lnTo>
                        <a:pt x="36" y="67"/>
                      </a:lnTo>
                      <a:lnTo>
                        <a:pt x="32" y="67"/>
                      </a:lnTo>
                      <a:lnTo>
                        <a:pt x="28" y="67"/>
                      </a:lnTo>
                      <a:lnTo>
                        <a:pt x="24" y="67"/>
                      </a:lnTo>
                      <a:lnTo>
                        <a:pt x="24" y="67"/>
                      </a:lnTo>
                      <a:lnTo>
                        <a:pt x="20" y="63"/>
                      </a:lnTo>
                      <a:lnTo>
                        <a:pt x="16" y="63"/>
                      </a:lnTo>
                      <a:lnTo>
                        <a:pt x="16" y="63"/>
                      </a:lnTo>
                      <a:lnTo>
                        <a:pt x="12" y="63"/>
                      </a:lnTo>
                      <a:lnTo>
                        <a:pt x="8" y="59"/>
                      </a:lnTo>
                      <a:lnTo>
                        <a:pt x="8" y="59"/>
                      </a:lnTo>
                      <a:lnTo>
                        <a:pt x="8" y="55"/>
                      </a:lnTo>
                      <a:lnTo>
                        <a:pt x="4" y="50"/>
                      </a:lnTo>
                      <a:lnTo>
                        <a:pt x="4" y="50"/>
                      </a:lnTo>
                      <a:lnTo>
                        <a:pt x="4" y="46"/>
                      </a:lnTo>
                      <a:lnTo>
                        <a:pt x="0" y="42"/>
                      </a:lnTo>
                      <a:lnTo>
                        <a:pt x="0" y="42"/>
                      </a:lnTo>
                      <a:lnTo>
                        <a:pt x="0" y="38"/>
                      </a:lnTo>
                      <a:lnTo>
                        <a:pt x="0" y="34"/>
                      </a:lnTo>
                      <a:lnTo>
                        <a:pt x="0" y="30"/>
                      </a:lnTo>
                      <a:lnTo>
                        <a:pt x="0" y="25"/>
                      </a:lnTo>
                      <a:lnTo>
                        <a:pt x="4" y="21"/>
                      </a:lnTo>
                      <a:lnTo>
                        <a:pt x="4" y="21"/>
                      </a:lnTo>
                      <a:lnTo>
                        <a:pt x="4" y="17"/>
                      </a:lnTo>
                      <a:lnTo>
                        <a:pt x="4" y="13"/>
                      </a:lnTo>
                      <a:lnTo>
                        <a:pt x="8" y="13"/>
                      </a:lnTo>
                      <a:lnTo>
                        <a:pt x="8" y="9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6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6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7" y="9"/>
                      </a:lnTo>
                      <a:lnTo>
                        <a:pt x="47" y="9"/>
                      </a:lnTo>
                      <a:lnTo>
                        <a:pt x="47" y="13"/>
                      </a:lnTo>
                      <a:lnTo>
                        <a:pt x="51" y="13"/>
                      </a:lnTo>
                      <a:lnTo>
                        <a:pt x="51" y="17"/>
                      </a:lnTo>
                      <a:lnTo>
                        <a:pt x="51" y="21"/>
                      </a:lnTo>
                      <a:lnTo>
                        <a:pt x="51" y="25"/>
                      </a:lnTo>
                      <a:lnTo>
                        <a:pt x="51" y="25"/>
                      </a:lnTo>
                      <a:lnTo>
                        <a:pt x="51" y="30"/>
                      </a:lnTo>
                      <a:lnTo>
                        <a:pt x="20" y="30"/>
                      </a:lnTo>
                      <a:lnTo>
                        <a:pt x="20" y="34"/>
                      </a:lnTo>
                      <a:lnTo>
                        <a:pt x="20" y="34"/>
                      </a:lnTo>
                      <a:lnTo>
                        <a:pt x="20" y="38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4" y="46"/>
                      </a:lnTo>
                      <a:lnTo>
                        <a:pt x="24" y="46"/>
                      </a:lnTo>
                      <a:lnTo>
                        <a:pt x="24" y="50"/>
                      </a:lnTo>
                      <a:lnTo>
                        <a:pt x="24" y="50"/>
                      </a:lnTo>
                      <a:lnTo>
                        <a:pt x="28" y="50"/>
                      </a:lnTo>
                      <a:lnTo>
                        <a:pt x="28" y="55"/>
                      </a:lnTo>
                      <a:lnTo>
                        <a:pt x="32" y="55"/>
                      </a:lnTo>
                      <a:lnTo>
                        <a:pt x="32" y="55"/>
                      </a:lnTo>
                      <a:lnTo>
                        <a:pt x="32" y="55"/>
                      </a:lnTo>
                      <a:lnTo>
                        <a:pt x="36" y="55"/>
                      </a:lnTo>
                      <a:lnTo>
                        <a:pt x="36" y="55"/>
                      </a:lnTo>
                      <a:lnTo>
                        <a:pt x="39" y="55"/>
                      </a:lnTo>
                      <a:lnTo>
                        <a:pt x="39" y="55"/>
                      </a:lnTo>
                      <a:lnTo>
                        <a:pt x="43" y="55"/>
                      </a:lnTo>
                      <a:lnTo>
                        <a:pt x="43" y="55"/>
                      </a:lnTo>
                      <a:lnTo>
                        <a:pt x="47" y="50"/>
                      </a:lnTo>
                      <a:lnTo>
                        <a:pt x="47" y="50"/>
                      </a:lnTo>
                      <a:lnTo>
                        <a:pt x="47" y="46"/>
                      </a:lnTo>
                      <a:lnTo>
                        <a:pt x="51" y="46"/>
                      </a:lnTo>
                      <a:close/>
                      <a:moveTo>
                        <a:pt x="20" y="25"/>
                      </a:move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1"/>
                      </a:lnTo>
                      <a:lnTo>
                        <a:pt x="36" y="21"/>
                      </a:lnTo>
                      <a:lnTo>
                        <a:pt x="36" y="21"/>
                      </a:lnTo>
                      <a:lnTo>
                        <a:pt x="36" y="21"/>
                      </a:lnTo>
                      <a:lnTo>
                        <a:pt x="36" y="21"/>
                      </a:lnTo>
                      <a:lnTo>
                        <a:pt x="36" y="17"/>
                      </a:lnTo>
                      <a:lnTo>
                        <a:pt x="36" y="17"/>
                      </a:lnTo>
                      <a:lnTo>
                        <a:pt x="36" y="13"/>
                      </a:lnTo>
                      <a:lnTo>
                        <a:pt x="36" y="13"/>
                      </a:lnTo>
                      <a:lnTo>
                        <a:pt x="36" y="13"/>
                      </a:lnTo>
                      <a:lnTo>
                        <a:pt x="36" y="9"/>
                      </a:lnTo>
                      <a:lnTo>
                        <a:pt x="36" y="9"/>
                      </a:lnTo>
                      <a:lnTo>
                        <a:pt x="36" y="9"/>
                      </a:lnTo>
                      <a:lnTo>
                        <a:pt x="36" y="4"/>
                      </a:lnTo>
                      <a:lnTo>
                        <a:pt x="32" y="4"/>
                      </a:lnTo>
                      <a:lnTo>
                        <a:pt x="32" y="4"/>
                      </a:lnTo>
                      <a:lnTo>
                        <a:pt x="32" y="4"/>
                      </a:lnTo>
                      <a:lnTo>
                        <a:pt x="32" y="4"/>
                      </a:lnTo>
                      <a:lnTo>
                        <a:pt x="32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5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09" name="Freeform 78"/>
                <p:cNvSpPr>
                  <a:spLocks noEditPoints="1"/>
                </p:cNvSpPr>
                <p:nvPr/>
              </p:nvSpPr>
              <p:spPr bwMode="auto">
                <a:xfrm>
                  <a:off x="768" y="1620"/>
                  <a:ext cx="59" cy="92"/>
                </a:xfrm>
                <a:custGeom>
                  <a:avLst/>
                  <a:gdLst>
                    <a:gd name="T0" fmla="*/ 24 w 59"/>
                    <a:gd name="T1" fmla="*/ 4 h 92"/>
                    <a:gd name="T2" fmla="*/ 28 w 59"/>
                    <a:gd name="T3" fmla="*/ 4 h 92"/>
                    <a:gd name="T4" fmla="*/ 28 w 59"/>
                    <a:gd name="T5" fmla="*/ 0 h 92"/>
                    <a:gd name="T6" fmla="*/ 32 w 59"/>
                    <a:gd name="T7" fmla="*/ 0 h 92"/>
                    <a:gd name="T8" fmla="*/ 36 w 59"/>
                    <a:gd name="T9" fmla="*/ 0 h 92"/>
                    <a:gd name="T10" fmla="*/ 40 w 59"/>
                    <a:gd name="T11" fmla="*/ 0 h 92"/>
                    <a:gd name="T12" fmla="*/ 44 w 59"/>
                    <a:gd name="T13" fmla="*/ 0 h 92"/>
                    <a:gd name="T14" fmla="*/ 52 w 59"/>
                    <a:gd name="T15" fmla="*/ 4 h 92"/>
                    <a:gd name="T16" fmla="*/ 55 w 59"/>
                    <a:gd name="T17" fmla="*/ 9 h 92"/>
                    <a:gd name="T18" fmla="*/ 59 w 59"/>
                    <a:gd name="T19" fmla="*/ 17 h 92"/>
                    <a:gd name="T20" fmla="*/ 59 w 59"/>
                    <a:gd name="T21" fmla="*/ 30 h 92"/>
                    <a:gd name="T22" fmla="*/ 59 w 59"/>
                    <a:gd name="T23" fmla="*/ 38 h 92"/>
                    <a:gd name="T24" fmla="*/ 55 w 59"/>
                    <a:gd name="T25" fmla="*/ 50 h 92"/>
                    <a:gd name="T26" fmla="*/ 52 w 59"/>
                    <a:gd name="T27" fmla="*/ 59 h 92"/>
                    <a:gd name="T28" fmla="*/ 48 w 59"/>
                    <a:gd name="T29" fmla="*/ 63 h 92"/>
                    <a:gd name="T30" fmla="*/ 40 w 59"/>
                    <a:gd name="T31" fmla="*/ 67 h 92"/>
                    <a:gd name="T32" fmla="*/ 36 w 59"/>
                    <a:gd name="T33" fmla="*/ 67 h 92"/>
                    <a:gd name="T34" fmla="*/ 32 w 59"/>
                    <a:gd name="T35" fmla="*/ 67 h 92"/>
                    <a:gd name="T36" fmla="*/ 32 w 59"/>
                    <a:gd name="T37" fmla="*/ 63 h 92"/>
                    <a:gd name="T38" fmla="*/ 28 w 59"/>
                    <a:gd name="T39" fmla="*/ 63 h 92"/>
                    <a:gd name="T40" fmla="*/ 24 w 59"/>
                    <a:gd name="T41" fmla="*/ 63 h 92"/>
                    <a:gd name="T42" fmla="*/ 24 w 59"/>
                    <a:gd name="T43" fmla="*/ 59 h 92"/>
                    <a:gd name="T44" fmla="*/ 24 w 59"/>
                    <a:gd name="T45" fmla="*/ 84 h 92"/>
                    <a:gd name="T46" fmla="*/ 24 w 59"/>
                    <a:gd name="T47" fmla="*/ 88 h 92"/>
                    <a:gd name="T48" fmla="*/ 24 w 59"/>
                    <a:gd name="T49" fmla="*/ 88 h 92"/>
                    <a:gd name="T50" fmla="*/ 28 w 59"/>
                    <a:gd name="T51" fmla="*/ 92 h 92"/>
                    <a:gd name="T52" fmla="*/ 28 w 59"/>
                    <a:gd name="T53" fmla="*/ 92 h 92"/>
                    <a:gd name="T54" fmla="*/ 32 w 59"/>
                    <a:gd name="T55" fmla="*/ 92 h 92"/>
                    <a:gd name="T56" fmla="*/ 0 w 59"/>
                    <a:gd name="T57" fmla="*/ 92 h 92"/>
                    <a:gd name="T58" fmla="*/ 0 w 59"/>
                    <a:gd name="T59" fmla="*/ 92 h 92"/>
                    <a:gd name="T60" fmla="*/ 4 w 59"/>
                    <a:gd name="T61" fmla="*/ 88 h 92"/>
                    <a:gd name="T62" fmla="*/ 4 w 59"/>
                    <a:gd name="T63" fmla="*/ 88 h 92"/>
                    <a:gd name="T64" fmla="*/ 4 w 59"/>
                    <a:gd name="T65" fmla="*/ 84 h 92"/>
                    <a:gd name="T66" fmla="*/ 4 w 59"/>
                    <a:gd name="T67" fmla="*/ 80 h 92"/>
                    <a:gd name="T68" fmla="*/ 4 w 59"/>
                    <a:gd name="T69" fmla="*/ 13 h 92"/>
                    <a:gd name="T70" fmla="*/ 4 w 59"/>
                    <a:gd name="T71" fmla="*/ 9 h 92"/>
                    <a:gd name="T72" fmla="*/ 4 w 59"/>
                    <a:gd name="T73" fmla="*/ 4 h 92"/>
                    <a:gd name="T74" fmla="*/ 4 w 59"/>
                    <a:gd name="T75" fmla="*/ 4 h 92"/>
                    <a:gd name="T76" fmla="*/ 0 w 59"/>
                    <a:gd name="T77" fmla="*/ 4 h 92"/>
                    <a:gd name="T78" fmla="*/ 0 w 59"/>
                    <a:gd name="T79" fmla="*/ 0 h 92"/>
                    <a:gd name="T80" fmla="*/ 24 w 59"/>
                    <a:gd name="T81" fmla="*/ 13 h 92"/>
                    <a:gd name="T82" fmla="*/ 24 w 59"/>
                    <a:gd name="T83" fmla="*/ 55 h 92"/>
                    <a:gd name="T84" fmla="*/ 28 w 59"/>
                    <a:gd name="T85" fmla="*/ 55 h 92"/>
                    <a:gd name="T86" fmla="*/ 28 w 59"/>
                    <a:gd name="T87" fmla="*/ 59 h 92"/>
                    <a:gd name="T88" fmla="*/ 32 w 59"/>
                    <a:gd name="T89" fmla="*/ 59 h 92"/>
                    <a:gd name="T90" fmla="*/ 32 w 59"/>
                    <a:gd name="T91" fmla="*/ 59 h 92"/>
                    <a:gd name="T92" fmla="*/ 32 w 59"/>
                    <a:gd name="T93" fmla="*/ 59 h 92"/>
                    <a:gd name="T94" fmla="*/ 36 w 59"/>
                    <a:gd name="T95" fmla="*/ 59 h 92"/>
                    <a:gd name="T96" fmla="*/ 40 w 59"/>
                    <a:gd name="T97" fmla="*/ 55 h 92"/>
                    <a:gd name="T98" fmla="*/ 40 w 59"/>
                    <a:gd name="T99" fmla="*/ 50 h 92"/>
                    <a:gd name="T100" fmla="*/ 40 w 59"/>
                    <a:gd name="T101" fmla="*/ 42 h 92"/>
                    <a:gd name="T102" fmla="*/ 40 w 59"/>
                    <a:gd name="T103" fmla="*/ 34 h 92"/>
                    <a:gd name="T104" fmla="*/ 40 w 59"/>
                    <a:gd name="T105" fmla="*/ 25 h 92"/>
                    <a:gd name="T106" fmla="*/ 40 w 59"/>
                    <a:gd name="T107" fmla="*/ 17 h 92"/>
                    <a:gd name="T108" fmla="*/ 36 w 59"/>
                    <a:gd name="T109" fmla="*/ 13 h 92"/>
                    <a:gd name="T110" fmla="*/ 36 w 59"/>
                    <a:gd name="T111" fmla="*/ 9 h 92"/>
                    <a:gd name="T112" fmla="*/ 32 w 59"/>
                    <a:gd name="T113" fmla="*/ 9 h 92"/>
                    <a:gd name="T114" fmla="*/ 32 w 59"/>
                    <a:gd name="T115" fmla="*/ 9 h 92"/>
                    <a:gd name="T116" fmla="*/ 28 w 59"/>
                    <a:gd name="T117" fmla="*/ 9 h 92"/>
                    <a:gd name="T118" fmla="*/ 28 w 59"/>
                    <a:gd name="T119" fmla="*/ 9 h 92"/>
                    <a:gd name="T120" fmla="*/ 28 w 59"/>
                    <a:gd name="T121" fmla="*/ 9 h 92"/>
                    <a:gd name="T122" fmla="*/ 24 w 59"/>
                    <a:gd name="T123" fmla="*/ 13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59" h="92">
                      <a:moveTo>
                        <a:pt x="24" y="0"/>
                      </a:moveTo>
                      <a:lnTo>
                        <a:pt x="24" y="9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4" y="0"/>
                      </a:lnTo>
                      <a:lnTo>
                        <a:pt x="44" y="0"/>
                      </a:lnTo>
                      <a:lnTo>
                        <a:pt x="48" y="0"/>
                      </a:lnTo>
                      <a:lnTo>
                        <a:pt x="48" y="0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9"/>
                      </a:lnTo>
                      <a:lnTo>
                        <a:pt x="55" y="9"/>
                      </a:lnTo>
                      <a:lnTo>
                        <a:pt x="55" y="13"/>
                      </a:lnTo>
                      <a:lnTo>
                        <a:pt x="55" y="17"/>
                      </a:lnTo>
                      <a:lnTo>
                        <a:pt x="59" y="17"/>
                      </a:lnTo>
                      <a:lnTo>
                        <a:pt x="59" y="21"/>
                      </a:lnTo>
                      <a:lnTo>
                        <a:pt x="59" y="25"/>
                      </a:lnTo>
                      <a:lnTo>
                        <a:pt x="59" y="30"/>
                      </a:lnTo>
                      <a:lnTo>
                        <a:pt x="59" y="34"/>
                      </a:lnTo>
                      <a:lnTo>
                        <a:pt x="59" y="38"/>
                      </a:lnTo>
                      <a:lnTo>
                        <a:pt x="59" y="38"/>
                      </a:lnTo>
                      <a:lnTo>
                        <a:pt x="59" y="42"/>
                      </a:lnTo>
                      <a:lnTo>
                        <a:pt x="59" y="46"/>
                      </a:lnTo>
                      <a:lnTo>
                        <a:pt x="55" y="50"/>
                      </a:lnTo>
                      <a:lnTo>
                        <a:pt x="55" y="50"/>
                      </a:lnTo>
                      <a:lnTo>
                        <a:pt x="55" y="55"/>
                      </a:lnTo>
                      <a:lnTo>
                        <a:pt x="52" y="59"/>
                      </a:lnTo>
                      <a:lnTo>
                        <a:pt x="52" y="59"/>
                      </a:lnTo>
                      <a:lnTo>
                        <a:pt x="48" y="63"/>
                      </a:lnTo>
                      <a:lnTo>
                        <a:pt x="48" y="63"/>
                      </a:lnTo>
                      <a:lnTo>
                        <a:pt x="44" y="63"/>
                      </a:lnTo>
                      <a:lnTo>
                        <a:pt x="44" y="67"/>
                      </a:lnTo>
                      <a:lnTo>
                        <a:pt x="40" y="67"/>
                      </a:lnTo>
                      <a:lnTo>
                        <a:pt x="40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2" y="67"/>
                      </a:lnTo>
                      <a:lnTo>
                        <a:pt x="32" y="67"/>
                      </a:lnTo>
                      <a:lnTo>
                        <a:pt x="32" y="67"/>
                      </a:lnTo>
                      <a:lnTo>
                        <a:pt x="32" y="67"/>
                      </a:lnTo>
                      <a:lnTo>
                        <a:pt x="32" y="63"/>
                      </a:lnTo>
                      <a:lnTo>
                        <a:pt x="28" y="63"/>
                      </a:lnTo>
                      <a:lnTo>
                        <a:pt x="28" y="63"/>
                      </a:lnTo>
                      <a:lnTo>
                        <a:pt x="28" y="63"/>
                      </a:lnTo>
                      <a:lnTo>
                        <a:pt x="28" y="63"/>
                      </a:lnTo>
                      <a:lnTo>
                        <a:pt x="28" y="63"/>
                      </a:lnTo>
                      <a:lnTo>
                        <a:pt x="24" y="63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4" y="80"/>
                      </a:lnTo>
                      <a:lnTo>
                        <a:pt x="24" y="80"/>
                      </a:lnTo>
                      <a:lnTo>
                        <a:pt x="24" y="84"/>
                      </a:lnTo>
                      <a:lnTo>
                        <a:pt x="24" y="84"/>
                      </a:lnTo>
                      <a:lnTo>
                        <a:pt x="24" y="84"/>
                      </a:lnTo>
                      <a:lnTo>
                        <a:pt x="24" y="88"/>
                      </a:lnTo>
                      <a:lnTo>
                        <a:pt x="24" y="88"/>
                      </a:lnTo>
                      <a:lnTo>
                        <a:pt x="24" y="88"/>
                      </a:lnTo>
                      <a:lnTo>
                        <a:pt x="24" y="88"/>
                      </a:lnTo>
                      <a:lnTo>
                        <a:pt x="24" y="88"/>
                      </a:lnTo>
                      <a:lnTo>
                        <a:pt x="28" y="88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32" y="92"/>
                      </a:lnTo>
                      <a:lnTo>
                        <a:pt x="32" y="92"/>
                      </a:lnTo>
                      <a:lnTo>
                        <a:pt x="32" y="92"/>
                      </a:lnTo>
                      <a:lnTo>
                        <a:pt x="0" y="92"/>
                      </a:lnTo>
                      <a:lnTo>
                        <a:pt x="0" y="92"/>
                      </a:lnTo>
                      <a:lnTo>
                        <a:pt x="0" y="92"/>
                      </a:lnTo>
                      <a:lnTo>
                        <a:pt x="0" y="92"/>
                      </a:lnTo>
                      <a:lnTo>
                        <a:pt x="0" y="92"/>
                      </a:lnTo>
                      <a:lnTo>
                        <a:pt x="0" y="92"/>
                      </a:lnTo>
                      <a:lnTo>
                        <a:pt x="4" y="92"/>
                      </a:lnTo>
                      <a:lnTo>
                        <a:pt x="4" y="88"/>
                      </a:lnTo>
                      <a:lnTo>
                        <a:pt x="4" y="88"/>
                      </a:lnTo>
                      <a:lnTo>
                        <a:pt x="4" y="88"/>
                      </a:lnTo>
                      <a:lnTo>
                        <a:pt x="4" y="88"/>
                      </a:lnTo>
                      <a:lnTo>
                        <a:pt x="4" y="88"/>
                      </a:lnTo>
                      <a:lnTo>
                        <a:pt x="4" y="88"/>
                      </a:lnTo>
                      <a:lnTo>
                        <a:pt x="4" y="84"/>
                      </a:lnTo>
                      <a:lnTo>
                        <a:pt x="4" y="84"/>
                      </a:lnTo>
                      <a:lnTo>
                        <a:pt x="4" y="84"/>
                      </a:lnTo>
                      <a:lnTo>
                        <a:pt x="4" y="80"/>
                      </a:lnTo>
                      <a:lnTo>
                        <a:pt x="4" y="80"/>
                      </a:lnTo>
                      <a:lnTo>
                        <a:pt x="4" y="17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9"/>
                      </a:lnTo>
                      <a:lnTo>
                        <a:pt x="4" y="9"/>
                      </a:lnTo>
                      <a:lnTo>
                        <a:pt x="4" y="9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24" y="0"/>
                      </a:lnTo>
                      <a:close/>
                      <a:moveTo>
                        <a:pt x="24" y="13"/>
                      </a:moveTo>
                      <a:lnTo>
                        <a:pt x="24" y="55"/>
                      </a:lnTo>
                      <a:lnTo>
                        <a:pt x="24" y="55"/>
                      </a:lnTo>
                      <a:lnTo>
                        <a:pt x="24" y="55"/>
                      </a:lnTo>
                      <a:lnTo>
                        <a:pt x="24" y="55"/>
                      </a:lnTo>
                      <a:lnTo>
                        <a:pt x="28" y="55"/>
                      </a:lnTo>
                      <a:lnTo>
                        <a:pt x="28" y="55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32" y="59"/>
                      </a:lnTo>
                      <a:lnTo>
                        <a:pt x="32" y="59"/>
                      </a:lnTo>
                      <a:lnTo>
                        <a:pt x="32" y="59"/>
                      </a:lnTo>
                      <a:lnTo>
                        <a:pt x="32" y="59"/>
                      </a:lnTo>
                      <a:lnTo>
                        <a:pt x="32" y="59"/>
                      </a:lnTo>
                      <a:lnTo>
                        <a:pt x="32" y="59"/>
                      </a:lnTo>
                      <a:lnTo>
                        <a:pt x="32" y="59"/>
                      </a:lnTo>
                      <a:lnTo>
                        <a:pt x="36" y="59"/>
                      </a:lnTo>
                      <a:lnTo>
                        <a:pt x="36" y="59"/>
                      </a:lnTo>
                      <a:lnTo>
                        <a:pt x="36" y="59"/>
                      </a:lnTo>
                      <a:lnTo>
                        <a:pt x="36" y="59"/>
                      </a:lnTo>
                      <a:lnTo>
                        <a:pt x="36" y="59"/>
                      </a:lnTo>
                      <a:lnTo>
                        <a:pt x="40" y="55"/>
                      </a:lnTo>
                      <a:lnTo>
                        <a:pt x="40" y="55"/>
                      </a:lnTo>
                      <a:lnTo>
                        <a:pt x="40" y="55"/>
                      </a:lnTo>
                      <a:lnTo>
                        <a:pt x="40" y="50"/>
                      </a:lnTo>
                      <a:lnTo>
                        <a:pt x="40" y="50"/>
                      </a:lnTo>
                      <a:lnTo>
                        <a:pt x="40" y="46"/>
                      </a:lnTo>
                      <a:lnTo>
                        <a:pt x="40" y="42"/>
                      </a:lnTo>
                      <a:lnTo>
                        <a:pt x="40" y="42"/>
                      </a:lnTo>
                      <a:lnTo>
                        <a:pt x="40" y="38"/>
                      </a:lnTo>
                      <a:lnTo>
                        <a:pt x="40" y="34"/>
                      </a:lnTo>
                      <a:lnTo>
                        <a:pt x="40" y="30"/>
                      </a:lnTo>
                      <a:lnTo>
                        <a:pt x="40" y="25"/>
                      </a:lnTo>
                      <a:lnTo>
                        <a:pt x="40" y="25"/>
                      </a:lnTo>
                      <a:lnTo>
                        <a:pt x="40" y="21"/>
                      </a:lnTo>
                      <a:lnTo>
                        <a:pt x="40" y="17"/>
                      </a:lnTo>
                      <a:lnTo>
                        <a:pt x="40" y="17"/>
                      </a:lnTo>
                      <a:lnTo>
                        <a:pt x="40" y="13"/>
                      </a:lnTo>
                      <a:lnTo>
                        <a:pt x="40" y="13"/>
                      </a:lnTo>
                      <a:lnTo>
                        <a:pt x="36" y="13"/>
                      </a:lnTo>
                      <a:lnTo>
                        <a:pt x="36" y="9"/>
                      </a:lnTo>
                      <a:lnTo>
                        <a:pt x="36" y="9"/>
                      </a:lnTo>
                      <a:lnTo>
                        <a:pt x="36" y="9"/>
                      </a:lnTo>
                      <a:lnTo>
                        <a:pt x="36" y="9"/>
                      </a:lnTo>
                      <a:lnTo>
                        <a:pt x="36" y="9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10" name="Freeform 79"/>
                <p:cNvSpPr>
                  <a:spLocks/>
                </p:cNvSpPr>
                <p:nvPr/>
              </p:nvSpPr>
              <p:spPr bwMode="auto">
                <a:xfrm>
                  <a:off x="835" y="1620"/>
                  <a:ext cx="52" cy="67"/>
                </a:xfrm>
                <a:custGeom>
                  <a:avLst/>
                  <a:gdLst>
                    <a:gd name="T0" fmla="*/ 48 w 52"/>
                    <a:gd name="T1" fmla="*/ 55 h 67"/>
                    <a:gd name="T2" fmla="*/ 40 w 52"/>
                    <a:gd name="T3" fmla="*/ 63 h 67"/>
                    <a:gd name="T4" fmla="*/ 32 w 52"/>
                    <a:gd name="T5" fmla="*/ 67 h 67"/>
                    <a:gd name="T6" fmla="*/ 20 w 52"/>
                    <a:gd name="T7" fmla="*/ 67 h 67"/>
                    <a:gd name="T8" fmla="*/ 12 w 52"/>
                    <a:gd name="T9" fmla="*/ 63 h 67"/>
                    <a:gd name="T10" fmla="*/ 4 w 52"/>
                    <a:gd name="T11" fmla="*/ 55 h 67"/>
                    <a:gd name="T12" fmla="*/ 0 w 52"/>
                    <a:gd name="T13" fmla="*/ 50 h 67"/>
                    <a:gd name="T14" fmla="*/ 0 w 52"/>
                    <a:gd name="T15" fmla="*/ 38 h 67"/>
                    <a:gd name="T16" fmla="*/ 0 w 52"/>
                    <a:gd name="T17" fmla="*/ 30 h 67"/>
                    <a:gd name="T18" fmla="*/ 0 w 52"/>
                    <a:gd name="T19" fmla="*/ 21 h 67"/>
                    <a:gd name="T20" fmla="*/ 4 w 52"/>
                    <a:gd name="T21" fmla="*/ 13 h 67"/>
                    <a:gd name="T22" fmla="*/ 12 w 52"/>
                    <a:gd name="T23" fmla="*/ 4 h 67"/>
                    <a:gd name="T24" fmla="*/ 20 w 52"/>
                    <a:gd name="T25" fmla="*/ 0 h 67"/>
                    <a:gd name="T26" fmla="*/ 28 w 52"/>
                    <a:gd name="T27" fmla="*/ 0 h 67"/>
                    <a:gd name="T28" fmla="*/ 36 w 52"/>
                    <a:gd name="T29" fmla="*/ 0 h 67"/>
                    <a:gd name="T30" fmla="*/ 40 w 52"/>
                    <a:gd name="T31" fmla="*/ 0 h 67"/>
                    <a:gd name="T32" fmla="*/ 44 w 52"/>
                    <a:gd name="T33" fmla="*/ 4 h 67"/>
                    <a:gd name="T34" fmla="*/ 48 w 52"/>
                    <a:gd name="T35" fmla="*/ 9 h 67"/>
                    <a:gd name="T36" fmla="*/ 52 w 52"/>
                    <a:gd name="T37" fmla="*/ 13 h 67"/>
                    <a:gd name="T38" fmla="*/ 52 w 52"/>
                    <a:gd name="T39" fmla="*/ 17 h 67"/>
                    <a:gd name="T40" fmla="*/ 48 w 52"/>
                    <a:gd name="T41" fmla="*/ 17 h 67"/>
                    <a:gd name="T42" fmla="*/ 48 w 52"/>
                    <a:gd name="T43" fmla="*/ 21 h 67"/>
                    <a:gd name="T44" fmla="*/ 48 w 52"/>
                    <a:gd name="T45" fmla="*/ 21 h 67"/>
                    <a:gd name="T46" fmla="*/ 44 w 52"/>
                    <a:gd name="T47" fmla="*/ 21 h 67"/>
                    <a:gd name="T48" fmla="*/ 40 w 52"/>
                    <a:gd name="T49" fmla="*/ 21 h 67"/>
                    <a:gd name="T50" fmla="*/ 36 w 52"/>
                    <a:gd name="T51" fmla="*/ 21 h 67"/>
                    <a:gd name="T52" fmla="*/ 32 w 52"/>
                    <a:gd name="T53" fmla="*/ 13 h 67"/>
                    <a:gd name="T54" fmla="*/ 32 w 52"/>
                    <a:gd name="T55" fmla="*/ 9 h 67"/>
                    <a:gd name="T56" fmla="*/ 28 w 52"/>
                    <a:gd name="T57" fmla="*/ 4 h 67"/>
                    <a:gd name="T58" fmla="*/ 24 w 52"/>
                    <a:gd name="T59" fmla="*/ 4 h 67"/>
                    <a:gd name="T60" fmla="*/ 24 w 52"/>
                    <a:gd name="T61" fmla="*/ 4 h 67"/>
                    <a:gd name="T62" fmla="*/ 20 w 52"/>
                    <a:gd name="T63" fmla="*/ 4 h 67"/>
                    <a:gd name="T64" fmla="*/ 16 w 52"/>
                    <a:gd name="T65" fmla="*/ 9 h 67"/>
                    <a:gd name="T66" fmla="*/ 16 w 52"/>
                    <a:gd name="T67" fmla="*/ 17 h 67"/>
                    <a:gd name="T68" fmla="*/ 16 w 52"/>
                    <a:gd name="T69" fmla="*/ 21 h 67"/>
                    <a:gd name="T70" fmla="*/ 16 w 52"/>
                    <a:gd name="T71" fmla="*/ 30 h 67"/>
                    <a:gd name="T72" fmla="*/ 16 w 52"/>
                    <a:gd name="T73" fmla="*/ 38 h 67"/>
                    <a:gd name="T74" fmla="*/ 20 w 52"/>
                    <a:gd name="T75" fmla="*/ 46 h 67"/>
                    <a:gd name="T76" fmla="*/ 24 w 52"/>
                    <a:gd name="T77" fmla="*/ 50 h 67"/>
                    <a:gd name="T78" fmla="*/ 32 w 52"/>
                    <a:gd name="T79" fmla="*/ 55 h 67"/>
                    <a:gd name="T80" fmla="*/ 36 w 52"/>
                    <a:gd name="T81" fmla="*/ 55 h 67"/>
                    <a:gd name="T82" fmla="*/ 44 w 52"/>
                    <a:gd name="T83" fmla="*/ 55 h 67"/>
                    <a:gd name="T84" fmla="*/ 48 w 52"/>
                    <a:gd name="T85" fmla="*/ 5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52" h="67">
                      <a:moveTo>
                        <a:pt x="48" y="46"/>
                      </a:moveTo>
                      <a:lnTo>
                        <a:pt x="52" y="50"/>
                      </a:lnTo>
                      <a:lnTo>
                        <a:pt x="48" y="55"/>
                      </a:lnTo>
                      <a:lnTo>
                        <a:pt x="48" y="59"/>
                      </a:lnTo>
                      <a:lnTo>
                        <a:pt x="44" y="59"/>
                      </a:lnTo>
                      <a:lnTo>
                        <a:pt x="40" y="63"/>
                      </a:lnTo>
                      <a:lnTo>
                        <a:pt x="40" y="63"/>
                      </a:lnTo>
                      <a:lnTo>
                        <a:pt x="36" y="67"/>
                      </a:lnTo>
                      <a:lnTo>
                        <a:pt x="32" y="67"/>
                      </a:lnTo>
                      <a:lnTo>
                        <a:pt x="28" y="67"/>
                      </a:lnTo>
                      <a:lnTo>
                        <a:pt x="24" y="67"/>
                      </a:lnTo>
                      <a:lnTo>
                        <a:pt x="20" y="67"/>
                      </a:lnTo>
                      <a:lnTo>
                        <a:pt x="16" y="63"/>
                      </a:lnTo>
                      <a:lnTo>
                        <a:pt x="16" y="63"/>
                      </a:lnTo>
                      <a:lnTo>
                        <a:pt x="12" y="63"/>
                      </a:lnTo>
                      <a:lnTo>
                        <a:pt x="12" y="59"/>
                      </a:lnTo>
                      <a:lnTo>
                        <a:pt x="8" y="59"/>
                      </a:lnTo>
                      <a:lnTo>
                        <a:pt x="4" y="55"/>
                      </a:lnTo>
                      <a:lnTo>
                        <a:pt x="4" y="55"/>
                      </a:lnTo>
                      <a:lnTo>
                        <a:pt x="4" y="50"/>
                      </a:lnTo>
                      <a:lnTo>
                        <a:pt x="0" y="50"/>
                      </a:lnTo>
                      <a:lnTo>
                        <a:pt x="0" y="46"/>
                      </a:lnTo>
                      <a:lnTo>
                        <a:pt x="0" y="42"/>
                      </a:lnTo>
                      <a:lnTo>
                        <a:pt x="0" y="38"/>
                      </a:lnTo>
                      <a:lnTo>
                        <a:pt x="0" y="38"/>
                      </a:lnTo>
                      <a:lnTo>
                        <a:pt x="0" y="34"/>
                      </a:lnTo>
                      <a:lnTo>
                        <a:pt x="0" y="30"/>
                      </a:lnTo>
                      <a:lnTo>
                        <a:pt x="0" y="25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17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8" y="9"/>
                      </a:lnTo>
                      <a:lnTo>
                        <a:pt x="8" y="4"/>
                      </a:lnTo>
                      <a:lnTo>
                        <a:pt x="12" y="4"/>
                      </a:ln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8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4" y="0"/>
                      </a:lnTo>
                      <a:lnTo>
                        <a:pt x="44" y="4"/>
                      </a:lnTo>
                      <a:lnTo>
                        <a:pt x="44" y="4"/>
                      </a:lnTo>
                      <a:lnTo>
                        <a:pt x="48" y="4"/>
                      </a:lnTo>
                      <a:lnTo>
                        <a:pt x="48" y="9"/>
                      </a:lnTo>
                      <a:lnTo>
                        <a:pt x="48" y="9"/>
                      </a:lnTo>
                      <a:lnTo>
                        <a:pt x="48" y="9"/>
                      </a:lnTo>
                      <a:lnTo>
                        <a:pt x="48" y="13"/>
                      </a:lnTo>
                      <a:lnTo>
                        <a:pt x="52" y="13"/>
                      </a:lnTo>
                      <a:lnTo>
                        <a:pt x="52" y="13"/>
                      </a:lnTo>
                      <a:lnTo>
                        <a:pt x="52" y="17"/>
                      </a:lnTo>
                      <a:lnTo>
                        <a:pt x="52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8" y="21"/>
                      </a:lnTo>
                      <a:lnTo>
                        <a:pt x="48" y="21"/>
                      </a:lnTo>
                      <a:lnTo>
                        <a:pt x="48" y="21"/>
                      </a:lnTo>
                      <a:lnTo>
                        <a:pt x="48" y="21"/>
                      </a:lnTo>
                      <a:lnTo>
                        <a:pt x="48" y="21"/>
                      </a:lnTo>
                      <a:lnTo>
                        <a:pt x="48" y="21"/>
                      </a:lnTo>
                      <a:lnTo>
                        <a:pt x="44" y="21"/>
                      </a:lnTo>
                      <a:lnTo>
                        <a:pt x="44" y="21"/>
                      </a:lnTo>
                      <a:lnTo>
                        <a:pt x="44" y="21"/>
                      </a:lnTo>
                      <a:lnTo>
                        <a:pt x="44" y="21"/>
                      </a:lnTo>
                      <a:lnTo>
                        <a:pt x="44" y="21"/>
                      </a:lnTo>
                      <a:lnTo>
                        <a:pt x="40" y="21"/>
                      </a:lnTo>
                      <a:lnTo>
                        <a:pt x="40" y="21"/>
                      </a:lnTo>
                      <a:lnTo>
                        <a:pt x="36" y="21"/>
                      </a:lnTo>
                      <a:lnTo>
                        <a:pt x="36" y="21"/>
                      </a:lnTo>
                      <a:lnTo>
                        <a:pt x="36" y="17"/>
                      </a:lnTo>
                      <a:lnTo>
                        <a:pt x="32" y="17"/>
                      </a:lnTo>
                      <a:lnTo>
                        <a:pt x="32" y="13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32" y="4"/>
                      </a:lnTo>
                      <a:lnTo>
                        <a:pt x="32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16" y="9"/>
                      </a:lnTo>
                      <a:lnTo>
                        <a:pt x="16" y="13"/>
                      </a:lnTo>
                      <a:lnTo>
                        <a:pt x="16" y="13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21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30"/>
                      </a:lnTo>
                      <a:lnTo>
                        <a:pt x="16" y="34"/>
                      </a:lnTo>
                      <a:lnTo>
                        <a:pt x="16" y="34"/>
                      </a:lnTo>
                      <a:lnTo>
                        <a:pt x="16" y="38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6"/>
                      </a:lnTo>
                      <a:lnTo>
                        <a:pt x="24" y="46"/>
                      </a:lnTo>
                      <a:lnTo>
                        <a:pt x="24" y="50"/>
                      </a:lnTo>
                      <a:lnTo>
                        <a:pt x="24" y="50"/>
                      </a:lnTo>
                      <a:lnTo>
                        <a:pt x="28" y="55"/>
                      </a:lnTo>
                      <a:lnTo>
                        <a:pt x="28" y="55"/>
                      </a:lnTo>
                      <a:lnTo>
                        <a:pt x="32" y="55"/>
                      </a:lnTo>
                      <a:lnTo>
                        <a:pt x="32" y="55"/>
                      </a:lnTo>
                      <a:lnTo>
                        <a:pt x="36" y="55"/>
                      </a:lnTo>
                      <a:lnTo>
                        <a:pt x="36" y="55"/>
                      </a:lnTo>
                      <a:lnTo>
                        <a:pt x="40" y="55"/>
                      </a:lnTo>
                      <a:lnTo>
                        <a:pt x="40" y="55"/>
                      </a:lnTo>
                      <a:lnTo>
                        <a:pt x="44" y="55"/>
                      </a:lnTo>
                      <a:lnTo>
                        <a:pt x="44" y="55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48" y="46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11" name="Freeform 80"/>
                <p:cNvSpPr>
                  <a:spLocks/>
                </p:cNvSpPr>
                <p:nvPr/>
              </p:nvSpPr>
              <p:spPr bwMode="auto">
                <a:xfrm>
                  <a:off x="891" y="1620"/>
                  <a:ext cx="59" cy="63"/>
                </a:xfrm>
                <a:custGeom>
                  <a:avLst/>
                  <a:gdLst>
                    <a:gd name="T0" fmla="*/ 59 w 59"/>
                    <a:gd name="T1" fmla="*/ 0 h 63"/>
                    <a:gd name="T2" fmla="*/ 55 w 59"/>
                    <a:gd name="T3" fmla="*/ 17 h 63"/>
                    <a:gd name="T4" fmla="*/ 55 w 59"/>
                    <a:gd name="T5" fmla="*/ 13 h 63"/>
                    <a:gd name="T6" fmla="*/ 55 w 59"/>
                    <a:gd name="T7" fmla="*/ 13 h 63"/>
                    <a:gd name="T8" fmla="*/ 55 w 59"/>
                    <a:gd name="T9" fmla="*/ 9 h 63"/>
                    <a:gd name="T10" fmla="*/ 55 w 59"/>
                    <a:gd name="T11" fmla="*/ 9 h 63"/>
                    <a:gd name="T12" fmla="*/ 51 w 59"/>
                    <a:gd name="T13" fmla="*/ 4 h 63"/>
                    <a:gd name="T14" fmla="*/ 51 w 59"/>
                    <a:gd name="T15" fmla="*/ 4 h 63"/>
                    <a:gd name="T16" fmla="*/ 47 w 59"/>
                    <a:gd name="T17" fmla="*/ 4 h 63"/>
                    <a:gd name="T18" fmla="*/ 43 w 59"/>
                    <a:gd name="T19" fmla="*/ 4 h 63"/>
                    <a:gd name="T20" fmla="*/ 39 w 59"/>
                    <a:gd name="T21" fmla="*/ 50 h 63"/>
                    <a:gd name="T22" fmla="*/ 39 w 59"/>
                    <a:gd name="T23" fmla="*/ 55 h 63"/>
                    <a:gd name="T24" fmla="*/ 39 w 59"/>
                    <a:gd name="T25" fmla="*/ 59 h 63"/>
                    <a:gd name="T26" fmla="*/ 39 w 59"/>
                    <a:gd name="T27" fmla="*/ 59 h 63"/>
                    <a:gd name="T28" fmla="*/ 39 w 59"/>
                    <a:gd name="T29" fmla="*/ 59 h 63"/>
                    <a:gd name="T30" fmla="*/ 43 w 59"/>
                    <a:gd name="T31" fmla="*/ 59 h 63"/>
                    <a:gd name="T32" fmla="*/ 43 w 59"/>
                    <a:gd name="T33" fmla="*/ 63 h 63"/>
                    <a:gd name="T34" fmla="*/ 43 w 59"/>
                    <a:gd name="T35" fmla="*/ 63 h 63"/>
                    <a:gd name="T36" fmla="*/ 47 w 59"/>
                    <a:gd name="T37" fmla="*/ 63 h 63"/>
                    <a:gd name="T38" fmla="*/ 11 w 59"/>
                    <a:gd name="T39" fmla="*/ 63 h 63"/>
                    <a:gd name="T40" fmla="*/ 15 w 59"/>
                    <a:gd name="T41" fmla="*/ 63 h 63"/>
                    <a:gd name="T42" fmla="*/ 15 w 59"/>
                    <a:gd name="T43" fmla="*/ 63 h 63"/>
                    <a:gd name="T44" fmla="*/ 15 w 59"/>
                    <a:gd name="T45" fmla="*/ 59 h 63"/>
                    <a:gd name="T46" fmla="*/ 19 w 59"/>
                    <a:gd name="T47" fmla="*/ 59 h 63"/>
                    <a:gd name="T48" fmla="*/ 19 w 59"/>
                    <a:gd name="T49" fmla="*/ 59 h 63"/>
                    <a:gd name="T50" fmla="*/ 19 w 59"/>
                    <a:gd name="T51" fmla="*/ 59 h 63"/>
                    <a:gd name="T52" fmla="*/ 19 w 59"/>
                    <a:gd name="T53" fmla="*/ 55 h 63"/>
                    <a:gd name="T54" fmla="*/ 19 w 59"/>
                    <a:gd name="T55" fmla="*/ 55 h 63"/>
                    <a:gd name="T56" fmla="*/ 19 w 59"/>
                    <a:gd name="T57" fmla="*/ 4 h 63"/>
                    <a:gd name="T58" fmla="*/ 11 w 59"/>
                    <a:gd name="T59" fmla="*/ 4 h 63"/>
                    <a:gd name="T60" fmla="*/ 7 w 59"/>
                    <a:gd name="T61" fmla="*/ 4 h 63"/>
                    <a:gd name="T62" fmla="*/ 3 w 59"/>
                    <a:gd name="T63" fmla="*/ 9 h 63"/>
                    <a:gd name="T64" fmla="*/ 3 w 59"/>
                    <a:gd name="T65" fmla="*/ 13 h 63"/>
                    <a:gd name="T66" fmla="*/ 0 w 59"/>
                    <a:gd name="T67" fmla="*/ 17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59" h="63">
                      <a:moveTo>
                        <a:pt x="0" y="0"/>
                      </a:moveTo>
                      <a:lnTo>
                        <a:pt x="59" y="0"/>
                      </a:lnTo>
                      <a:lnTo>
                        <a:pt x="59" y="17"/>
                      </a:lnTo>
                      <a:lnTo>
                        <a:pt x="55" y="17"/>
                      </a:lnTo>
                      <a:lnTo>
                        <a:pt x="55" y="17"/>
                      </a:lnTo>
                      <a:lnTo>
                        <a:pt x="55" y="13"/>
                      </a:lnTo>
                      <a:lnTo>
                        <a:pt x="55" y="13"/>
                      </a:lnTo>
                      <a:lnTo>
                        <a:pt x="55" y="13"/>
                      </a:lnTo>
                      <a:lnTo>
                        <a:pt x="55" y="13"/>
                      </a:lnTo>
                      <a:lnTo>
                        <a:pt x="55" y="9"/>
                      </a:lnTo>
                      <a:lnTo>
                        <a:pt x="55" y="9"/>
                      </a:lnTo>
                      <a:lnTo>
                        <a:pt x="55" y="9"/>
                      </a:lnTo>
                      <a:lnTo>
                        <a:pt x="55" y="9"/>
                      </a:lnTo>
                      <a:lnTo>
                        <a:pt x="51" y="4"/>
                      </a:lnTo>
                      <a:lnTo>
                        <a:pt x="51" y="4"/>
                      </a:lnTo>
                      <a:lnTo>
                        <a:pt x="51" y="4"/>
                      </a:lnTo>
                      <a:lnTo>
                        <a:pt x="51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3" y="4"/>
                      </a:lnTo>
                      <a:lnTo>
                        <a:pt x="39" y="4"/>
                      </a:lnTo>
                      <a:lnTo>
                        <a:pt x="39" y="50"/>
                      </a:lnTo>
                      <a:lnTo>
                        <a:pt x="39" y="55"/>
                      </a:lnTo>
                      <a:lnTo>
                        <a:pt x="39" y="55"/>
                      </a:lnTo>
                      <a:lnTo>
                        <a:pt x="39" y="55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43" y="59"/>
                      </a:lnTo>
                      <a:lnTo>
                        <a:pt x="43" y="59"/>
                      </a:lnTo>
                      <a:lnTo>
                        <a:pt x="43" y="63"/>
                      </a:lnTo>
                      <a:lnTo>
                        <a:pt x="43" y="63"/>
                      </a:lnTo>
                      <a:lnTo>
                        <a:pt x="43" y="63"/>
                      </a:lnTo>
                      <a:lnTo>
                        <a:pt x="43" y="63"/>
                      </a:lnTo>
                      <a:lnTo>
                        <a:pt x="43" y="63"/>
                      </a:lnTo>
                      <a:lnTo>
                        <a:pt x="47" y="63"/>
                      </a:lnTo>
                      <a:lnTo>
                        <a:pt x="47" y="63"/>
                      </a:lnTo>
                      <a:lnTo>
                        <a:pt x="11" y="63"/>
                      </a:lnTo>
                      <a:lnTo>
                        <a:pt x="11" y="63"/>
                      </a:lnTo>
                      <a:lnTo>
                        <a:pt x="15" y="63"/>
                      </a:lnTo>
                      <a:lnTo>
                        <a:pt x="15" y="63"/>
                      </a:lnTo>
                      <a:lnTo>
                        <a:pt x="15" y="63"/>
                      </a:lnTo>
                      <a:lnTo>
                        <a:pt x="15" y="63"/>
                      </a:lnTo>
                      <a:lnTo>
                        <a:pt x="15" y="59"/>
                      </a:lnTo>
                      <a:lnTo>
                        <a:pt x="19" y="59"/>
                      </a:lnTo>
                      <a:lnTo>
                        <a:pt x="19" y="59"/>
                      </a:lnTo>
                      <a:lnTo>
                        <a:pt x="19" y="59"/>
                      </a:lnTo>
                      <a:lnTo>
                        <a:pt x="19" y="59"/>
                      </a:lnTo>
                      <a:lnTo>
                        <a:pt x="19" y="59"/>
                      </a:lnTo>
                      <a:lnTo>
                        <a:pt x="19" y="59"/>
                      </a:lnTo>
                      <a:lnTo>
                        <a:pt x="19" y="55"/>
                      </a:lnTo>
                      <a:lnTo>
                        <a:pt x="19" y="55"/>
                      </a:lnTo>
                      <a:lnTo>
                        <a:pt x="19" y="55"/>
                      </a:lnTo>
                      <a:lnTo>
                        <a:pt x="19" y="55"/>
                      </a:lnTo>
                      <a:lnTo>
                        <a:pt x="19" y="50"/>
                      </a:lnTo>
                      <a:lnTo>
                        <a:pt x="19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7" y="9"/>
                      </a:lnTo>
                      <a:lnTo>
                        <a:pt x="3" y="9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7"/>
                      </a:lnTo>
                      <a:lnTo>
                        <a:pt x="0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12" name="Freeform 81"/>
                <p:cNvSpPr>
                  <a:spLocks noEditPoints="1"/>
                </p:cNvSpPr>
                <p:nvPr/>
              </p:nvSpPr>
              <p:spPr bwMode="auto">
                <a:xfrm>
                  <a:off x="958" y="1620"/>
                  <a:ext cx="59" cy="63"/>
                </a:xfrm>
                <a:custGeom>
                  <a:avLst/>
                  <a:gdLst>
                    <a:gd name="T0" fmla="*/ 31 w 59"/>
                    <a:gd name="T1" fmla="*/ 0 h 63"/>
                    <a:gd name="T2" fmla="*/ 39 w 59"/>
                    <a:gd name="T3" fmla="*/ 0 h 63"/>
                    <a:gd name="T4" fmla="*/ 47 w 59"/>
                    <a:gd name="T5" fmla="*/ 4 h 63"/>
                    <a:gd name="T6" fmla="*/ 51 w 59"/>
                    <a:gd name="T7" fmla="*/ 9 h 63"/>
                    <a:gd name="T8" fmla="*/ 51 w 59"/>
                    <a:gd name="T9" fmla="*/ 13 h 63"/>
                    <a:gd name="T10" fmla="*/ 55 w 59"/>
                    <a:gd name="T11" fmla="*/ 17 h 63"/>
                    <a:gd name="T12" fmla="*/ 51 w 59"/>
                    <a:gd name="T13" fmla="*/ 21 h 63"/>
                    <a:gd name="T14" fmla="*/ 47 w 59"/>
                    <a:gd name="T15" fmla="*/ 30 h 63"/>
                    <a:gd name="T16" fmla="*/ 43 w 59"/>
                    <a:gd name="T17" fmla="*/ 30 h 63"/>
                    <a:gd name="T18" fmla="*/ 47 w 59"/>
                    <a:gd name="T19" fmla="*/ 34 h 63"/>
                    <a:gd name="T20" fmla="*/ 51 w 59"/>
                    <a:gd name="T21" fmla="*/ 34 h 63"/>
                    <a:gd name="T22" fmla="*/ 55 w 59"/>
                    <a:gd name="T23" fmla="*/ 38 h 63"/>
                    <a:gd name="T24" fmla="*/ 55 w 59"/>
                    <a:gd name="T25" fmla="*/ 42 h 63"/>
                    <a:gd name="T26" fmla="*/ 59 w 59"/>
                    <a:gd name="T27" fmla="*/ 46 h 63"/>
                    <a:gd name="T28" fmla="*/ 55 w 59"/>
                    <a:gd name="T29" fmla="*/ 55 h 63"/>
                    <a:gd name="T30" fmla="*/ 55 w 59"/>
                    <a:gd name="T31" fmla="*/ 59 h 63"/>
                    <a:gd name="T32" fmla="*/ 47 w 59"/>
                    <a:gd name="T33" fmla="*/ 63 h 63"/>
                    <a:gd name="T34" fmla="*/ 43 w 59"/>
                    <a:gd name="T35" fmla="*/ 63 h 63"/>
                    <a:gd name="T36" fmla="*/ 35 w 59"/>
                    <a:gd name="T37" fmla="*/ 63 h 63"/>
                    <a:gd name="T38" fmla="*/ 0 w 59"/>
                    <a:gd name="T39" fmla="*/ 63 h 63"/>
                    <a:gd name="T40" fmla="*/ 0 w 59"/>
                    <a:gd name="T41" fmla="*/ 63 h 63"/>
                    <a:gd name="T42" fmla="*/ 4 w 59"/>
                    <a:gd name="T43" fmla="*/ 59 h 63"/>
                    <a:gd name="T44" fmla="*/ 4 w 59"/>
                    <a:gd name="T45" fmla="*/ 59 h 63"/>
                    <a:gd name="T46" fmla="*/ 4 w 59"/>
                    <a:gd name="T47" fmla="*/ 55 h 63"/>
                    <a:gd name="T48" fmla="*/ 4 w 59"/>
                    <a:gd name="T49" fmla="*/ 55 h 63"/>
                    <a:gd name="T50" fmla="*/ 4 w 59"/>
                    <a:gd name="T51" fmla="*/ 9 h 63"/>
                    <a:gd name="T52" fmla="*/ 4 w 59"/>
                    <a:gd name="T53" fmla="*/ 4 h 63"/>
                    <a:gd name="T54" fmla="*/ 0 w 59"/>
                    <a:gd name="T55" fmla="*/ 4 h 63"/>
                    <a:gd name="T56" fmla="*/ 23 w 59"/>
                    <a:gd name="T57" fmla="*/ 30 h 63"/>
                    <a:gd name="T58" fmla="*/ 27 w 59"/>
                    <a:gd name="T59" fmla="*/ 30 h 63"/>
                    <a:gd name="T60" fmla="*/ 31 w 59"/>
                    <a:gd name="T61" fmla="*/ 25 h 63"/>
                    <a:gd name="T62" fmla="*/ 31 w 59"/>
                    <a:gd name="T63" fmla="*/ 25 h 63"/>
                    <a:gd name="T64" fmla="*/ 35 w 59"/>
                    <a:gd name="T65" fmla="*/ 21 h 63"/>
                    <a:gd name="T66" fmla="*/ 35 w 59"/>
                    <a:gd name="T67" fmla="*/ 17 h 63"/>
                    <a:gd name="T68" fmla="*/ 35 w 59"/>
                    <a:gd name="T69" fmla="*/ 13 h 63"/>
                    <a:gd name="T70" fmla="*/ 35 w 59"/>
                    <a:gd name="T71" fmla="*/ 9 h 63"/>
                    <a:gd name="T72" fmla="*/ 31 w 59"/>
                    <a:gd name="T73" fmla="*/ 9 h 63"/>
                    <a:gd name="T74" fmla="*/ 27 w 59"/>
                    <a:gd name="T75" fmla="*/ 4 h 63"/>
                    <a:gd name="T76" fmla="*/ 27 w 59"/>
                    <a:gd name="T77" fmla="*/ 4 h 63"/>
                    <a:gd name="T78" fmla="*/ 23 w 59"/>
                    <a:gd name="T79" fmla="*/ 30 h 63"/>
                    <a:gd name="T80" fmla="*/ 23 w 59"/>
                    <a:gd name="T81" fmla="*/ 55 h 63"/>
                    <a:gd name="T82" fmla="*/ 23 w 59"/>
                    <a:gd name="T83" fmla="*/ 59 h 63"/>
                    <a:gd name="T84" fmla="*/ 23 w 59"/>
                    <a:gd name="T85" fmla="*/ 59 h 63"/>
                    <a:gd name="T86" fmla="*/ 23 w 59"/>
                    <a:gd name="T87" fmla="*/ 59 h 63"/>
                    <a:gd name="T88" fmla="*/ 23 w 59"/>
                    <a:gd name="T89" fmla="*/ 59 h 63"/>
                    <a:gd name="T90" fmla="*/ 27 w 59"/>
                    <a:gd name="T91" fmla="*/ 59 h 63"/>
                    <a:gd name="T92" fmla="*/ 31 w 59"/>
                    <a:gd name="T93" fmla="*/ 59 h 63"/>
                    <a:gd name="T94" fmla="*/ 31 w 59"/>
                    <a:gd name="T95" fmla="*/ 59 h 63"/>
                    <a:gd name="T96" fmla="*/ 35 w 59"/>
                    <a:gd name="T97" fmla="*/ 55 h 63"/>
                    <a:gd name="T98" fmla="*/ 39 w 59"/>
                    <a:gd name="T99" fmla="*/ 50 h 63"/>
                    <a:gd name="T100" fmla="*/ 39 w 59"/>
                    <a:gd name="T101" fmla="*/ 46 h 63"/>
                    <a:gd name="T102" fmla="*/ 39 w 59"/>
                    <a:gd name="T103" fmla="*/ 42 h 63"/>
                    <a:gd name="T104" fmla="*/ 35 w 59"/>
                    <a:gd name="T105" fmla="*/ 38 h 63"/>
                    <a:gd name="T106" fmla="*/ 35 w 59"/>
                    <a:gd name="T107" fmla="*/ 34 h 63"/>
                    <a:gd name="T108" fmla="*/ 31 w 59"/>
                    <a:gd name="T109" fmla="*/ 34 h 63"/>
                    <a:gd name="T110" fmla="*/ 27 w 59"/>
                    <a:gd name="T111" fmla="*/ 34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59" h="63">
                      <a:moveTo>
                        <a:pt x="0" y="0"/>
                      </a:moveTo>
                      <a:lnTo>
                        <a:pt x="31" y="0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51" y="9"/>
                      </a:lnTo>
                      <a:lnTo>
                        <a:pt x="51" y="9"/>
                      </a:lnTo>
                      <a:lnTo>
                        <a:pt x="51" y="9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5" y="17"/>
                      </a:lnTo>
                      <a:lnTo>
                        <a:pt x="51" y="17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5"/>
                      </a:lnTo>
                      <a:lnTo>
                        <a:pt x="47" y="25"/>
                      </a:lnTo>
                      <a:lnTo>
                        <a:pt x="47" y="30"/>
                      </a:lnTo>
                      <a:lnTo>
                        <a:pt x="43" y="30"/>
                      </a:lnTo>
                      <a:lnTo>
                        <a:pt x="39" y="30"/>
                      </a:lnTo>
                      <a:lnTo>
                        <a:pt x="43" y="30"/>
                      </a:lnTo>
                      <a:lnTo>
                        <a:pt x="43" y="30"/>
                      </a:lnTo>
                      <a:lnTo>
                        <a:pt x="47" y="30"/>
                      </a:lnTo>
                      <a:lnTo>
                        <a:pt x="47" y="34"/>
                      </a:lnTo>
                      <a:lnTo>
                        <a:pt x="51" y="34"/>
                      </a:lnTo>
                      <a:lnTo>
                        <a:pt x="51" y="34"/>
                      </a:lnTo>
                      <a:lnTo>
                        <a:pt x="51" y="34"/>
                      </a:lnTo>
                      <a:lnTo>
                        <a:pt x="51" y="34"/>
                      </a:lnTo>
                      <a:lnTo>
                        <a:pt x="55" y="38"/>
                      </a:lnTo>
                      <a:lnTo>
                        <a:pt x="55" y="38"/>
                      </a:lnTo>
                      <a:lnTo>
                        <a:pt x="55" y="38"/>
                      </a:lnTo>
                      <a:lnTo>
                        <a:pt x="55" y="42"/>
                      </a:lnTo>
                      <a:lnTo>
                        <a:pt x="55" y="42"/>
                      </a:lnTo>
                      <a:lnTo>
                        <a:pt x="59" y="42"/>
                      </a:lnTo>
                      <a:lnTo>
                        <a:pt x="59" y="46"/>
                      </a:lnTo>
                      <a:lnTo>
                        <a:pt x="59" y="46"/>
                      </a:lnTo>
                      <a:lnTo>
                        <a:pt x="59" y="50"/>
                      </a:lnTo>
                      <a:lnTo>
                        <a:pt x="59" y="50"/>
                      </a:lnTo>
                      <a:lnTo>
                        <a:pt x="55" y="55"/>
                      </a:lnTo>
                      <a:lnTo>
                        <a:pt x="55" y="55"/>
                      </a:lnTo>
                      <a:lnTo>
                        <a:pt x="55" y="55"/>
                      </a:lnTo>
                      <a:lnTo>
                        <a:pt x="55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47" y="63"/>
                      </a:lnTo>
                      <a:lnTo>
                        <a:pt x="47" y="63"/>
                      </a:lnTo>
                      <a:lnTo>
                        <a:pt x="43" y="63"/>
                      </a:lnTo>
                      <a:lnTo>
                        <a:pt x="43" y="63"/>
                      </a:lnTo>
                      <a:lnTo>
                        <a:pt x="39" y="63"/>
                      </a:lnTo>
                      <a:lnTo>
                        <a:pt x="35" y="63"/>
                      </a:lnTo>
                      <a:lnTo>
                        <a:pt x="35" y="63"/>
                      </a:lnTo>
                      <a:lnTo>
                        <a:pt x="31" y="63"/>
                      </a:lnTo>
                      <a:lnTo>
                        <a:pt x="0" y="63"/>
                      </a:lnTo>
                      <a:lnTo>
                        <a:pt x="0" y="63"/>
                      </a:lnTo>
                      <a:lnTo>
                        <a:pt x="0" y="63"/>
                      </a:lnTo>
                      <a:lnTo>
                        <a:pt x="0" y="63"/>
                      </a:lnTo>
                      <a:lnTo>
                        <a:pt x="0" y="63"/>
                      </a:lnTo>
                      <a:lnTo>
                        <a:pt x="0" y="63"/>
                      </a:lnTo>
                      <a:lnTo>
                        <a:pt x="0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5"/>
                      </a:lnTo>
                      <a:lnTo>
                        <a:pt x="4" y="55"/>
                      </a:lnTo>
                      <a:lnTo>
                        <a:pt x="4" y="55"/>
                      </a:lnTo>
                      <a:lnTo>
                        <a:pt x="4" y="55"/>
                      </a:lnTo>
                      <a:lnTo>
                        <a:pt x="4" y="50"/>
                      </a:lnTo>
                      <a:lnTo>
                        <a:pt x="4" y="13"/>
                      </a:lnTo>
                      <a:lnTo>
                        <a:pt x="4" y="9"/>
                      </a:lnTo>
                      <a:lnTo>
                        <a:pt x="4" y="9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  <a:moveTo>
                        <a:pt x="23" y="30"/>
                      </a:moveTo>
                      <a:lnTo>
                        <a:pt x="23" y="30"/>
                      </a:lnTo>
                      <a:lnTo>
                        <a:pt x="23" y="30"/>
                      </a:lnTo>
                      <a:lnTo>
                        <a:pt x="27" y="30"/>
                      </a:lnTo>
                      <a:lnTo>
                        <a:pt x="27" y="30"/>
                      </a:lnTo>
                      <a:lnTo>
                        <a:pt x="27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5" y="25"/>
                      </a:lnTo>
                      <a:lnTo>
                        <a:pt x="35" y="21"/>
                      </a:lnTo>
                      <a:lnTo>
                        <a:pt x="35" y="21"/>
                      </a:lnTo>
                      <a:lnTo>
                        <a:pt x="35" y="21"/>
                      </a:lnTo>
                      <a:lnTo>
                        <a:pt x="35" y="17"/>
                      </a:lnTo>
                      <a:lnTo>
                        <a:pt x="35" y="17"/>
                      </a:lnTo>
                      <a:lnTo>
                        <a:pt x="35" y="17"/>
                      </a:lnTo>
                      <a:lnTo>
                        <a:pt x="35" y="17"/>
                      </a:lnTo>
                      <a:lnTo>
                        <a:pt x="35" y="13"/>
                      </a:lnTo>
                      <a:lnTo>
                        <a:pt x="35" y="13"/>
                      </a:lnTo>
                      <a:lnTo>
                        <a:pt x="35" y="13"/>
                      </a:lnTo>
                      <a:lnTo>
                        <a:pt x="35" y="9"/>
                      </a:lnTo>
                      <a:lnTo>
                        <a:pt x="35" y="9"/>
                      </a:lnTo>
                      <a:lnTo>
                        <a:pt x="31" y="9"/>
                      </a:lnTo>
                      <a:lnTo>
                        <a:pt x="31" y="9"/>
                      </a:lnTo>
                      <a:lnTo>
                        <a:pt x="31" y="9"/>
                      </a:lnTo>
                      <a:lnTo>
                        <a:pt x="31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30"/>
                      </a:lnTo>
                      <a:close/>
                      <a:moveTo>
                        <a:pt x="23" y="34"/>
                      </a:moveTo>
                      <a:lnTo>
                        <a:pt x="23" y="55"/>
                      </a:lnTo>
                      <a:lnTo>
                        <a:pt x="23" y="55"/>
                      </a:lnTo>
                      <a:lnTo>
                        <a:pt x="23" y="55"/>
                      </a:lnTo>
                      <a:lnTo>
                        <a:pt x="23" y="55"/>
                      </a:lnTo>
                      <a:lnTo>
                        <a:pt x="23" y="59"/>
                      </a:lnTo>
                      <a:lnTo>
                        <a:pt x="23" y="59"/>
                      </a:lnTo>
                      <a:lnTo>
                        <a:pt x="23" y="59"/>
                      </a:lnTo>
                      <a:lnTo>
                        <a:pt x="23" y="59"/>
                      </a:lnTo>
                      <a:lnTo>
                        <a:pt x="23" y="59"/>
                      </a:lnTo>
                      <a:lnTo>
                        <a:pt x="23" y="59"/>
                      </a:lnTo>
                      <a:lnTo>
                        <a:pt x="23" y="59"/>
                      </a:lnTo>
                      <a:lnTo>
                        <a:pt x="23" y="59"/>
                      </a:lnTo>
                      <a:lnTo>
                        <a:pt x="23" y="59"/>
                      </a:lnTo>
                      <a:lnTo>
                        <a:pt x="23" y="59"/>
                      </a:lnTo>
                      <a:lnTo>
                        <a:pt x="27" y="59"/>
                      </a:lnTo>
                      <a:lnTo>
                        <a:pt x="27" y="59"/>
                      </a:lnTo>
                      <a:lnTo>
                        <a:pt x="27" y="59"/>
                      </a:lnTo>
                      <a:lnTo>
                        <a:pt x="27" y="59"/>
                      </a:lnTo>
                      <a:lnTo>
                        <a:pt x="27" y="59"/>
                      </a:lnTo>
                      <a:lnTo>
                        <a:pt x="31" y="59"/>
                      </a:lnTo>
                      <a:lnTo>
                        <a:pt x="31" y="59"/>
                      </a:lnTo>
                      <a:lnTo>
                        <a:pt x="31" y="59"/>
                      </a:lnTo>
                      <a:lnTo>
                        <a:pt x="31" y="59"/>
                      </a:lnTo>
                      <a:lnTo>
                        <a:pt x="35" y="59"/>
                      </a:lnTo>
                      <a:lnTo>
                        <a:pt x="35" y="55"/>
                      </a:lnTo>
                      <a:lnTo>
                        <a:pt x="35" y="55"/>
                      </a:lnTo>
                      <a:lnTo>
                        <a:pt x="35" y="55"/>
                      </a:lnTo>
                      <a:lnTo>
                        <a:pt x="35" y="55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46"/>
                      </a:lnTo>
                      <a:lnTo>
                        <a:pt x="39" y="46"/>
                      </a:lnTo>
                      <a:lnTo>
                        <a:pt x="39" y="42"/>
                      </a:lnTo>
                      <a:lnTo>
                        <a:pt x="39" y="42"/>
                      </a:lnTo>
                      <a:lnTo>
                        <a:pt x="39" y="42"/>
                      </a:lnTo>
                      <a:lnTo>
                        <a:pt x="39" y="38"/>
                      </a:lnTo>
                      <a:lnTo>
                        <a:pt x="35" y="38"/>
                      </a:lnTo>
                      <a:lnTo>
                        <a:pt x="35" y="38"/>
                      </a:lnTo>
                      <a:lnTo>
                        <a:pt x="35" y="38"/>
                      </a:lnTo>
                      <a:lnTo>
                        <a:pt x="35" y="34"/>
                      </a:lnTo>
                      <a:lnTo>
                        <a:pt x="31" y="34"/>
                      </a:lnTo>
                      <a:lnTo>
                        <a:pt x="31" y="34"/>
                      </a:lnTo>
                      <a:lnTo>
                        <a:pt x="31" y="34"/>
                      </a:lnTo>
                      <a:lnTo>
                        <a:pt x="27" y="34"/>
                      </a:lnTo>
                      <a:lnTo>
                        <a:pt x="27" y="34"/>
                      </a:lnTo>
                      <a:lnTo>
                        <a:pt x="27" y="34"/>
                      </a:lnTo>
                      <a:lnTo>
                        <a:pt x="23" y="34"/>
                      </a:lnTo>
                      <a:lnTo>
                        <a:pt x="23" y="3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13" name="Freeform 82"/>
                <p:cNvSpPr>
                  <a:spLocks noEditPoints="1"/>
                </p:cNvSpPr>
                <p:nvPr/>
              </p:nvSpPr>
              <p:spPr bwMode="auto">
                <a:xfrm>
                  <a:off x="1025" y="1620"/>
                  <a:ext cx="55" cy="67"/>
                </a:xfrm>
                <a:custGeom>
                  <a:avLst/>
                  <a:gdLst>
                    <a:gd name="T0" fmla="*/ 55 w 55"/>
                    <a:gd name="T1" fmla="*/ 42 h 67"/>
                    <a:gd name="T2" fmla="*/ 55 w 55"/>
                    <a:gd name="T3" fmla="*/ 50 h 67"/>
                    <a:gd name="T4" fmla="*/ 47 w 55"/>
                    <a:gd name="T5" fmla="*/ 59 h 67"/>
                    <a:gd name="T6" fmla="*/ 39 w 55"/>
                    <a:gd name="T7" fmla="*/ 63 h 67"/>
                    <a:gd name="T8" fmla="*/ 31 w 55"/>
                    <a:gd name="T9" fmla="*/ 67 h 67"/>
                    <a:gd name="T10" fmla="*/ 23 w 55"/>
                    <a:gd name="T11" fmla="*/ 67 h 67"/>
                    <a:gd name="T12" fmla="*/ 15 w 55"/>
                    <a:gd name="T13" fmla="*/ 63 h 67"/>
                    <a:gd name="T14" fmla="*/ 12 w 55"/>
                    <a:gd name="T15" fmla="*/ 59 h 67"/>
                    <a:gd name="T16" fmla="*/ 4 w 55"/>
                    <a:gd name="T17" fmla="*/ 55 h 67"/>
                    <a:gd name="T18" fmla="*/ 0 w 55"/>
                    <a:gd name="T19" fmla="*/ 42 h 67"/>
                    <a:gd name="T20" fmla="*/ 0 w 55"/>
                    <a:gd name="T21" fmla="*/ 34 h 67"/>
                    <a:gd name="T22" fmla="*/ 0 w 55"/>
                    <a:gd name="T23" fmla="*/ 21 h 67"/>
                    <a:gd name="T24" fmla="*/ 4 w 55"/>
                    <a:gd name="T25" fmla="*/ 13 h 67"/>
                    <a:gd name="T26" fmla="*/ 8 w 55"/>
                    <a:gd name="T27" fmla="*/ 4 h 67"/>
                    <a:gd name="T28" fmla="*/ 15 w 55"/>
                    <a:gd name="T29" fmla="*/ 0 h 67"/>
                    <a:gd name="T30" fmla="*/ 23 w 55"/>
                    <a:gd name="T31" fmla="*/ 0 h 67"/>
                    <a:gd name="T32" fmla="*/ 31 w 55"/>
                    <a:gd name="T33" fmla="*/ 0 h 67"/>
                    <a:gd name="T34" fmla="*/ 43 w 55"/>
                    <a:gd name="T35" fmla="*/ 0 h 67"/>
                    <a:gd name="T36" fmla="*/ 47 w 55"/>
                    <a:gd name="T37" fmla="*/ 9 h 67"/>
                    <a:gd name="T38" fmla="*/ 55 w 55"/>
                    <a:gd name="T39" fmla="*/ 17 h 67"/>
                    <a:gd name="T40" fmla="*/ 55 w 55"/>
                    <a:gd name="T41" fmla="*/ 25 h 67"/>
                    <a:gd name="T42" fmla="*/ 39 w 55"/>
                    <a:gd name="T43" fmla="*/ 34 h 67"/>
                    <a:gd name="T44" fmla="*/ 39 w 55"/>
                    <a:gd name="T45" fmla="*/ 21 h 67"/>
                    <a:gd name="T46" fmla="*/ 35 w 55"/>
                    <a:gd name="T47" fmla="*/ 13 h 67"/>
                    <a:gd name="T48" fmla="*/ 35 w 55"/>
                    <a:gd name="T49" fmla="*/ 9 h 67"/>
                    <a:gd name="T50" fmla="*/ 31 w 55"/>
                    <a:gd name="T51" fmla="*/ 4 h 67"/>
                    <a:gd name="T52" fmla="*/ 27 w 55"/>
                    <a:gd name="T53" fmla="*/ 4 h 67"/>
                    <a:gd name="T54" fmla="*/ 23 w 55"/>
                    <a:gd name="T55" fmla="*/ 4 h 67"/>
                    <a:gd name="T56" fmla="*/ 23 w 55"/>
                    <a:gd name="T57" fmla="*/ 4 h 67"/>
                    <a:gd name="T58" fmla="*/ 19 w 55"/>
                    <a:gd name="T59" fmla="*/ 9 h 67"/>
                    <a:gd name="T60" fmla="*/ 19 w 55"/>
                    <a:gd name="T61" fmla="*/ 13 h 67"/>
                    <a:gd name="T62" fmla="*/ 15 w 55"/>
                    <a:gd name="T63" fmla="*/ 21 h 67"/>
                    <a:gd name="T64" fmla="*/ 15 w 55"/>
                    <a:gd name="T65" fmla="*/ 34 h 67"/>
                    <a:gd name="T66" fmla="*/ 19 w 55"/>
                    <a:gd name="T67" fmla="*/ 46 h 67"/>
                    <a:gd name="T68" fmla="*/ 19 w 55"/>
                    <a:gd name="T69" fmla="*/ 55 h 67"/>
                    <a:gd name="T70" fmla="*/ 19 w 55"/>
                    <a:gd name="T71" fmla="*/ 59 h 67"/>
                    <a:gd name="T72" fmla="*/ 23 w 55"/>
                    <a:gd name="T73" fmla="*/ 59 h 67"/>
                    <a:gd name="T74" fmla="*/ 27 w 55"/>
                    <a:gd name="T75" fmla="*/ 63 h 67"/>
                    <a:gd name="T76" fmla="*/ 31 w 55"/>
                    <a:gd name="T77" fmla="*/ 59 h 67"/>
                    <a:gd name="T78" fmla="*/ 35 w 55"/>
                    <a:gd name="T79" fmla="*/ 59 h 67"/>
                    <a:gd name="T80" fmla="*/ 35 w 55"/>
                    <a:gd name="T81" fmla="*/ 55 h 67"/>
                    <a:gd name="T82" fmla="*/ 35 w 55"/>
                    <a:gd name="T83" fmla="*/ 46 h 67"/>
                    <a:gd name="T84" fmla="*/ 39 w 55"/>
                    <a:gd name="T85" fmla="*/ 38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55" h="67">
                      <a:moveTo>
                        <a:pt x="55" y="34"/>
                      </a:moveTo>
                      <a:lnTo>
                        <a:pt x="55" y="38"/>
                      </a:lnTo>
                      <a:lnTo>
                        <a:pt x="55" y="42"/>
                      </a:lnTo>
                      <a:lnTo>
                        <a:pt x="55" y="42"/>
                      </a:lnTo>
                      <a:lnTo>
                        <a:pt x="55" y="46"/>
                      </a:lnTo>
                      <a:lnTo>
                        <a:pt x="55" y="50"/>
                      </a:lnTo>
                      <a:lnTo>
                        <a:pt x="51" y="55"/>
                      </a:lnTo>
                      <a:lnTo>
                        <a:pt x="51" y="55"/>
                      </a:lnTo>
                      <a:lnTo>
                        <a:pt x="47" y="59"/>
                      </a:lnTo>
                      <a:lnTo>
                        <a:pt x="47" y="59"/>
                      </a:lnTo>
                      <a:lnTo>
                        <a:pt x="43" y="63"/>
                      </a:lnTo>
                      <a:lnTo>
                        <a:pt x="39" y="63"/>
                      </a:lnTo>
                      <a:lnTo>
                        <a:pt x="39" y="63"/>
                      </a:lnTo>
                      <a:lnTo>
                        <a:pt x="35" y="67"/>
                      </a:lnTo>
                      <a:lnTo>
                        <a:pt x="31" y="67"/>
                      </a:lnTo>
                      <a:lnTo>
                        <a:pt x="31" y="67"/>
                      </a:lnTo>
                      <a:lnTo>
                        <a:pt x="27" y="67"/>
                      </a:lnTo>
                      <a:lnTo>
                        <a:pt x="23" y="67"/>
                      </a:lnTo>
                      <a:lnTo>
                        <a:pt x="23" y="67"/>
                      </a:lnTo>
                      <a:lnTo>
                        <a:pt x="19" y="67"/>
                      </a:lnTo>
                      <a:lnTo>
                        <a:pt x="15" y="63"/>
                      </a:lnTo>
                      <a:lnTo>
                        <a:pt x="15" y="63"/>
                      </a:lnTo>
                      <a:lnTo>
                        <a:pt x="12" y="63"/>
                      </a:lnTo>
                      <a:lnTo>
                        <a:pt x="12" y="59"/>
                      </a:lnTo>
                      <a:lnTo>
                        <a:pt x="8" y="59"/>
                      </a:lnTo>
                      <a:lnTo>
                        <a:pt x="4" y="55"/>
                      </a:lnTo>
                      <a:lnTo>
                        <a:pt x="4" y="55"/>
                      </a:lnTo>
                      <a:lnTo>
                        <a:pt x="4" y="50"/>
                      </a:lnTo>
                      <a:lnTo>
                        <a:pt x="0" y="46"/>
                      </a:lnTo>
                      <a:lnTo>
                        <a:pt x="0" y="42"/>
                      </a:lnTo>
                      <a:lnTo>
                        <a:pt x="0" y="42"/>
                      </a:lnTo>
                      <a:lnTo>
                        <a:pt x="0" y="38"/>
                      </a:lnTo>
                      <a:lnTo>
                        <a:pt x="0" y="34"/>
                      </a:lnTo>
                      <a:lnTo>
                        <a:pt x="0" y="30"/>
                      </a:lnTo>
                      <a:lnTo>
                        <a:pt x="0" y="25"/>
                      </a:lnTo>
                      <a:lnTo>
                        <a:pt x="0" y="21"/>
                      </a:lnTo>
                      <a:lnTo>
                        <a:pt x="0" y="17"/>
                      </a:lnTo>
                      <a:lnTo>
                        <a:pt x="0" y="17"/>
                      </a:lnTo>
                      <a:lnTo>
                        <a:pt x="4" y="13"/>
                      </a:lnTo>
                      <a:lnTo>
                        <a:pt x="4" y="9"/>
                      </a:lnTo>
                      <a:lnTo>
                        <a:pt x="8" y="9"/>
                      </a:lnTo>
                      <a:lnTo>
                        <a:pt x="8" y="4"/>
                      </a:lnTo>
                      <a:lnTo>
                        <a:pt x="12" y="4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9" y="0"/>
                      </a:lnTo>
                      <a:lnTo>
                        <a:pt x="43" y="0"/>
                      </a:lnTo>
                      <a:lnTo>
                        <a:pt x="43" y="4"/>
                      </a:lnTo>
                      <a:lnTo>
                        <a:pt x="47" y="4"/>
                      </a:lnTo>
                      <a:lnTo>
                        <a:pt x="47" y="9"/>
                      </a:lnTo>
                      <a:lnTo>
                        <a:pt x="51" y="9"/>
                      </a:lnTo>
                      <a:lnTo>
                        <a:pt x="51" y="13"/>
                      </a:lnTo>
                      <a:lnTo>
                        <a:pt x="55" y="17"/>
                      </a:lnTo>
                      <a:lnTo>
                        <a:pt x="55" y="17"/>
                      </a:lnTo>
                      <a:lnTo>
                        <a:pt x="55" y="21"/>
                      </a:lnTo>
                      <a:lnTo>
                        <a:pt x="55" y="25"/>
                      </a:lnTo>
                      <a:lnTo>
                        <a:pt x="55" y="30"/>
                      </a:lnTo>
                      <a:lnTo>
                        <a:pt x="55" y="34"/>
                      </a:lnTo>
                      <a:close/>
                      <a:moveTo>
                        <a:pt x="39" y="34"/>
                      </a:moveTo>
                      <a:lnTo>
                        <a:pt x="39" y="30"/>
                      </a:lnTo>
                      <a:lnTo>
                        <a:pt x="39" y="25"/>
                      </a:lnTo>
                      <a:lnTo>
                        <a:pt x="39" y="21"/>
                      </a:lnTo>
                      <a:lnTo>
                        <a:pt x="39" y="17"/>
                      </a:lnTo>
                      <a:lnTo>
                        <a:pt x="35" y="17"/>
                      </a:lnTo>
                      <a:lnTo>
                        <a:pt x="35" y="13"/>
                      </a:lnTo>
                      <a:lnTo>
                        <a:pt x="35" y="13"/>
                      </a:lnTo>
                      <a:lnTo>
                        <a:pt x="35" y="9"/>
                      </a:lnTo>
                      <a:lnTo>
                        <a:pt x="35" y="9"/>
                      </a:lnTo>
                      <a:lnTo>
                        <a:pt x="35" y="4"/>
                      </a:lnTo>
                      <a:lnTo>
                        <a:pt x="35" y="4"/>
                      </a:lnTo>
                      <a:lnTo>
                        <a:pt x="31" y="4"/>
                      </a:lnTo>
                      <a:lnTo>
                        <a:pt x="31" y="4"/>
                      </a:lnTo>
                      <a:lnTo>
                        <a:pt x="31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19" y="4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9" y="13"/>
                      </a:lnTo>
                      <a:lnTo>
                        <a:pt x="19" y="13"/>
                      </a:lnTo>
                      <a:lnTo>
                        <a:pt x="19" y="17"/>
                      </a:lnTo>
                      <a:lnTo>
                        <a:pt x="19" y="17"/>
                      </a:lnTo>
                      <a:lnTo>
                        <a:pt x="15" y="21"/>
                      </a:lnTo>
                      <a:lnTo>
                        <a:pt x="15" y="25"/>
                      </a:lnTo>
                      <a:lnTo>
                        <a:pt x="15" y="30"/>
                      </a:lnTo>
                      <a:lnTo>
                        <a:pt x="15" y="34"/>
                      </a:lnTo>
                      <a:lnTo>
                        <a:pt x="15" y="38"/>
                      </a:lnTo>
                      <a:lnTo>
                        <a:pt x="19" y="42"/>
                      </a:lnTo>
                      <a:lnTo>
                        <a:pt x="19" y="46"/>
                      </a:lnTo>
                      <a:lnTo>
                        <a:pt x="19" y="46"/>
                      </a:lnTo>
                      <a:lnTo>
                        <a:pt x="19" y="50"/>
                      </a:lnTo>
                      <a:lnTo>
                        <a:pt x="19" y="55"/>
                      </a:lnTo>
                      <a:lnTo>
                        <a:pt x="19" y="55"/>
                      </a:lnTo>
                      <a:lnTo>
                        <a:pt x="19" y="55"/>
                      </a:lnTo>
                      <a:lnTo>
                        <a:pt x="19" y="59"/>
                      </a:lnTo>
                      <a:lnTo>
                        <a:pt x="23" y="59"/>
                      </a:lnTo>
                      <a:lnTo>
                        <a:pt x="23" y="59"/>
                      </a:lnTo>
                      <a:lnTo>
                        <a:pt x="23" y="59"/>
                      </a:lnTo>
                      <a:lnTo>
                        <a:pt x="23" y="63"/>
                      </a:lnTo>
                      <a:lnTo>
                        <a:pt x="27" y="63"/>
                      </a:lnTo>
                      <a:lnTo>
                        <a:pt x="27" y="63"/>
                      </a:lnTo>
                      <a:lnTo>
                        <a:pt x="27" y="63"/>
                      </a:lnTo>
                      <a:lnTo>
                        <a:pt x="31" y="63"/>
                      </a:lnTo>
                      <a:lnTo>
                        <a:pt x="31" y="59"/>
                      </a:lnTo>
                      <a:lnTo>
                        <a:pt x="31" y="59"/>
                      </a:lnTo>
                      <a:lnTo>
                        <a:pt x="31" y="59"/>
                      </a:lnTo>
                      <a:lnTo>
                        <a:pt x="35" y="59"/>
                      </a:lnTo>
                      <a:lnTo>
                        <a:pt x="35" y="59"/>
                      </a:lnTo>
                      <a:lnTo>
                        <a:pt x="35" y="55"/>
                      </a:lnTo>
                      <a:lnTo>
                        <a:pt x="35" y="55"/>
                      </a:lnTo>
                      <a:lnTo>
                        <a:pt x="35" y="50"/>
                      </a:lnTo>
                      <a:lnTo>
                        <a:pt x="35" y="50"/>
                      </a:lnTo>
                      <a:lnTo>
                        <a:pt x="35" y="46"/>
                      </a:lnTo>
                      <a:lnTo>
                        <a:pt x="39" y="46"/>
                      </a:lnTo>
                      <a:lnTo>
                        <a:pt x="39" y="42"/>
                      </a:lnTo>
                      <a:lnTo>
                        <a:pt x="39" y="38"/>
                      </a:lnTo>
                      <a:lnTo>
                        <a:pt x="39" y="3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14" name="Freeform 83"/>
                <p:cNvSpPr>
                  <a:spLocks noEditPoints="1"/>
                </p:cNvSpPr>
                <p:nvPr/>
              </p:nvSpPr>
              <p:spPr bwMode="auto">
                <a:xfrm>
                  <a:off x="457" y="1712"/>
                  <a:ext cx="78" cy="126"/>
                </a:xfrm>
                <a:custGeom>
                  <a:avLst/>
                  <a:gdLst>
                    <a:gd name="T0" fmla="*/ 47 w 78"/>
                    <a:gd name="T1" fmla="*/ 117 h 126"/>
                    <a:gd name="T2" fmla="*/ 51 w 78"/>
                    <a:gd name="T3" fmla="*/ 122 h 126"/>
                    <a:gd name="T4" fmla="*/ 51 w 78"/>
                    <a:gd name="T5" fmla="*/ 122 h 126"/>
                    <a:gd name="T6" fmla="*/ 23 w 78"/>
                    <a:gd name="T7" fmla="*/ 126 h 126"/>
                    <a:gd name="T8" fmla="*/ 27 w 78"/>
                    <a:gd name="T9" fmla="*/ 122 h 126"/>
                    <a:gd name="T10" fmla="*/ 27 w 78"/>
                    <a:gd name="T11" fmla="*/ 122 h 126"/>
                    <a:gd name="T12" fmla="*/ 31 w 78"/>
                    <a:gd name="T13" fmla="*/ 117 h 126"/>
                    <a:gd name="T14" fmla="*/ 27 w 78"/>
                    <a:gd name="T15" fmla="*/ 96 h 126"/>
                    <a:gd name="T16" fmla="*/ 27 w 78"/>
                    <a:gd name="T17" fmla="*/ 96 h 126"/>
                    <a:gd name="T18" fmla="*/ 23 w 78"/>
                    <a:gd name="T19" fmla="*/ 96 h 126"/>
                    <a:gd name="T20" fmla="*/ 19 w 78"/>
                    <a:gd name="T21" fmla="*/ 101 h 126"/>
                    <a:gd name="T22" fmla="*/ 7 w 78"/>
                    <a:gd name="T23" fmla="*/ 92 h 126"/>
                    <a:gd name="T24" fmla="*/ 0 w 78"/>
                    <a:gd name="T25" fmla="*/ 84 h 126"/>
                    <a:gd name="T26" fmla="*/ 0 w 78"/>
                    <a:gd name="T27" fmla="*/ 63 h 126"/>
                    <a:gd name="T28" fmla="*/ 0 w 78"/>
                    <a:gd name="T29" fmla="*/ 46 h 126"/>
                    <a:gd name="T30" fmla="*/ 7 w 78"/>
                    <a:gd name="T31" fmla="*/ 38 h 126"/>
                    <a:gd name="T32" fmla="*/ 19 w 78"/>
                    <a:gd name="T33" fmla="*/ 30 h 126"/>
                    <a:gd name="T34" fmla="*/ 23 w 78"/>
                    <a:gd name="T35" fmla="*/ 30 h 126"/>
                    <a:gd name="T36" fmla="*/ 27 w 78"/>
                    <a:gd name="T37" fmla="*/ 34 h 126"/>
                    <a:gd name="T38" fmla="*/ 27 w 78"/>
                    <a:gd name="T39" fmla="*/ 34 h 126"/>
                    <a:gd name="T40" fmla="*/ 31 w 78"/>
                    <a:gd name="T41" fmla="*/ 13 h 126"/>
                    <a:gd name="T42" fmla="*/ 27 w 78"/>
                    <a:gd name="T43" fmla="*/ 9 h 126"/>
                    <a:gd name="T44" fmla="*/ 27 w 78"/>
                    <a:gd name="T45" fmla="*/ 4 h 126"/>
                    <a:gd name="T46" fmla="*/ 23 w 78"/>
                    <a:gd name="T47" fmla="*/ 0 h 126"/>
                    <a:gd name="T48" fmla="*/ 51 w 78"/>
                    <a:gd name="T49" fmla="*/ 34 h 126"/>
                    <a:gd name="T50" fmla="*/ 51 w 78"/>
                    <a:gd name="T51" fmla="*/ 34 h 126"/>
                    <a:gd name="T52" fmla="*/ 55 w 78"/>
                    <a:gd name="T53" fmla="*/ 30 h 126"/>
                    <a:gd name="T54" fmla="*/ 63 w 78"/>
                    <a:gd name="T55" fmla="*/ 30 h 126"/>
                    <a:gd name="T56" fmla="*/ 71 w 78"/>
                    <a:gd name="T57" fmla="*/ 38 h 126"/>
                    <a:gd name="T58" fmla="*/ 78 w 78"/>
                    <a:gd name="T59" fmla="*/ 50 h 126"/>
                    <a:gd name="T60" fmla="*/ 78 w 78"/>
                    <a:gd name="T61" fmla="*/ 67 h 126"/>
                    <a:gd name="T62" fmla="*/ 74 w 78"/>
                    <a:gd name="T63" fmla="*/ 84 h 126"/>
                    <a:gd name="T64" fmla="*/ 67 w 78"/>
                    <a:gd name="T65" fmla="*/ 96 h 126"/>
                    <a:gd name="T66" fmla="*/ 59 w 78"/>
                    <a:gd name="T67" fmla="*/ 101 h 126"/>
                    <a:gd name="T68" fmla="*/ 55 w 78"/>
                    <a:gd name="T69" fmla="*/ 96 h 126"/>
                    <a:gd name="T70" fmla="*/ 51 w 78"/>
                    <a:gd name="T71" fmla="*/ 96 h 126"/>
                    <a:gd name="T72" fmla="*/ 47 w 78"/>
                    <a:gd name="T73" fmla="*/ 92 h 126"/>
                    <a:gd name="T74" fmla="*/ 31 w 78"/>
                    <a:gd name="T75" fmla="*/ 42 h 126"/>
                    <a:gd name="T76" fmla="*/ 27 w 78"/>
                    <a:gd name="T77" fmla="*/ 38 h 126"/>
                    <a:gd name="T78" fmla="*/ 27 w 78"/>
                    <a:gd name="T79" fmla="*/ 38 h 126"/>
                    <a:gd name="T80" fmla="*/ 23 w 78"/>
                    <a:gd name="T81" fmla="*/ 38 h 126"/>
                    <a:gd name="T82" fmla="*/ 19 w 78"/>
                    <a:gd name="T83" fmla="*/ 42 h 126"/>
                    <a:gd name="T84" fmla="*/ 19 w 78"/>
                    <a:gd name="T85" fmla="*/ 55 h 126"/>
                    <a:gd name="T86" fmla="*/ 15 w 78"/>
                    <a:gd name="T87" fmla="*/ 67 h 126"/>
                    <a:gd name="T88" fmla="*/ 19 w 78"/>
                    <a:gd name="T89" fmla="*/ 80 h 126"/>
                    <a:gd name="T90" fmla="*/ 19 w 78"/>
                    <a:gd name="T91" fmla="*/ 88 h 126"/>
                    <a:gd name="T92" fmla="*/ 27 w 78"/>
                    <a:gd name="T93" fmla="*/ 92 h 126"/>
                    <a:gd name="T94" fmla="*/ 27 w 78"/>
                    <a:gd name="T95" fmla="*/ 92 h 126"/>
                    <a:gd name="T96" fmla="*/ 27 w 78"/>
                    <a:gd name="T97" fmla="*/ 88 h 126"/>
                    <a:gd name="T98" fmla="*/ 31 w 78"/>
                    <a:gd name="T99" fmla="*/ 88 h 126"/>
                    <a:gd name="T100" fmla="*/ 47 w 78"/>
                    <a:gd name="T101" fmla="*/ 88 h 126"/>
                    <a:gd name="T102" fmla="*/ 51 w 78"/>
                    <a:gd name="T103" fmla="*/ 88 h 126"/>
                    <a:gd name="T104" fmla="*/ 51 w 78"/>
                    <a:gd name="T105" fmla="*/ 92 h 126"/>
                    <a:gd name="T106" fmla="*/ 51 w 78"/>
                    <a:gd name="T107" fmla="*/ 92 h 126"/>
                    <a:gd name="T108" fmla="*/ 59 w 78"/>
                    <a:gd name="T109" fmla="*/ 88 h 126"/>
                    <a:gd name="T110" fmla="*/ 59 w 78"/>
                    <a:gd name="T111" fmla="*/ 80 h 126"/>
                    <a:gd name="T112" fmla="*/ 63 w 78"/>
                    <a:gd name="T113" fmla="*/ 67 h 126"/>
                    <a:gd name="T114" fmla="*/ 59 w 78"/>
                    <a:gd name="T115" fmla="*/ 55 h 126"/>
                    <a:gd name="T116" fmla="*/ 59 w 78"/>
                    <a:gd name="T117" fmla="*/ 42 h 126"/>
                    <a:gd name="T118" fmla="*/ 55 w 78"/>
                    <a:gd name="T119" fmla="*/ 38 h 126"/>
                    <a:gd name="T120" fmla="*/ 51 w 78"/>
                    <a:gd name="T121" fmla="*/ 38 h 126"/>
                    <a:gd name="T122" fmla="*/ 51 w 78"/>
                    <a:gd name="T123" fmla="*/ 38 h 126"/>
                    <a:gd name="T124" fmla="*/ 47 w 78"/>
                    <a:gd name="T125" fmla="*/ 42 h 1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8" h="126">
                      <a:moveTo>
                        <a:pt x="47" y="92"/>
                      </a:moveTo>
                      <a:lnTo>
                        <a:pt x="47" y="113"/>
                      </a:lnTo>
                      <a:lnTo>
                        <a:pt x="47" y="113"/>
                      </a:lnTo>
                      <a:lnTo>
                        <a:pt x="47" y="117"/>
                      </a:lnTo>
                      <a:lnTo>
                        <a:pt x="47" y="117"/>
                      </a:lnTo>
                      <a:lnTo>
                        <a:pt x="47" y="117"/>
                      </a:lnTo>
                      <a:lnTo>
                        <a:pt x="47" y="117"/>
                      </a:lnTo>
                      <a:lnTo>
                        <a:pt x="47" y="122"/>
                      </a:lnTo>
                      <a:lnTo>
                        <a:pt x="47" y="122"/>
                      </a:lnTo>
                      <a:lnTo>
                        <a:pt x="51" y="122"/>
                      </a:lnTo>
                      <a:lnTo>
                        <a:pt x="51" y="122"/>
                      </a:lnTo>
                      <a:lnTo>
                        <a:pt x="51" y="122"/>
                      </a:lnTo>
                      <a:lnTo>
                        <a:pt x="51" y="122"/>
                      </a:lnTo>
                      <a:lnTo>
                        <a:pt x="51" y="122"/>
                      </a:lnTo>
                      <a:lnTo>
                        <a:pt x="51" y="122"/>
                      </a:lnTo>
                      <a:lnTo>
                        <a:pt x="51" y="122"/>
                      </a:lnTo>
                      <a:lnTo>
                        <a:pt x="51" y="122"/>
                      </a:lnTo>
                      <a:lnTo>
                        <a:pt x="55" y="126"/>
                      </a:lnTo>
                      <a:lnTo>
                        <a:pt x="55" y="126"/>
                      </a:lnTo>
                      <a:lnTo>
                        <a:pt x="23" y="126"/>
                      </a:lnTo>
                      <a:lnTo>
                        <a:pt x="23" y="126"/>
                      </a:lnTo>
                      <a:lnTo>
                        <a:pt x="23" y="122"/>
                      </a:lnTo>
                      <a:lnTo>
                        <a:pt x="27" y="122"/>
                      </a:lnTo>
                      <a:lnTo>
                        <a:pt x="27" y="122"/>
                      </a:lnTo>
                      <a:lnTo>
                        <a:pt x="27" y="122"/>
                      </a:lnTo>
                      <a:lnTo>
                        <a:pt x="27" y="122"/>
                      </a:lnTo>
                      <a:lnTo>
                        <a:pt x="27" y="122"/>
                      </a:lnTo>
                      <a:lnTo>
                        <a:pt x="27" y="122"/>
                      </a:lnTo>
                      <a:lnTo>
                        <a:pt x="27" y="122"/>
                      </a:lnTo>
                      <a:lnTo>
                        <a:pt x="27" y="122"/>
                      </a:lnTo>
                      <a:lnTo>
                        <a:pt x="31" y="122"/>
                      </a:lnTo>
                      <a:lnTo>
                        <a:pt x="31" y="117"/>
                      </a:lnTo>
                      <a:lnTo>
                        <a:pt x="31" y="117"/>
                      </a:lnTo>
                      <a:lnTo>
                        <a:pt x="31" y="117"/>
                      </a:lnTo>
                      <a:lnTo>
                        <a:pt x="31" y="117"/>
                      </a:lnTo>
                      <a:lnTo>
                        <a:pt x="31" y="113"/>
                      </a:lnTo>
                      <a:lnTo>
                        <a:pt x="31" y="113"/>
                      </a:lnTo>
                      <a:lnTo>
                        <a:pt x="31" y="92"/>
                      </a:lnTo>
                      <a:lnTo>
                        <a:pt x="31" y="92"/>
                      </a:lnTo>
                      <a:lnTo>
                        <a:pt x="27" y="96"/>
                      </a:lnTo>
                      <a:lnTo>
                        <a:pt x="27" y="96"/>
                      </a:lnTo>
                      <a:lnTo>
                        <a:pt x="27" y="96"/>
                      </a:lnTo>
                      <a:lnTo>
                        <a:pt x="27" y="96"/>
                      </a:lnTo>
                      <a:lnTo>
                        <a:pt x="27" y="96"/>
                      </a:lnTo>
                      <a:lnTo>
                        <a:pt x="27" y="96"/>
                      </a:lnTo>
                      <a:lnTo>
                        <a:pt x="23" y="96"/>
                      </a:lnTo>
                      <a:lnTo>
                        <a:pt x="23" y="96"/>
                      </a:lnTo>
                      <a:lnTo>
                        <a:pt x="23" y="96"/>
                      </a:lnTo>
                      <a:lnTo>
                        <a:pt x="23" y="96"/>
                      </a:lnTo>
                      <a:lnTo>
                        <a:pt x="23" y="96"/>
                      </a:lnTo>
                      <a:lnTo>
                        <a:pt x="23" y="101"/>
                      </a:lnTo>
                      <a:lnTo>
                        <a:pt x="19" y="101"/>
                      </a:lnTo>
                      <a:lnTo>
                        <a:pt x="19" y="101"/>
                      </a:lnTo>
                      <a:lnTo>
                        <a:pt x="19" y="101"/>
                      </a:lnTo>
                      <a:lnTo>
                        <a:pt x="19" y="101"/>
                      </a:lnTo>
                      <a:lnTo>
                        <a:pt x="15" y="96"/>
                      </a:lnTo>
                      <a:lnTo>
                        <a:pt x="15" y="96"/>
                      </a:lnTo>
                      <a:lnTo>
                        <a:pt x="11" y="96"/>
                      </a:lnTo>
                      <a:lnTo>
                        <a:pt x="11" y="96"/>
                      </a:lnTo>
                      <a:lnTo>
                        <a:pt x="7" y="92"/>
                      </a:lnTo>
                      <a:lnTo>
                        <a:pt x="7" y="92"/>
                      </a:lnTo>
                      <a:lnTo>
                        <a:pt x="3" y="88"/>
                      </a:lnTo>
                      <a:lnTo>
                        <a:pt x="3" y="88"/>
                      </a:lnTo>
                      <a:lnTo>
                        <a:pt x="3" y="84"/>
                      </a:lnTo>
                      <a:lnTo>
                        <a:pt x="0" y="84"/>
                      </a:lnTo>
                      <a:lnTo>
                        <a:pt x="0" y="80"/>
                      </a:lnTo>
                      <a:lnTo>
                        <a:pt x="0" y="76"/>
                      </a:lnTo>
                      <a:lnTo>
                        <a:pt x="0" y="71"/>
                      </a:lnTo>
                      <a:lnTo>
                        <a:pt x="0" y="67"/>
                      </a:lnTo>
                      <a:lnTo>
                        <a:pt x="0" y="63"/>
                      </a:lnTo>
                      <a:lnTo>
                        <a:pt x="0" y="63"/>
                      </a:lnTo>
                      <a:lnTo>
                        <a:pt x="0" y="59"/>
                      </a:lnTo>
                      <a:lnTo>
                        <a:pt x="0" y="55"/>
                      </a:lnTo>
                      <a:lnTo>
                        <a:pt x="0" y="50"/>
                      </a:lnTo>
                      <a:lnTo>
                        <a:pt x="0" y="46"/>
                      </a:lnTo>
                      <a:lnTo>
                        <a:pt x="3" y="46"/>
                      </a:lnTo>
                      <a:lnTo>
                        <a:pt x="3" y="42"/>
                      </a:lnTo>
                      <a:lnTo>
                        <a:pt x="3" y="38"/>
                      </a:lnTo>
                      <a:lnTo>
                        <a:pt x="7" y="38"/>
                      </a:lnTo>
                      <a:lnTo>
                        <a:pt x="7" y="38"/>
                      </a:lnTo>
                      <a:lnTo>
                        <a:pt x="11" y="34"/>
                      </a:lnTo>
                      <a:lnTo>
                        <a:pt x="11" y="34"/>
                      </a:lnTo>
                      <a:lnTo>
                        <a:pt x="15" y="34"/>
                      </a:lnTo>
                      <a:lnTo>
                        <a:pt x="15" y="30"/>
                      </a:lnTo>
                      <a:lnTo>
                        <a:pt x="19" y="30"/>
                      </a:lnTo>
                      <a:lnTo>
                        <a:pt x="19" y="30"/>
                      </a:lnTo>
                      <a:lnTo>
                        <a:pt x="19" y="30"/>
                      </a:lnTo>
                      <a:lnTo>
                        <a:pt x="19" y="30"/>
                      </a:lnTo>
                      <a:lnTo>
                        <a:pt x="23" y="30"/>
                      </a:lnTo>
                      <a:lnTo>
                        <a:pt x="23" y="30"/>
                      </a:lnTo>
                      <a:lnTo>
                        <a:pt x="23" y="30"/>
                      </a:lnTo>
                      <a:lnTo>
                        <a:pt x="23" y="30"/>
                      </a:lnTo>
                      <a:lnTo>
                        <a:pt x="23" y="34"/>
                      </a:lnTo>
                      <a:lnTo>
                        <a:pt x="23" y="34"/>
                      </a:lnTo>
                      <a:lnTo>
                        <a:pt x="27" y="34"/>
                      </a:lnTo>
                      <a:lnTo>
                        <a:pt x="27" y="34"/>
                      </a:lnTo>
                      <a:lnTo>
                        <a:pt x="27" y="34"/>
                      </a:lnTo>
                      <a:lnTo>
                        <a:pt x="27" y="34"/>
                      </a:lnTo>
                      <a:lnTo>
                        <a:pt x="27" y="34"/>
                      </a:lnTo>
                      <a:lnTo>
                        <a:pt x="27" y="34"/>
                      </a:lnTo>
                      <a:lnTo>
                        <a:pt x="31" y="34"/>
                      </a:lnTo>
                      <a:lnTo>
                        <a:pt x="31" y="38"/>
                      </a:lnTo>
                      <a:lnTo>
                        <a:pt x="31" y="13"/>
                      </a:lnTo>
                      <a:lnTo>
                        <a:pt x="31" y="13"/>
                      </a:lnTo>
                      <a:lnTo>
                        <a:pt x="31" y="13"/>
                      </a:lnTo>
                      <a:lnTo>
                        <a:pt x="31" y="9"/>
                      </a:lnTo>
                      <a:lnTo>
                        <a:pt x="31" y="9"/>
                      </a:lnTo>
                      <a:lnTo>
                        <a:pt x="31" y="9"/>
                      </a:lnTo>
                      <a:lnTo>
                        <a:pt x="31" y="9"/>
                      </a:lnTo>
                      <a:lnTo>
                        <a:pt x="27" y="9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0"/>
                      </a:lnTo>
                      <a:lnTo>
                        <a:pt x="47" y="0"/>
                      </a:lnTo>
                      <a:lnTo>
                        <a:pt x="47" y="38"/>
                      </a:lnTo>
                      <a:lnTo>
                        <a:pt x="47" y="34"/>
                      </a:lnTo>
                      <a:lnTo>
                        <a:pt x="51" y="34"/>
                      </a:lnTo>
                      <a:lnTo>
                        <a:pt x="51" y="34"/>
                      </a:lnTo>
                      <a:lnTo>
                        <a:pt x="51" y="34"/>
                      </a:lnTo>
                      <a:lnTo>
                        <a:pt x="51" y="34"/>
                      </a:lnTo>
                      <a:lnTo>
                        <a:pt x="51" y="34"/>
                      </a:lnTo>
                      <a:lnTo>
                        <a:pt x="51" y="34"/>
                      </a:lnTo>
                      <a:lnTo>
                        <a:pt x="51" y="34"/>
                      </a:lnTo>
                      <a:lnTo>
                        <a:pt x="55" y="34"/>
                      </a:lnTo>
                      <a:lnTo>
                        <a:pt x="55" y="30"/>
                      </a:lnTo>
                      <a:lnTo>
                        <a:pt x="55" y="30"/>
                      </a:lnTo>
                      <a:lnTo>
                        <a:pt x="55" y="30"/>
                      </a:lnTo>
                      <a:lnTo>
                        <a:pt x="55" y="30"/>
                      </a:lnTo>
                      <a:lnTo>
                        <a:pt x="59" y="30"/>
                      </a:lnTo>
                      <a:lnTo>
                        <a:pt x="59" y="30"/>
                      </a:lnTo>
                      <a:lnTo>
                        <a:pt x="59" y="30"/>
                      </a:lnTo>
                      <a:lnTo>
                        <a:pt x="59" y="30"/>
                      </a:lnTo>
                      <a:lnTo>
                        <a:pt x="63" y="30"/>
                      </a:lnTo>
                      <a:lnTo>
                        <a:pt x="63" y="34"/>
                      </a:lnTo>
                      <a:lnTo>
                        <a:pt x="67" y="34"/>
                      </a:lnTo>
                      <a:lnTo>
                        <a:pt x="67" y="34"/>
                      </a:lnTo>
                      <a:lnTo>
                        <a:pt x="71" y="34"/>
                      </a:lnTo>
                      <a:lnTo>
                        <a:pt x="71" y="38"/>
                      </a:lnTo>
                      <a:lnTo>
                        <a:pt x="74" y="38"/>
                      </a:lnTo>
                      <a:lnTo>
                        <a:pt x="74" y="42"/>
                      </a:lnTo>
                      <a:lnTo>
                        <a:pt x="74" y="46"/>
                      </a:lnTo>
                      <a:lnTo>
                        <a:pt x="78" y="46"/>
                      </a:lnTo>
                      <a:lnTo>
                        <a:pt x="78" y="50"/>
                      </a:lnTo>
                      <a:lnTo>
                        <a:pt x="78" y="55"/>
                      </a:lnTo>
                      <a:lnTo>
                        <a:pt x="78" y="59"/>
                      </a:lnTo>
                      <a:lnTo>
                        <a:pt x="78" y="59"/>
                      </a:lnTo>
                      <a:lnTo>
                        <a:pt x="78" y="63"/>
                      </a:lnTo>
                      <a:lnTo>
                        <a:pt x="78" y="67"/>
                      </a:lnTo>
                      <a:lnTo>
                        <a:pt x="78" y="71"/>
                      </a:lnTo>
                      <a:lnTo>
                        <a:pt x="78" y="76"/>
                      </a:lnTo>
                      <a:lnTo>
                        <a:pt x="78" y="80"/>
                      </a:lnTo>
                      <a:lnTo>
                        <a:pt x="78" y="80"/>
                      </a:lnTo>
                      <a:lnTo>
                        <a:pt x="74" y="84"/>
                      </a:lnTo>
                      <a:lnTo>
                        <a:pt x="74" y="88"/>
                      </a:lnTo>
                      <a:lnTo>
                        <a:pt x="74" y="88"/>
                      </a:lnTo>
                      <a:lnTo>
                        <a:pt x="71" y="92"/>
                      </a:lnTo>
                      <a:lnTo>
                        <a:pt x="71" y="92"/>
                      </a:lnTo>
                      <a:lnTo>
                        <a:pt x="67" y="96"/>
                      </a:lnTo>
                      <a:lnTo>
                        <a:pt x="67" y="96"/>
                      </a:lnTo>
                      <a:lnTo>
                        <a:pt x="67" y="96"/>
                      </a:lnTo>
                      <a:lnTo>
                        <a:pt x="63" y="96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55" y="101"/>
                      </a:lnTo>
                      <a:lnTo>
                        <a:pt x="55" y="96"/>
                      </a:lnTo>
                      <a:lnTo>
                        <a:pt x="55" y="96"/>
                      </a:lnTo>
                      <a:lnTo>
                        <a:pt x="55" y="96"/>
                      </a:lnTo>
                      <a:lnTo>
                        <a:pt x="55" y="96"/>
                      </a:lnTo>
                      <a:lnTo>
                        <a:pt x="55" y="96"/>
                      </a:lnTo>
                      <a:lnTo>
                        <a:pt x="51" y="96"/>
                      </a:lnTo>
                      <a:lnTo>
                        <a:pt x="51" y="96"/>
                      </a:lnTo>
                      <a:lnTo>
                        <a:pt x="51" y="96"/>
                      </a:lnTo>
                      <a:lnTo>
                        <a:pt x="51" y="96"/>
                      </a:lnTo>
                      <a:lnTo>
                        <a:pt x="51" y="96"/>
                      </a:lnTo>
                      <a:lnTo>
                        <a:pt x="51" y="96"/>
                      </a:lnTo>
                      <a:lnTo>
                        <a:pt x="47" y="92"/>
                      </a:lnTo>
                      <a:lnTo>
                        <a:pt x="47" y="92"/>
                      </a:lnTo>
                      <a:close/>
                      <a:moveTo>
                        <a:pt x="31" y="42"/>
                      </a:moveTo>
                      <a:lnTo>
                        <a:pt x="31" y="42"/>
                      </a:lnTo>
                      <a:lnTo>
                        <a:pt x="31" y="42"/>
                      </a:lnTo>
                      <a:lnTo>
                        <a:pt x="31" y="42"/>
                      </a:lnTo>
                      <a:lnTo>
                        <a:pt x="27" y="42"/>
                      </a:lnTo>
                      <a:lnTo>
                        <a:pt x="27" y="42"/>
                      </a:lnTo>
                      <a:lnTo>
                        <a:pt x="27" y="38"/>
                      </a:lnTo>
                      <a:lnTo>
                        <a:pt x="27" y="38"/>
                      </a:lnTo>
                      <a:lnTo>
                        <a:pt x="27" y="38"/>
                      </a:lnTo>
                      <a:lnTo>
                        <a:pt x="27" y="38"/>
                      </a:lnTo>
                      <a:lnTo>
                        <a:pt x="27" y="38"/>
                      </a:lnTo>
                      <a:lnTo>
                        <a:pt x="27" y="38"/>
                      </a:lnTo>
                      <a:lnTo>
                        <a:pt x="27" y="38"/>
                      </a:lnTo>
                      <a:lnTo>
                        <a:pt x="27" y="38"/>
                      </a:lnTo>
                      <a:lnTo>
                        <a:pt x="27" y="38"/>
                      </a:lnTo>
                      <a:lnTo>
                        <a:pt x="27" y="38"/>
                      </a:lnTo>
                      <a:lnTo>
                        <a:pt x="27" y="38"/>
                      </a:lnTo>
                      <a:lnTo>
                        <a:pt x="23" y="38"/>
                      </a:lnTo>
                      <a:lnTo>
                        <a:pt x="23" y="38"/>
                      </a:lnTo>
                      <a:lnTo>
                        <a:pt x="23" y="38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19" y="42"/>
                      </a:lnTo>
                      <a:lnTo>
                        <a:pt x="19" y="42"/>
                      </a:lnTo>
                      <a:lnTo>
                        <a:pt x="19" y="46"/>
                      </a:lnTo>
                      <a:lnTo>
                        <a:pt x="19" y="46"/>
                      </a:lnTo>
                      <a:lnTo>
                        <a:pt x="19" y="50"/>
                      </a:lnTo>
                      <a:lnTo>
                        <a:pt x="19" y="50"/>
                      </a:lnTo>
                      <a:lnTo>
                        <a:pt x="19" y="55"/>
                      </a:lnTo>
                      <a:lnTo>
                        <a:pt x="19" y="55"/>
                      </a:lnTo>
                      <a:lnTo>
                        <a:pt x="15" y="59"/>
                      </a:lnTo>
                      <a:lnTo>
                        <a:pt x="15" y="63"/>
                      </a:lnTo>
                      <a:lnTo>
                        <a:pt x="15" y="63"/>
                      </a:lnTo>
                      <a:lnTo>
                        <a:pt x="15" y="67"/>
                      </a:lnTo>
                      <a:lnTo>
                        <a:pt x="15" y="71"/>
                      </a:lnTo>
                      <a:lnTo>
                        <a:pt x="19" y="76"/>
                      </a:lnTo>
                      <a:lnTo>
                        <a:pt x="19" y="76"/>
                      </a:lnTo>
                      <a:lnTo>
                        <a:pt x="19" y="80"/>
                      </a:lnTo>
                      <a:lnTo>
                        <a:pt x="19" y="80"/>
                      </a:lnTo>
                      <a:lnTo>
                        <a:pt x="19" y="84"/>
                      </a:lnTo>
                      <a:lnTo>
                        <a:pt x="19" y="84"/>
                      </a:lnTo>
                      <a:lnTo>
                        <a:pt x="19" y="88"/>
                      </a:lnTo>
                      <a:lnTo>
                        <a:pt x="19" y="88"/>
                      </a:lnTo>
                      <a:lnTo>
                        <a:pt x="19" y="88"/>
                      </a:lnTo>
                      <a:lnTo>
                        <a:pt x="23" y="88"/>
                      </a:lnTo>
                      <a:lnTo>
                        <a:pt x="23" y="92"/>
                      </a:lnTo>
                      <a:lnTo>
                        <a:pt x="23" y="92"/>
                      </a:lnTo>
                      <a:lnTo>
                        <a:pt x="23" y="92"/>
                      </a:lnTo>
                      <a:lnTo>
                        <a:pt x="27" y="92"/>
                      </a:lnTo>
                      <a:lnTo>
                        <a:pt x="27" y="92"/>
                      </a:lnTo>
                      <a:lnTo>
                        <a:pt x="27" y="92"/>
                      </a:lnTo>
                      <a:lnTo>
                        <a:pt x="27" y="92"/>
                      </a:lnTo>
                      <a:lnTo>
                        <a:pt x="27" y="92"/>
                      </a:lnTo>
                      <a:lnTo>
                        <a:pt x="27" y="92"/>
                      </a:lnTo>
                      <a:lnTo>
                        <a:pt x="27" y="92"/>
                      </a:lnTo>
                      <a:lnTo>
                        <a:pt x="27" y="92"/>
                      </a:lnTo>
                      <a:lnTo>
                        <a:pt x="27" y="92"/>
                      </a:lnTo>
                      <a:lnTo>
                        <a:pt x="27" y="88"/>
                      </a:lnTo>
                      <a:lnTo>
                        <a:pt x="27" y="88"/>
                      </a:lnTo>
                      <a:lnTo>
                        <a:pt x="27" y="88"/>
                      </a:lnTo>
                      <a:lnTo>
                        <a:pt x="27" y="88"/>
                      </a:lnTo>
                      <a:lnTo>
                        <a:pt x="27" y="88"/>
                      </a:lnTo>
                      <a:lnTo>
                        <a:pt x="31" y="88"/>
                      </a:lnTo>
                      <a:lnTo>
                        <a:pt x="31" y="88"/>
                      </a:lnTo>
                      <a:lnTo>
                        <a:pt x="31" y="88"/>
                      </a:lnTo>
                      <a:lnTo>
                        <a:pt x="31" y="42"/>
                      </a:lnTo>
                      <a:close/>
                      <a:moveTo>
                        <a:pt x="47" y="42"/>
                      </a:moveTo>
                      <a:lnTo>
                        <a:pt x="47" y="88"/>
                      </a:lnTo>
                      <a:lnTo>
                        <a:pt x="47" y="88"/>
                      </a:lnTo>
                      <a:lnTo>
                        <a:pt x="47" y="88"/>
                      </a:lnTo>
                      <a:lnTo>
                        <a:pt x="47" y="88"/>
                      </a:lnTo>
                      <a:lnTo>
                        <a:pt x="51" y="88"/>
                      </a:lnTo>
                      <a:lnTo>
                        <a:pt x="51" y="88"/>
                      </a:lnTo>
                      <a:lnTo>
                        <a:pt x="51" y="88"/>
                      </a:lnTo>
                      <a:lnTo>
                        <a:pt x="51" y="88"/>
                      </a:lnTo>
                      <a:lnTo>
                        <a:pt x="51" y="92"/>
                      </a:lnTo>
                      <a:lnTo>
                        <a:pt x="51" y="92"/>
                      </a:lnTo>
                      <a:lnTo>
                        <a:pt x="51" y="92"/>
                      </a:lnTo>
                      <a:lnTo>
                        <a:pt x="51" y="92"/>
                      </a:lnTo>
                      <a:lnTo>
                        <a:pt x="51" y="92"/>
                      </a:lnTo>
                      <a:lnTo>
                        <a:pt x="51" y="92"/>
                      </a:lnTo>
                      <a:lnTo>
                        <a:pt x="51" y="92"/>
                      </a:lnTo>
                      <a:lnTo>
                        <a:pt x="51" y="92"/>
                      </a:lnTo>
                      <a:lnTo>
                        <a:pt x="51" y="92"/>
                      </a:lnTo>
                      <a:lnTo>
                        <a:pt x="55" y="92"/>
                      </a:lnTo>
                      <a:lnTo>
                        <a:pt x="55" y="92"/>
                      </a:lnTo>
                      <a:lnTo>
                        <a:pt x="55" y="92"/>
                      </a:lnTo>
                      <a:lnTo>
                        <a:pt x="55" y="88"/>
                      </a:lnTo>
                      <a:lnTo>
                        <a:pt x="59" y="88"/>
                      </a:lnTo>
                      <a:lnTo>
                        <a:pt x="59" y="88"/>
                      </a:lnTo>
                      <a:lnTo>
                        <a:pt x="59" y="88"/>
                      </a:lnTo>
                      <a:lnTo>
                        <a:pt x="59" y="84"/>
                      </a:lnTo>
                      <a:lnTo>
                        <a:pt x="59" y="84"/>
                      </a:lnTo>
                      <a:lnTo>
                        <a:pt x="59" y="80"/>
                      </a:lnTo>
                      <a:lnTo>
                        <a:pt x="59" y="80"/>
                      </a:lnTo>
                      <a:lnTo>
                        <a:pt x="59" y="76"/>
                      </a:lnTo>
                      <a:lnTo>
                        <a:pt x="59" y="76"/>
                      </a:lnTo>
                      <a:lnTo>
                        <a:pt x="63" y="71"/>
                      </a:lnTo>
                      <a:lnTo>
                        <a:pt x="63" y="67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59" y="59"/>
                      </a:lnTo>
                      <a:lnTo>
                        <a:pt x="59" y="55"/>
                      </a:lnTo>
                      <a:lnTo>
                        <a:pt x="59" y="55"/>
                      </a:lnTo>
                      <a:lnTo>
                        <a:pt x="59" y="50"/>
                      </a:lnTo>
                      <a:lnTo>
                        <a:pt x="59" y="50"/>
                      </a:lnTo>
                      <a:lnTo>
                        <a:pt x="59" y="46"/>
                      </a:lnTo>
                      <a:lnTo>
                        <a:pt x="59" y="46"/>
                      </a:lnTo>
                      <a:lnTo>
                        <a:pt x="59" y="42"/>
                      </a:lnTo>
                      <a:lnTo>
                        <a:pt x="59" y="42"/>
                      </a:lnTo>
                      <a:lnTo>
                        <a:pt x="55" y="42"/>
                      </a:lnTo>
                      <a:lnTo>
                        <a:pt x="55" y="42"/>
                      </a:lnTo>
                      <a:lnTo>
                        <a:pt x="55" y="38"/>
                      </a:lnTo>
                      <a:lnTo>
                        <a:pt x="55" y="38"/>
                      </a:lnTo>
                      <a:lnTo>
                        <a:pt x="55" y="38"/>
                      </a:lnTo>
                      <a:lnTo>
                        <a:pt x="51" y="38"/>
                      </a:lnTo>
                      <a:lnTo>
                        <a:pt x="51" y="38"/>
                      </a:lnTo>
                      <a:lnTo>
                        <a:pt x="51" y="38"/>
                      </a:lnTo>
                      <a:lnTo>
                        <a:pt x="51" y="38"/>
                      </a:lnTo>
                      <a:lnTo>
                        <a:pt x="51" y="38"/>
                      </a:lnTo>
                      <a:lnTo>
                        <a:pt x="51" y="38"/>
                      </a:lnTo>
                      <a:lnTo>
                        <a:pt x="51" y="38"/>
                      </a:lnTo>
                      <a:lnTo>
                        <a:pt x="51" y="38"/>
                      </a:lnTo>
                      <a:lnTo>
                        <a:pt x="51" y="38"/>
                      </a:lnTo>
                      <a:lnTo>
                        <a:pt x="51" y="38"/>
                      </a:lnTo>
                      <a:lnTo>
                        <a:pt x="51" y="38"/>
                      </a:lnTo>
                      <a:lnTo>
                        <a:pt x="51" y="42"/>
                      </a:lnTo>
                      <a:lnTo>
                        <a:pt x="47" y="42"/>
                      </a:lnTo>
                      <a:lnTo>
                        <a:pt x="47" y="42"/>
                      </a:lnTo>
                      <a:lnTo>
                        <a:pt x="47" y="42"/>
                      </a:lnTo>
                      <a:lnTo>
                        <a:pt x="47" y="42"/>
                      </a:lnTo>
                      <a:lnTo>
                        <a:pt x="47" y="42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15" name="Freeform 84"/>
                <p:cNvSpPr>
                  <a:spLocks noEditPoints="1"/>
                </p:cNvSpPr>
                <p:nvPr/>
              </p:nvSpPr>
              <p:spPr bwMode="auto">
                <a:xfrm>
                  <a:off x="543" y="1712"/>
                  <a:ext cx="32" cy="96"/>
                </a:xfrm>
                <a:custGeom>
                  <a:avLst/>
                  <a:gdLst>
                    <a:gd name="T0" fmla="*/ 16 w 32"/>
                    <a:gd name="T1" fmla="*/ 0 h 96"/>
                    <a:gd name="T2" fmla="*/ 20 w 32"/>
                    <a:gd name="T3" fmla="*/ 0 h 96"/>
                    <a:gd name="T4" fmla="*/ 20 w 32"/>
                    <a:gd name="T5" fmla="*/ 0 h 96"/>
                    <a:gd name="T6" fmla="*/ 20 w 32"/>
                    <a:gd name="T7" fmla="*/ 0 h 96"/>
                    <a:gd name="T8" fmla="*/ 24 w 32"/>
                    <a:gd name="T9" fmla="*/ 4 h 96"/>
                    <a:gd name="T10" fmla="*/ 24 w 32"/>
                    <a:gd name="T11" fmla="*/ 4 h 96"/>
                    <a:gd name="T12" fmla="*/ 24 w 32"/>
                    <a:gd name="T13" fmla="*/ 9 h 96"/>
                    <a:gd name="T14" fmla="*/ 24 w 32"/>
                    <a:gd name="T15" fmla="*/ 9 h 96"/>
                    <a:gd name="T16" fmla="*/ 24 w 32"/>
                    <a:gd name="T17" fmla="*/ 13 h 96"/>
                    <a:gd name="T18" fmla="*/ 24 w 32"/>
                    <a:gd name="T19" fmla="*/ 13 h 96"/>
                    <a:gd name="T20" fmla="*/ 24 w 32"/>
                    <a:gd name="T21" fmla="*/ 13 h 96"/>
                    <a:gd name="T22" fmla="*/ 24 w 32"/>
                    <a:gd name="T23" fmla="*/ 17 h 96"/>
                    <a:gd name="T24" fmla="*/ 20 w 32"/>
                    <a:gd name="T25" fmla="*/ 17 h 96"/>
                    <a:gd name="T26" fmla="*/ 20 w 32"/>
                    <a:gd name="T27" fmla="*/ 21 h 96"/>
                    <a:gd name="T28" fmla="*/ 20 w 32"/>
                    <a:gd name="T29" fmla="*/ 21 h 96"/>
                    <a:gd name="T30" fmla="*/ 16 w 32"/>
                    <a:gd name="T31" fmla="*/ 21 h 96"/>
                    <a:gd name="T32" fmla="*/ 16 w 32"/>
                    <a:gd name="T33" fmla="*/ 21 h 96"/>
                    <a:gd name="T34" fmla="*/ 12 w 32"/>
                    <a:gd name="T35" fmla="*/ 21 h 96"/>
                    <a:gd name="T36" fmla="*/ 12 w 32"/>
                    <a:gd name="T37" fmla="*/ 21 h 96"/>
                    <a:gd name="T38" fmla="*/ 8 w 32"/>
                    <a:gd name="T39" fmla="*/ 17 h 96"/>
                    <a:gd name="T40" fmla="*/ 8 w 32"/>
                    <a:gd name="T41" fmla="*/ 17 h 96"/>
                    <a:gd name="T42" fmla="*/ 8 w 32"/>
                    <a:gd name="T43" fmla="*/ 13 h 96"/>
                    <a:gd name="T44" fmla="*/ 4 w 32"/>
                    <a:gd name="T45" fmla="*/ 13 h 96"/>
                    <a:gd name="T46" fmla="*/ 4 w 32"/>
                    <a:gd name="T47" fmla="*/ 13 h 96"/>
                    <a:gd name="T48" fmla="*/ 4 w 32"/>
                    <a:gd name="T49" fmla="*/ 9 h 96"/>
                    <a:gd name="T50" fmla="*/ 4 w 32"/>
                    <a:gd name="T51" fmla="*/ 9 h 96"/>
                    <a:gd name="T52" fmla="*/ 8 w 32"/>
                    <a:gd name="T53" fmla="*/ 4 h 96"/>
                    <a:gd name="T54" fmla="*/ 8 w 32"/>
                    <a:gd name="T55" fmla="*/ 4 h 96"/>
                    <a:gd name="T56" fmla="*/ 8 w 32"/>
                    <a:gd name="T57" fmla="*/ 0 h 96"/>
                    <a:gd name="T58" fmla="*/ 12 w 32"/>
                    <a:gd name="T59" fmla="*/ 0 h 96"/>
                    <a:gd name="T60" fmla="*/ 12 w 32"/>
                    <a:gd name="T61" fmla="*/ 0 h 96"/>
                    <a:gd name="T62" fmla="*/ 16 w 32"/>
                    <a:gd name="T63" fmla="*/ 0 h 96"/>
                    <a:gd name="T64" fmla="*/ 24 w 32"/>
                    <a:gd name="T65" fmla="*/ 34 h 96"/>
                    <a:gd name="T66" fmla="*/ 24 w 32"/>
                    <a:gd name="T67" fmla="*/ 84 h 96"/>
                    <a:gd name="T68" fmla="*/ 24 w 32"/>
                    <a:gd name="T69" fmla="*/ 88 h 96"/>
                    <a:gd name="T70" fmla="*/ 24 w 32"/>
                    <a:gd name="T71" fmla="*/ 88 h 96"/>
                    <a:gd name="T72" fmla="*/ 24 w 32"/>
                    <a:gd name="T73" fmla="*/ 92 h 96"/>
                    <a:gd name="T74" fmla="*/ 24 w 32"/>
                    <a:gd name="T75" fmla="*/ 92 h 96"/>
                    <a:gd name="T76" fmla="*/ 28 w 32"/>
                    <a:gd name="T77" fmla="*/ 92 h 96"/>
                    <a:gd name="T78" fmla="*/ 28 w 32"/>
                    <a:gd name="T79" fmla="*/ 92 h 96"/>
                    <a:gd name="T80" fmla="*/ 28 w 32"/>
                    <a:gd name="T81" fmla="*/ 92 h 96"/>
                    <a:gd name="T82" fmla="*/ 32 w 32"/>
                    <a:gd name="T83" fmla="*/ 96 h 96"/>
                    <a:gd name="T84" fmla="*/ 0 w 32"/>
                    <a:gd name="T85" fmla="*/ 96 h 96"/>
                    <a:gd name="T86" fmla="*/ 0 w 32"/>
                    <a:gd name="T87" fmla="*/ 92 h 96"/>
                    <a:gd name="T88" fmla="*/ 4 w 32"/>
                    <a:gd name="T89" fmla="*/ 92 h 96"/>
                    <a:gd name="T90" fmla="*/ 4 w 32"/>
                    <a:gd name="T91" fmla="*/ 92 h 96"/>
                    <a:gd name="T92" fmla="*/ 4 w 32"/>
                    <a:gd name="T93" fmla="*/ 92 h 96"/>
                    <a:gd name="T94" fmla="*/ 4 w 32"/>
                    <a:gd name="T95" fmla="*/ 92 h 96"/>
                    <a:gd name="T96" fmla="*/ 4 w 32"/>
                    <a:gd name="T97" fmla="*/ 88 h 96"/>
                    <a:gd name="T98" fmla="*/ 4 w 32"/>
                    <a:gd name="T99" fmla="*/ 84 h 96"/>
                    <a:gd name="T100" fmla="*/ 4 w 32"/>
                    <a:gd name="T101" fmla="*/ 84 h 96"/>
                    <a:gd name="T102" fmla="*/ 4 w 32"/>
                    <a:gd name="T103" fmla="*/ 46 h 96"/>
                    <a:gd name="T104" fmla="*/ 4 w 32"/>
                    <a:gd name="T105" fmla="*/ 42 h 96"/>
                    <a:gd name="T106" fmla="*/ 4 w 32"/>
                    <a:gd name="T107" fmla="*/ 38 h 96"/>
                    <a:gd name="T108" fmla="*/ 4 w 32"/>
                    <a:gd name="T109" fmla="*/ 38 h 96"/>
                    <a:gd name="T110" fmla="*/ 4 w 32"/>
                    <a:gd name="T111" fmla="*/ 38 h 96"/>
                    <a:gd name="T112" fmla="*/ 4 w 32"/>
                    <a:gd name="T113" fmla="*/ 34 h 96"/>
                    <a:gd name="T114" fmla="*/ 0 w 32"/>
                    <a:gd name="T115" fmla="*/ 34 h 96"/>
                    <a:gd name="T116" fmla="*/ 0 w 32"/>
                    <a:gd name="T117" fmla="*/ 34 h 96"/>
                    <a:gd name="T118" fmla="*/ 0 w 32"/>
                    <a:gd name="T119" fmla="*/ 34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2" h="96">
                      <a:moveTo>
                        <a:pt x="16" y="0"/>
                      </a:move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2" y="21"/>
                      </a:lnTo>
                      <a:lnTo>
                        <a:pt x="12" y="21"/>
                      </a:lnTo>
                      <a:lnTo>
                        <a:pt x="12" y="21"/>
                      </a:lnTo>
                      <a:lnTo>
                        <a:pt x="12" y="21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9"/>
                      </a:lnTo>
                      <a:lnTo>
                        <a:pt x="4" y="9"/>
                      </a:lnTo>
                      <a:lnTo>
                        <a:pt x="4" y="9"/>
                      </a:lnTo>
                      <a:lnTo>
                        <a:pt x="4" y="9"/>
                      </a:lnTo>
                      <a:lnTo>
                        <a:pt x="4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close/>
                      <a:moveTo>
                        <a:pt x="24" y="34"/>
                      </a:moveTo>
                      <a:lnTo>
                        <a:pt x="24" y="84"/>
                      </a:lnTo>
                      <a:lnTo>
                        <a:pt x="24" y="84"/>
                      </a:lnTo>
                      <a:lnTo>
                        <a:pt x="24" y="84"/>
                      </a:lnTo>
                      <a:lnTo>
                        <a:pt x="24" y="88"/>
                      </a:lnTo>
                      <a:lnTo>
                        <a:pt x="24" y="88"/>
                      </a:lnTo>
                      <a:lnTo>
                        <a:pt x="24" y="88"/>
                      </a:lnTo>
                      <a:lnTo>
                        <a:pt x="24" y="92"/>
                      </a:lnTo>
                      <a:lnTo>
                        <a:pt x="24" y="92"/>
                      </a:lnTo>
                      <a:lnTo>
                        <a:pt x="24" y="92"/>
                      </a:lnTo>
                      <a:lnTo>
                        <a:pt x="24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32" y="96"/>
                      </a:lnTo>
                      <a:lnTo>
                        <a:pt x="32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0" y="92"/>
                      </a:lnTo>
                      <a:lnTo>
                        <a:pt x="0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88"/>
                      </a:lnTo>
                      <a:lnTo>
                        <a:pt x="4" y="88"/>
                      </a:lnTo>
                      <a:lnTo>
                        <a:pt x="4" y="88"/>
                      </a:lnTo>
                      <a:lnTo>
                        <a:pt x="4" y="84"/>
                      </a:lnTo>
                      <a:lnTo>
                        <a:pt x="4" y="84"/>
                      </a:lnTo>
                      <a:lnTo>
                        <a:pt x="4" y="84"/>
                      </a:lnTo>
                      <a:lnTo>
                        <a:pt x="4" y="46"/>
                      </a:lnTo>
                      <a:lnTo>
                        <a:pt x="4" y="46"/>
                      </a:lnTo>
                      <a:lnTo>
                        <a:pt x="4" y="42"/>
                      </a:lnTo>
                      <a:lnTo>
                        <a:pt x="4" y="42"/>
                      </a:lnTo>
                      <a:lnTo>
                        <a:pt x="4" y="42"/>
                      </a:lnTo>
                      <a:lnTo>
                        <a:pt x="4" y="38"/>
                      </a:lnTo>
                      <a:lnTo>
                        <a:pt x="4" y="38"/>
                      </a:lnTo>
                      <a:lnTo>
                        <a:pt x="4" y="38"/>
                      </a:lnTo>
                      <a:lnTo>
                        <a:pt x="4" y="38"/>
                      </a:lnTo>
                      <a:lnTo>
                        <a:pt x="4" y="38"/>
                      </a:lnTo>
                      <a:lnTo>
                        <a:pt x="4" y="38"/>
                      </a:lnTo>
                      <a:lnTo>
                        <a:pt x="4" y="34"/>
                      </a:lnTo>
                      <a:lnTo>
                        <a:pt x="4" y="34"/>
                      </a:lnTo>
                      <a:lnTo>
                        <a:pt x="0" y="34"/>
                      </a:lnTo>
                      <a:lnTo>
                        <a:pt x="0" y="34"/>
                      </a:lnTo>
                      <a:lnTo>
                        <a:pt x="0" y="34"/>
                      </a:lnTo>
                      <a:lnTo>
                        <a:pt x="0" y="34"/>
                      </a:lnTo>
                      <a:lnTo>
                        <a:pt x="0" y="34"/>
                      </a:lnTo>
                      <a:lnTo>
                        <a:pt x="24" y="3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16" name="Freeform 85"/>
                <p:cNvSpPr>
                  <a:spLocks/>
                </p:cNvSpPr>
                <p:nvPr/>
              </p:nvSpPr>
              <p:spPr bwMode="auto">
                <a:xfrm>
                  <a:off x="579" y="1746"/>
                  <a:ext cx="63" cy="62"/>
                </a:xfrm>
                <a:custGeom>
                  <a:avLst/>
                  <a:gdLst>
                    <a:gd name="T0" fmla="*/ 39 w 63"/>
                    <a:gd name="T1" fmla="*/ 12 h 62"/>
                    <a:gd name="T2" fmla="*/ 39 w 63"/>
                    <a:gd name="T3" fmla="*/ 8 h 62"/>
                    <a:gd name="T4" fmla="*/ 39 w 63"/>
                    <a:gd name="T5" fmla="*/ 4 h 62"/>
                    <a:gd name="T6" fmla="*/ 39 w 63"/>
                    <a:gd name="T7" fmla="*/ 4 h 62"/>
                    <a:gd name="T8" fmla="*/ 39 w 63"/>
                    <a:gd name="T9" fmla="*/ 4 h 62"/>
                    <a:gd name="T10" fmla="*/ 35 w 63"/>
                    <a:gd name="T11" fmla="*/ 0 h 62"/>
                    <a:gd name="T12" fmla="*/ 63 w 63"/>
                    <a:gd name="T13" fmla="*/ 0 h 62"/>
                    <a:gd name="T14" fmla="*/ 63 w 63"/>
                    <a:gd name="T15" fmla="*/ 0 h 62"/>
                    <a:gd name="T16" fmla="*/ 59 w 63"/>
                    <a:gd name="T17" fmla="*/ 4 h 62"/>
                    <a:gd name="T18" fmla="*/ 59 w 63"/>
                    <a:gd name="T19" fmla="*/ 4 h 62"/>
                    <a:gd name="T20" fmla="*/ 59 w 63"/>
                    <a:gd name="T21" fmla="*/ 4 h 62"/>
                    <a:gd name="T22" fmla="*/ 59 w 63"/>
                    <a:gd name="T23" fmla="*/ 8 h 62"/>
                    <a:gd name="T24" fmla="*/ 59 w 63"/>
                    <a:gd name="T25" fmla="*/ 50 h 62"/>
                    <a:gd name="T26" fmla="*/ 59 w 63"/>
                    <a:gd name="T27" fmla="*/ 54 h 62"/>
                    <a:gd name="T28" fmla="*/ 59 w 63"/>
                    <a:gd name="T29" fmla="*/ 58 h 62"/>
                    <a:gd name="T30" fmla="*/ 59 w 63"/>
                    <a:gd name="T31" fmla="*/ 58 h 62"/>
                    <a:gd name="T32" fmla="*/ 63 w 63"/>
                    <a:gd name="T33" fmla="*/ 58 h 62"/>
                    <a:gd name="T34" fmla="*/ 63 w 63"/>
                    <a:gd name="T35" fmla="*/ 58 h 62"/>
                    <a:gd name="T36" fmla="*/ 35 w 63"/>
                    <a:gd name="T37" fmla="*/ 62 h 62"/>
                    <a:gd name="T38" fmla="*/ 35 w 63"/>
                    <a:gd name="T39" fmla="*/ 58 h 62"/>
                    <a:gd name="T40" fmla="*/ 39 w 63"/>
                    <a:gd name="T41" fmla="*/ 58 h 62"/>
                    <a:gd name="T42" fmla="*/ 39 w 63"/>
                    <a:gd name="T43" fmla="*/ 58 h 62"/>
                    <a:gd name="T44" fmla="*/ 39 w 63"/>
                    <a:gd name="T45" fmla="*/ 54 h 62"/>
                    <a:gd name="T46" fmla="*/ 39 w 63"/>
                    <a:gd name="T47" fmla="*/ 54 h 62"/>
                    <a:gd name="T48" fmla="*/ 39 w 63"/>
                    <a:gd name="T49" fmla="*/ 33 h 62"/>
                    <a:gd name="T50" fmla="*/ 23 w 63"/>
                    <a:gd name="T51" fmla="*/ 50 h 62"/>
                    <a:gd name="T52" fmla="*/ 23 w 63"/>
                    <a:gd name="T53" fmla="*/ 54 h 62"/>
                    <a:gd name="T54" fmla="*/ 23 w 63"/>
                    <a:gd name="T55" fmla="*/ 58 h 62"/>
                    <a:gd name="T56" fmla="*/ 27 w 63"/>
                    <a:gd name="T57" fmla="*/ 58 h 62"/>
                    <a:gd name="T58" fmla="*/ 27 w 63"/>
                    <a:gd name="T59" fmla="*/ 58 h 62"/>
                    <a:gd name="T60" fmla="*/ 27 w 63"/>
                    <a:gd name="T61" fmla="*/ 62 h 62"/>
                    <a:gd name="T62" fmla="*/ 0 w 63"/>
                    <a:gd name="T63" fmla="*/ 62 h 62"/>
                    <a:gd name="T64" fmla="*/ 4 w 63"/>
                    <a:gd name="T65" fmla="*/ 58 h 62"/>
                    <a:gd name="T66" fmla="*/ 4 w 63"/>
                    <a:gd name="T67" fmla="*/ 58 h 62"/>
                    <a:gd name="T68" fmla="*/ 4 w 63"/>
                    <a:gd name="T69" fmla="*/ 58 h 62"/>
                    <a:gd name="T70" fmla="*/ 4 w 63"/>
                    <a:gd name="T71" fmla="*/ 54 h 62"/>
                    <a:gd name="T72" fmla="*/ 8 w 63"/>
                    <a:gd name="T73" fmla="*/ 50 h 62"/>
                    <a:gd name="T74" fmla="*/ 8 w 63"/>
                    <a:gd name="T75" fmla="*/ 8 h 62"/>
                    <a:gd name="T76" fmla="*/ 4 w 63"/>
                    <a:gd name="T77" fmla="*/ 8 h 62"/>
                    <a:gd name="T78" fmla="*/ 4 w 63"/>
                    <a:gd name="T79" fmla="*/ 4 h 62"/>
                    <a:gd name="T80" fmla="*/ 4 w 63"/>
                    <a:gd name="T81" fmla="*/ 4 h 62"/>
                    <a:gd name="T82" fmla="*/ 4 w 63"/>
                    <a:gd name="T83" fmla="*/ 0 h 62"/>
                    <a:gd name="T84" fmla="*/ 0 w 63"/>
                    <a:gd name="T85" fmla="*/ 0 h 62"/>
                    <a:gd name="T86" fmla="*/ 27 w 63"/>
                    <a:gd name="T87" fmla="*/ 0 h 62"/>
                    <a:gd name="T88" fmla="*/ 27 w 63"/>
                    <a:gd name="T89" fmla="*/ 0 h 62"/>
                    <a:gd name="T90" fmla="*/ 27 w 63"/>
                    <a:gd name="T91" fmla="*/ 4 h 62"/>
                    <a:gd name="T92" fmla="*/ 23 w 63"/>
                    <a:gd name="T93" fmla="*/ 4 h 62"/>
                    <a:gd name="T94" fmla="*/ 23 w 63"/>
                    <a:gd name="T95" fmla="*/ 8 h 62"/>
                    <a:gd name="T96" fmla="*/ 23 w 63"/>
                    <a:gd name="T97" fmla="*/ 8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63" h="62">
                      <a:moveTo>
                        <a:pt x="23" y="29"/>
                      </a:moveTo>
                      <a:lnTo>
                        <a:pt x="39" y="29"/>
                      </a:lnTo>
                      <a:lnTo>
                        <a:pt x="39" y="12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12"/>
                      </a:lnTo>
                      <a:lnTo>
                        <a:pt x="59" y="50"/>
                      </a:lnTo>
                      <a:lnTo>
                        <a:pt x="59" y="50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63" y="58"/>
                      </a:lnTo>
                      <a:lnTo>
                        <a:pt x="63" y="58"/>
                      </a:lnTo>
                      <a:lnTo>
                        <a:pt x="63" y="58"/>
                      </a:lnTo>
                      <a:lnTo>
                        <a:pt x="63" y="58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35" y="62"/>
                      </a:lnTo>
                      <a:lnTo>
                        <a:pt x="35" y="62"/>
                      </a:lnTo>
                      <a:lnTo>
                        <a:pt x="35" y="58"/>
                      </a:lnTo>
                      <a:lnTo>
                        <a:pt x="35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33"/>
                      </a:lnTo>
                      <a:lnTo>
                        <a:pt x="23" y="33"/>
                      </a:lnTo>
                      <a:lnTo>
                        <a:pt x="23" y="50"/>
                      </a:lnTo>
                      <a:lnTo>
                        <a:pt x="23" y="50"/>
                      </a:lnTo>
                      <a:lnTo>
                        <a:pt x="23" y="54"/>
                      </a:lnTo>
                      <a:lnTo>
                        <a:pt x="23" y="54"/>
                      </a:lnTo>
                      <a:lnTo>
                        <a:pt x="23" y="54"/>
                      </a:lnTo>
                      <a:lnTo>
                        <a:pt x="23" y="54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62"/>
                      </a:lnTo>
                      <a:lnTo>
                        <a:pt x="27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50"/>
                      </a:lnTo>
                      <a:lnTo>
                        <a:pt x="8" y="50"/>
                      </a:lnTo>
                      <a:lnTo>
                        <a:pt x="8" y="12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4" y="8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27" y="0"/>
                      </a:lnTo>
                      <a:lnTo>
                        <a:pt x="27" y="0"/>
                      </a:lnTo>
                      <a:lnTo>
                        <a:pt x="27" y="0"/>
                      </a:lnTo>
                      <a:lnTo>
                        <a:pt x="27" y="0"/>
                      </a:ln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12"/>
                      </a:lnTo>
                      <a:lnTo>
                        <a:pt x="23" y="2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17" name="Freeform 86"/>
                <p:cNvSpPr>
                  <a:spLocks noEditPoints="1"/>
                </p:cNvSpPr>
                <p:nvPr/>
              </p:nvSpPr>
              <p:spPr bwMode="auto">
                <a:xfrm>
                  <a:off x="654" y="1742"/>
                  <a:ext cx="59" cy="71"/>
                </a:xfrm>
                <a:custGeom>
                  <a:avLst/>
                  <a:gdLst>
                    <a:gd name="T0" fmla="*/ 51 w 59"/>
                    <a:gd name="T1" fmla="*/ 66 h 71"/>
                    <a:gd name="T2" fmla="*/ 43 w 59"/>
                    <a:gd name="T3" fmla="*/ 71 h 71"/>
                    <a:gd name="T4" fmla="*/ 35 w 59"/>
                    <a:gd name="T5" fmla="*/ 66 h 71"/>
                    <a:gd name="T6" fmla="*/ 31 w 59"/>
                    <a:gd name="T7" fmla="*/ 66 h 71"/>
                    <a:gd name="T8" fmla="*/ 31 w 59"/>
                    <a:gd name="T9" fmla="*/ 58 h 71"/>
                    <a:gd name="T10" fmla="*/ 27 w 59"/>
                    <a:gd name="T11" fmla="*/ 58 h 71"/>
                    <a:gd name="T12" fmla="*/ 23 w 59"/>
                    <a:gd name="T13" fmla="*/ 62 h 71"/>
                    <a:gd name="T14" fmla="*/ 16 w 59"/>
                    <a:gd name="T15" fmla="*/ 66 h 71"/>
                    <a:gd name="T16" fmla="*/ 8 w 59"/>
                    <a:gd name="T17" fmla="*/ 66 h 71"/>
                    <a:gd name="T18" fmla="*/ 4 w 59"/>
                    <a:gd name="T19" fmla="*/ 66 h 71"/>
                    <a:gd name="T20" fmla="*/ 0 w 59"/>
                    <a:gd name="T21" fmla="*/ 58 h 71"/>
                    <a:gd name="T22" fmla="*/ 0 w 59"/>
                    <a:gd name="T23" fmla="*/ 54 h 71"/>
                    <a:gd name="T24" fmla="*/ 4 w 59"/>
                    <a:gd name="T25" fmla="*/ 46 h 71"/>
                    <a:gd name="T26" fmla="*/ 16 w 59"/>
                    <a:gd name="T27" fmla="*/ 37 h 71"/>
                    <a:gd name="T28" fmla="*/ 31 w 59"/>
                    <a:gd name="T29" fmla="*/ 16 h 71"/>
                    <a:gd name="T30" fmla="*/ 31 w 59"/>
                    <a:gd name="T31" fmla="*/ 12 h 71"/>
                    <a:gd name="T32" fmla="*/ 31 w 59"/>
                    <a:gd name="T33" fmla="*/ 8 h 71"/>
                    <a:gd name="T34" fmla="*/ 27 w 59"/>
                    <a:gd name="T35" fmla="*/ 8 h 71"/>
                    <a:gd name="T36" fmla="*/ 23 w 59"/>
                    <a:gd name="T37" fmla="*/ 8 h 71"/>
                    <a:gd name="T38" fmla="*/ 20 w 59"/>
                    <a:gd name="T39" fmla="*/ 8 h 71"/>
                    <a:gd name="T40" fmla="*/ 16 w 59"/>
                    <a:gd name="T41" fmla="*/ 8 h 71"/>
                    <a:gd name="T42" fmla="*/ 16 w 59"/>
                    <a:gd name="T43" fmla="*/ 8 h 71"/>
                    <a:gd name="T44" fmla="*/ 12 w 59"/>
                    <a:gd name="T45" fmla="*/ 12 h 71"/>
                    <a:gd name="T46" fmla="*/ 16 w 59"/>
                    <a:gd name="T47" fmla="*/ 12 h 71"/>
                    <a:gd name="T48" fmla="*/ 16 w 59"/>
                    <a:gd name="T49" fmla="*/ 16 h 71"/>
                    <a:gd name="T50" fmla="*/ 16 w 59"/>
                    <a:gd name="T51" fmla="*/ 20 h 71"/>
                    <a:gd name="T52" fmla="*/ 16 w 59"/>
                    <a:gd name="T53" fmla="*/ 25 h 71"/>
                    <a:gd name="T54" fmla="*/ 16 w 59"/>
                    <a:gd name="T55" fmla="*/ 25 h 71"/>
                    <a:gd name="T56" fmla="*/ 12 w 59"/>
                    <a:gd name="T57" fmla="*/ 29 h 71"/>
                    <a:gd name="T58" fmla="*/ 8 w 59"/>
                    <a:gd name="T59" fmla="*/ 29 h 71"/>
                    <a:gd name="T60" fmla="*/ 4 w 59"/>
                    <a:gd name="T61" fmla="*/ 25 h 71"/>
                    <a:gd name="T62" fmla="*/ 0 w 59"/>
                    <a:gd name="T63" fmla="*/ 20 h 71"/>
                    <a:gd name="T64" fmla="*/ 0 w 59"/>
                    <a:gd name="T65" fmla="*/ 16 h 71"/>
                    <a:gd name="T66" fmla="*/ 4 w 59"/>
                    <a:gd name="T67" fmla="*/ 8 h 71"/>
                    <a:gd name="T68" fmla="*/ 16 w 59"/>
                    <a:gd name="T69" fmla="*/ 4 h 71"/>
                    <a:gd name="T70" fmla="*/ 27 w 59"/>
                    <a:gd name="T71" fmla="*/ 0 h 71"/>
                    <a:gd name="T72" fmla="*/ 39 w 59"/>
                    <a:gd name="T73" fmla="*/ 4 h 71"/>
                    <a:gd name="T74" fmla="*/ 43 w 59"/>
                    <a:gd name="T75" fmla="*/ 4 h 71"/>
                    <a:gd name="T76" fmla="*/ 47 w 59"/>
                    <a:gd name="T77" fmla="*/ 8 h 71"/>
                    <a:gd name="T78" fmla="*/ 47 w 59"/>
                    <a:gd name="T79" fmla="*/ 16 h 71"/>
                    <a:gd name="T80" fmla="*/ 47 w 59"/>
                    <a:gd name="T81" fmla="*/ 50 h 71"/>
                    <a:gd name="T82" fmla="*/ 51 w 59"/>
                    <a:gd name="T83" fmla="*/ 58 h 71"/>
                    <a:gd name="T84" fmla="*/ 51 w 59"/>
                    <a:gd name="T85" fmla="*/ 58 h 71"/>
                    <a:gd name="T86" fmla="*/ 51 w 59"/>
                    <a:gd name="T87" fmla="*/ 58 h 71"/>
                    <a:gd name="T88" fmla="*/ 55 w 59"/>
                    <a:gd name="T89" fmla="*/ 58 h 71"/>
                    <a:gd name="T90" fmla="*/ 27 w 59"/>
                    <a:gd name="T91" fmla="*/ 33 h 71"/>
                    <a:gd name="T92" fmla="*/ 16 w 59"/>
                    <a:gd name="T93" fmla="*/ 46 h 71"/>
                    <a:gd name="T94" fmla="*/ 16 w 59"/>
                    <a:gd name="T95" fmla="*/ 54 h 71"/>
                    <a:gd name="T96" fmla="*/ 20 w 59"/>
                    <a:gd name="T97" fmla="*/ 54 h 71"/>
                    <a:gd name="T98" fmla="*/ 20 w 59"/>
                    <a:gd name="T99" fmla="*/ 58 h 71"/>
                    <a:gd name="T100" fmla="*/ 23 w 59"/>
                    <a:gd name="T101" fmla="*/ 58 h 71"/>
                    <a:gd name="T102" fmla="*/ 27 w 59"/>
                    <a:gd name="T103" fmla="*/ 58 h 71"/>
                    <a:gd name="T104" fmla="*/ 27 w 59"/>
                    <a:gd name="T105" fmla="*/ 54 h 71"/>
                    <a:gd name="T106" fmla="*/ 31 w 59"/>
                    <a:gd name="T107" fmla="*/ 33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59" h="71">
                      <a:moveTo>
                        <a:pt x="55" y="58"/>
                      </a:moveTo>
                      <a:lnTo>
                        <a:pt x="59" y="58"/>
                      </a:lnTo>
                      <a:lnTo>
                        <a:pt x="55" y="62"/>
                      </a:lnTo>
                      <a:lnTo>
                        <a:pt x="55" y="62"/>
                      </a:lnTo>
                      <a:lnTo>
                        <a:pt x="51" y="66"/>
                      </a:lnTo>
                      <a:lnTo>
                        <a:pt x="51" y="66"/>
                      </a:lnTo>
                      <a:lnTo>
                        <a:pt x="51" y="66"/>
                      </a:lnTo>
                      <a:lnTo>
                        <a:pt x="47" y="66"/>
                      </a:lnTo>
                      <a:lnTo>
                        <a:pt x="43" y="71"/>
                      </a:lnTo>
                      <a:lnTo>
                        <a:pt x="43" y="71"/>
                      </a:lnTo>
                      <a:lnTo>
                        <a:pt x="43" y="71"/>
                      </a:lnTo>
                      <a:lnTo>
                        <a:pt x="39" y="71"/>
                      </a:lnTo>
                      <a:lnTo>
                        <a:pt x="39" y="66"/>
                      </a:lnTo>
                      <a:lnTo>
                        <a:pt x="39" y="66"/>
                      </a:lnTo>
                      <a:lnTo>
                        <a:pt x="35" y="66"/>
                      </a:lnTo>
                      <a:lnTo>
                        <a:pt x="35" y="66"/>
                      </a:lnTo>
                      <a:lnTo>
                        <a:pt x="35" y="66"/>
                      </a:lnTo>
                      <a:lnTo>
                        <a:pt x="35" y="66"/>
                      </a:lnTo>
                      <a:lnTo>
                        <a:pt x="35" y="66"/>
                      </a:lnTo>
                      <a:lnTo>
                        <a:pt x="31" y="66"/>
                      </a:lnTo>
                      <a:lnTo>
                        <a:pt x="31" y="62"/>
                      </a:lnTo>
                      <a:lnTo>
                        <a:pt x="31" y="62"/>
                      </a:lnTo>
                      <a:lnTo>
                        <a:pt x="31" y="62"/>
                      </a:lnTo>
                      <a:lnTo>
                        <a:pt x="31" y="62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62"/>
                      </a:lnTo>
                      <a:lnTo>
                        <a:pt x="27" y="62"/>
                      </a:lnTo>
                      <a:lnTo>
                        <a:pt x="27" y="62"/>
                      </a:lnTo>
                      <a:lnTo>
                        <a:pt x="23" y="62"/>
                      </a:lnTo>
                      <a:lnTo>
                        <a:pt x="23" y="66"/>
                      </a:lnTo>
                      <a:lnTo>
                        <a:pt x="20" y="66"/>
                      </a:lnTo>
                      <a:lnTo>
                        <a:pt x="20" y="66"/>
                      </a:lnTo>
                      <a:lnTo>
                        <a:pt x="16" y="66"/>
                      </a:lnTo>
                      <a:lnTo>
                        <a:pt x="16" y="66"/>
                      </a:lnTo>
                      <a:lnTo>
                        <a:pt x="12" y="71"/>
                      </a:lnTo>
                      <a:lnTo>
                        <a:pt x="12" y="71"/>
                      </a:lnTo>
                      <a:lnTo>
                        <a:pt x="8" y="71"/>
                      </a:lnTo>
                      <a:lnTo>
                        <a:pt x="8" y="71"/>
                      </a:lnTo>
                      <a:lnTo>
                        <a:pt x="8" y="66"/>
                      </a:lnTo>
                      <a:lnTo>
                        <a:pt x="8" y="66"/>
                      </a:lnTo>
                      <a:lnTo>
                        <a:pt x="4" y="66"/>
                      </a:lnTo>
                      <a:lnTo>
                        <a:pt x="4" y="66"/>
                      </a:lnTo>
                      <a:lnTo>
                        <a:pt x="4" y="66"/>
                      </a:lnTo>
                      <a:lnTo>
                        <a:pt x="4" y="66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46"/>
                      </a:lnTo>
                      <a:lnTo>
                        <a:pt x="4" y="46"/>
                      </a:lnTo>
                      <a:lnTo>
                        <a:pt x="4" y="46"/>
                      </a:lnTo>
                      <a:lnTo>
                        <a:pt x="4" y="41"/>
                      </a:lnTo>
                      <a:lnTo>
                        <a:pt x="8" y="41"/>
                      </a:lnTo>
                      <a:lnTo>
                        <a:pt x="8" y="37"/>
                      </a:lnTo>
                      <a:lnTo>
                        <a:pt x="12" y="37"/>
                      </a:lnTo>
                      <a:lnTo>
                        <a:pt x="16" y="37"/>
                      </a:lnTo>
                      <a:lnTo>
                        <a:pt x="20" y="33"/>
                      </a:lnTo>
                      <a:lnTo>
                        <a:pt x="23" y="33"/>
                      </a:lnTo>
                      <a:lnTo>
                        <a:pt x="27" y="29"/>
                      </a:lnTo>
                      <a:lnTo>
                        <a:pt x="31" y="25"/>
                      </a:lnTo>
                      <a:lnTo>
                        <a:pt x="31" y="16"/>
                      </a:lnTo>
                      <a:lnTo>
                        <a:pt x="31" y="16"/>
                      </a:lnTo>
                      <a:lnTo>
                        <a:pt x="31" y="16"/>
                      </a:lnTo>
                      <a:lnTo>
                        <a:pt x="31" y="16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4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6"/>
                      </a:lnTo>
                      <a:lnTo>
                        <a:pt x="16" y="16"/>
                      </a:lnTo>
                      <a:lnTo>
                        <a:pt x="16" y="16"/>
                      </a:lnTo>
                      <a:lnTo>
                        <a:pt x="16" y="16"/>
                      </a:lnTo>
                      <a:lnTo>
                        <a:pt x="16" y="16"/>
                      </a:lnTo>
                      <a:lnTo>
                        <a:pt x="16" y="16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9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8" y="29"/>
                      </a:lnTo>
                      <a:lnTo>
                        <a:pt x="8" y="29"/>
                      </a:lnTo>
                      <a:lnTo>
                        <a:pt x="8" y="29"/>
                      </a:lnTo>
                      <a:lnTo>
                        <a:pt x="8" y="29"/>
                      </a:lnTo>
                      <a:lnTo>
                        <a:pt x="4" y="29"/>
                      </a:lnTo>
                      <a:lnTo>
                        <a:pt x="4" y="29"/>
                      </a:lnTo>
                      <a:lnTo>
                        <a:pt x="4" y="29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0"/>
                      </a:lnTo>
                      <a:lnTo>
                        <a:pt x="0" y="20"/>
                      </a:lnTo>
                      <a:lnTo>
                        <a:pt x="0" y="20"/>
                      </a:lnTo>
                      <a:lnTo>
                        <a:pt x="0" y="20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4" y="12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8" y="8"/>
                      </a:lnTo>
                      <a:lnTo>
                        <a:pt x="8" y="4"/>
                      </a:lnTo>
                      <a:lnTo>
                        <a:pt x="12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3" y="0"/>
                      </a:lnTo>
                      <a:lnTo>
                        <a:pt x="27" y="0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5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12"/>
                      </a:lnTo>
                      <a:lnTo>
                        <a:pt x="47" y="12"/>
                      </a:lnTo>
                      <a:lnTo>
                        <a:pt x="47" y="12"/>
                      </a:lnTo>
                      <a:lnTo>
                        <a:pt x="47" y="16"/>
                      </a:lnTo>
                      <a:lnTo>
                        <a:pt x="47" y="16"/>
                      </a:lnTo>
                      <a:lnTo>
                        <a:pt x="47" y="16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46"/>
                      </a:lnTo>
                      <a:lnTo>
                        <a:pt x="47" y="50"/>
                      </a:lnTo>
                      <a:lnTo>
                        <a:pt x="47" y="50"/>
                      </a:lnTo>
                      <a:lnTo>
                        <a:pt x="47" y="54"/>
                      </a:lnTo>
                      <a:lnTo>
                        <a:pt x="47" y="54"/>
                      </a:lnTo>
                      <a:lnTo>
                        <a:pt x="51" y="54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close/>
                      <a:moveTo>
                        <a:pt x="31" y="33"/>
                      </a:moveTo>
                      <a:lnTo>
                        <a:pt x="27" y="33"/>
                      </a:lnTo>
                      <a:lnTo>
                        <a:pt x="23" y="37"/>
                      </a:lnTo>
                      <a:lnTo>
                        <a:pt x="23" y="37"/>
                      </a:lnTo>
                      <a:lnTo>
                        <a:pt x="20" y="41"/>
                      </a:lnTo>
                      <a:lnTo>
                        <a:pt x="20" y="41"/>
                      </a:lnTo>
                      <a:lnTo>
                        <a:pt x="16" y="46"/>
                      </a:lnTo>
                      <a:lnTo>
                        <a:pt x="16" y="46"/>
                      </a:lnTo>
                      <a:lnTo>
                        <a:pt x="16" y="50"/>
                      </a:lnTo>
                      <a:lnTo>
                        <a:pt x="16" y="50"/>
                      </a:lnTo>
                      <a:lnTo>
                        <a:pt x="16" y="50"/>
                      </a:lnTo>
                      <a:lnTo>
                        <a:pt x="16" y="54"/>
                      </a:lnTo>
                      <a:lnTo>
                        <a:pt x="16" y="54"/>
                      </a:lnTo>
                      <a:lnTo>
                        <a:pt x="16" y="54"/>
                      </a:lnTo>
                      <a:lnTo>
                        <a:pt x="16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8"/>
                      </a:lnTo>
                      <a:lnTo>
                        <a:pt x="20" y="58"/>
                      </a:lnTo>
                      <a:lnTo>
                        <a:pt x="20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4"/>
                      </a:lnTo>
                      <a:lnTo>
                        <a:pt x="27" y="54"/>
                      </a:lnTo>
                      <a:lnTo>
                        <a:pt x="27" y="54"/>
                      </a:lnTo>
                      <a:lnTo>
                        <a:pt x="27" y="54"/>
                      </a:lnTo>
                      <a:lnTo>
                        <a:pt x="27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1" y="33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18" name="Freeform 87"/>
                <p:cNvSpPr>
                  <a:spLocks/>
                </p:cNvSpPr>
                <p:nvPr/>
              </p:nvSpPr>
              <p:spPr bwMode="auto">
                <a:xfrm>
                  <a:off x="717" y="1746"/>
                  <a:ext cx="63" cy="62"/>
                </a:xfrm>
                <a:custGeom>
                  <a:avLst/>
                  <a:gdLst>
                    <a:gd name="T0" fmla="*/ 39 w 63"/>
                    <a:gd name="T1" fmla="*/ 12 h 62"/>
                    <a:gd name="T2" fmla="*/ 39 w 63"/>
                    <a:gd name="T3" fmla="*/ 8 h 62"/>
                    <a:gd name="T4" fmla="*/ 39 w 63"/>
                    <a:gd name="T5" fmla="*/ 4 h 62"/>
                    <a:gd name="T6" fmla="*/ 39 w 63"/>
                    <a:gd name="T7" fmla="*/ 4 h 62"/>
                    <a:gd name="T8" fmla="*/ 39 w 63"/>
                    <a:gd name="T9" fmla="*/ 4 h 62"/>
                    <a:gd name="T10" fmla="*/ 35 w 63"/>
                    <a:gd name="T11" fmla="*/ 0 h 62"/>
                    <a:gd name="T12" fmla="*/ 63 w 63"/>
                    <a:gd name="T13" fmla="*/ 0 h 62"/>
                    <a:gd name="T14" fmla="*/ 63 w 63"/>
                    <a:gd name="T15" fmla="*/ 0 h 62"/>
                    <a:gd name="T16" fmla="*/ 59 w 63"/>
                    <a:gd name="T17" fmla="*/ 4 h 62"/>
                    <a:gd name="T18" fmla="*/ 59 w 63"/>
                    <a:gd name="T19" fmla="*/ 4 h 62"/>
                    <a:gd name="T20" fmla="*/ 59 w 63"/>
                    <a:gd name="T21" fmla="*/ 4 h 62"/>
                    <a:gd name="T22" fmla="*/ 59 w 63"/>
                    <a:gd name="T23" fmla="*/ 8 h 62"/>
                    <a:gd name="T24" fmla="*/ 59 w 63"/>
                    <a:gd name="T25" fmla="*/ 50 h 62"/>
                    <a:gd name="T26" fmla="*/ 59 w 63"/>
                    <a:gd name="T27" fmla="*/ 54 h 62"/>
                    <a:gd name="T28" fmla="*/ 59 w 63"/>
                    <a:gd name="T29" fmla="*/ 58 h 62"/>
                    <a:gd name="T30" fmla="*/ 59 w 63"/>
                    <a:gd name="T31" fmla="*/ 58 h 62"/>
                    <a:gd name="T32" fmla="*/ 59 w 63"/>
                    <a:gd name="T33" fmla="*/ 58 h 62"/>
                    <a:gd name="T34" fmla="*/ 63 w 63"/>
                    <a:gd name="T35" fmla="*/ 58 h 62"/>
                    <a:gd name="T36" fmla="*/ 35 w 63"/>
                    <a:gd name="T37" fmla="*/ 62 h 62"/>
                    <a:gd name="T38" fmla="*/ 35 w 63"/>
                    <a:gd name="T39" fmla="*/ 58 h 62"/>
                    <a:gd name="T40" fmla="*/ 39 w 63"/>
                    <a:gd name="T41" fmla="*/ 58 h 62"/>
                    <a:gd name="T42" fmla="*/ 39 w 63"/>
                    <a:gd name="T43" fmla="*/ 58 h 62"/>
                    <a:gd name="T44" fmla="*/ 39 w 63"/>
                    <a:gd name="T45" fmla="*/ 54 h 62"/>
                    <a:gd name="T46" fmla="*/ 39 w 63"/>
                    <a:gd name="T47" fmla="*/ 54 h 62"/>
                    <a:gd name="T48" fmla="*/ 39 w 63"/>
                    <a:gd name="T49" fmla="*/ 33 h 62"/>
                    <a:gd name="T50" fmla="*/ 24 w 63"/>
                    <a:gd name="T51" fmla="*/ 50 h 62"/>
                    <a:gd name="T52" fmla="*/ 24 w 63"/>
                    <a:gd name="T53" fmla="*/ 54 h 62"/>
                    <a:gd name="T54" fmla="*/ 24 w 63"/>
                    <a:gd name="T55" fmla="*/ 58 h 62"/>
                    <a:gd name="T56" fmla="*/ 24 w 63"/>
                    <a:gd name="T57" fmla="*/ 58 h 62"/>
                    <a:gd name="T58" fmla="*/ 28 w 63"/>
                    <a:gd name="T59" fmla="*/ 58 h 62"/>
                    <a:gd name="T60" fmla="*/ 28 w 63"/>
                    <a:gd name="T61" fmla="*/ 62 h 62"/>
                    <a:gd name="T62" fmla="*/ 0 w 63"/>
                    <a:gd name="T63" fmla="*/ 62 h 62"/>
                    <a:gd name="T64" fmla="*/ 4 w 63"/>
                    <a:gd name="T65" fmla="*/ 58 h 62"/>
                    <a:gd name="T66" fmla="*/ 4 w 63"/>
                    <a:gd name="T67" fmla="*/ 58 h 62"/>
                    <a:gd name="T68" fmla="*/ 4 w 63"/>
                    <a:gd name="T69" fmla="*/ 58 h 62"/>
                    <a:gd name="T70" fmla="*/ 4 w 63"/>
                    <a:gd name="T71" fmla="*/ 54 h 62"/>
                    <a:gd name="T72" fmla="*/ 4 w 63"/>
                    <a:gd name="T73" fmla="*/ 50 h 62"/>
                    <a:gd name="T74" fmla="*/ 4 w 63"/>
                    <a:gd name="T75" fmla="*/ 8 h 62"/>
                    <a:gd name="T76" fmla="*/ 4 w 63"/>
                    <a:gd name="T77" fmla="*/ 8 h 62"/>
                    <a:gd name="T78" fmla="*/ 4 w 63"/>
                    <a:gd name="T79" fmla="*/ 4 h 62"/>
                    <a:gd name="T80" fmla="*/ 4 w 63"/>
                    <a:gd name="T81" fmla="*/ 4 h 62"/>
                    <a:gd name="T82" fmla="*/ 4 w 63"/>
                    <a:gd name="T83" fmla="*/ 0 h 62"/>
                    <a:gd name="T84" fmla="*/ 0 w 63"/>
                    <a:gd name="T85" fmla="*/ 0 h 62"/>
                    <a:gd name="T86" fmla="*/ 28 w 63"/>
                    <a:gd name="T87" fmla="*/ 0 h 62"/>
                    <a:gd name="T88" fmla="*/ 28 w 63"/>
                    <a:gd name="T89" fmla="*/ 0 h 62"/>
                    <a:gd name="T90" fmla="*/ 24 w 63"/>
                    <a:gd name="T91" fmla="*/ 4 h 62"/>
                    <a:gd name="T92" fmla="*/ 24 w 63"/>
                    <a:gd name="T93" fmla="*/ 4 h 62"/>
                    <a:gd name="T94" fmla="*/ 24 w 63"/>
                    <a:gd name="T95" fmla="*/ 8 h 62"/>
                    <a:gd name="T96" fmla="*/ 24 w 63"/>
                    <a:gd name="T97" fmla="*/ 8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63" h="62">
                      <a:moveTo>
                        <a:pt x="24" y="29"/>
                      </a:moveTo>
                      <a:lnTo>
                        <a:pt x="39" y="29"/>
                      </a:lnTo>
                      <a:lnTo>
                        <a:pt x="39" y="12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12"/>
                      </a:lnTo>
                      <a:lnTo>
                        <a:pt x="59" y="50"/>
                      </a:lnTo>
                      <a:lnTo>
                        <a:pt x="59" y="50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63" y="58"/>
                      </a:lnTo>
                      <a:lnTo>
                        <a:pt x="63" y="58"/>
                      </a:lnTo>
                      <a:lnTo>
                        <a:pt x="63" y="58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35" y="62"/>
                      </a:lnTo>
                      <a:lnTo>
                        <a:pt x="35" y="62"/>
                      </a:lnTo>
                      <a:lnTo>
                        <a:pt x="35" y="58"/>
                      </a:lnTo>
                      <a:lnTo>
                        <a:pt x="35" y="58"/>
                      </a:lnTo>
                      <a:lnTo>
                        <a:pt x="35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33"/>
                      </a:lnTo>
                      <a:lnTo>
                        <a:pt x="24" y="33"/>
                      </a:lnTo>
                      <a:lnTo>
                        <a:pt x="24" y="50"/>
                      </a:lnTo>
                      <a:lnTo>
                        <a:pt x="24" y="50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4" y="50"/>
                      </a:lnTo>
                      <a:lnTo>
                        <a:pt x="4" y="50"/>
                      </a:lnTo>
                      <a:lnTo>
                        <a:pt x="4" y="12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12"/>
                      </a:lnTo>
                      <a:lnTo>
                        <a:pt x="24" y="2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19" name="Freeform 88"/>
                <p:cNvSpPr>
                  <a:spLocks/>
                </p:cNvSpPr>
                <p:nvPr/>
              </p:nvSpPr>
              <p:spPr bwMode="auto">
                <a:xfrm>
                  <a:off x="788" y="1742"/>
                  <a:ext cx="51" cy="71"/>
                </a:xfrm>
                <a:custGeom>
                  <a:avLst/>
                  <a:gdLst>
                    <a:gd name="T0" fmla="*/ 51 w 51"/>
                    <a:gd name="T1" fmla="*/ 58 h 71"/>
                    <a:gd name="T2" fmla="*/ 43 w 51"/>
                    <a:gd name="T3" fmla="*/ 66 h 71"/>
                    <a:gd name="T4" fmla="*/ 32 w 51"/>
                    <a:gd name="T5" fmla="*/ 71 h 71"/>
                    <a:gd name="T6" fmla="*/ 24 w 51"/>
                    <a:gd name="T7" fmla="*/ 66 h 71"/>
                    <a:gd name="T8" fmla="*/ 12 w 51"/>
                    <a:gd name="T9" fmla="*/ 66 h 71"/>
                    <a:gd name="T10" fmla="*/ 8 w 51"/>
                    <a:gd name="T11" fmla="*/ 58 h 71"/>
                    <a:gd name="T12" fmla="*/ 4 w 51"/>
                    <a:gd name="T13" fmla="*/ 50 h 71"/>
                    <a:gd name="T14" fmla="*/ 0 w 51"/>
                    <a:gd name="T15" fmla="*/ 41 h 71"/>
                    <a:gd name="T16" fmla="*/ 0 w 51"/>
                    <a:gd name="T17" fmla="*/ 33 h 71"/>
                    <a:gd name="T18" fmla="*/ 0 w 51"/>
                    <a:gd name="T19" fmla="*/ 20 h 71"/>
                    <a:gd name="T20" fmla="*/ 8 w 51"/>
                    <a:gd name="T21" fmla="*/ 12 h 71"/>
                    <a:gd name="T22" fmla="*/ 12 w 51"/>
                    <a:gd name="T23" fmla="*/ 8 h 71"/>
                    <a:gd name="T24" fmla="*/ 20 w 51"/>
                    <a:gd name="T25" fmla="*/ 4 h 71"/>
                    <a:gd name="T26" fmla="*/ 32 w 51"/>
                    <a:gd name="T27" fmla="*/ 0 h 71"/>
                    <a:gd name="T28" fmla="*/ 35 w 51"/>
                    <a:gd name="T29" fmla="*/ 0 h 71"/>
                    <a:gd name="T30" fmla="*/ 43 w 51"/>
                    <a:gd name="T31" fmla="*/ 4 h 71"/>
                    <a:gd name="T32" fmla="*/ 47 w 51"/>
                    <a:gd name="T33" fmla="*/ 8 h 71"/>
                    <a:gd name="T34" fmla="*/ 51 w 51"/>
                    <a:gd name="T35" fmla="*/ 12 h 71"/>
                    <a:gd name="T36" fmla="*/ 51 w 51"/>
                    <a:gd name="T37" fmla="*/ 16 h 71"/>
                    <a:gd name="T38" fmla="*/ 51 w 51"/>
                    <a:gd name="T39" fmla="*/ 20 h 71"/>
                    <a:gd name="T40" fmla="*/ 51 w 51"/>
                    <a:gd name="T41" fmla="*/ 20 h 71"/>
                    <a:gd name="T42" fmla="*/ 47 w 51"/>
                    <a:gd name="T43" fmla="*/ 25 h 71"/>
                    <a:gd name="T44" fmla="*/ 47 w 51"/>
                    <a:gd name="T45" fmla="*/ 25 h 71"/>
                    <a:gd name="T46" fmla="*/ 43 w 51"/>
                    <a:gd name="T47" fmla="*/ 25 h 71"/>
                    <a:gd name="T48" fmla="*/ 39 w 51"/>
                    <a:gd name="T49" fmla="*/ 25 h 71"/>
                    <a:gd name="T50" fmla="*/ 35 w 51"/>
                    <a:gd name="T51" fmla="*/ 20 h 71"/>
                    <a:gd name="T52" fmla="*/ 32 w 51"/>
                    <a:gd name="T53" fmla="*/ 16 h 71"/>
                    <a:gd name="T54" fmla="*/ 32 w 51"/>
                    <a:gd name="T55" fmla="*/ 8 h 71"/>
                    <a:gd name="T56" fmla="*/ 32 w 51"/>
                    <a:gd name="T57" fmla="*/ 8 h 71"/>
                    <a:gd name="T58" fmla="*/ 28 w 51"/>
                    <a:gd name="T59" fmla="*/ 4 h 71"/>
                    <a:gd name="T60" fmla="*/ 24 w 51"/>
                    <a:gd name="T61" fmla="*/ 8 h 71"/>
                    <a:gd name="T62" fmla="*/ 20 w 51"/>
                    <a:gd name="T63" fmla="*/ 8 h 71"/>
                    <a:gd name="T64" fmla="*/ 20 w 51"/>
                    <a:gd name="T65" fmla="*/ 12 h 71"/>
                    <a:gd name="T66" fmla="*/ 20 w 51"/>
                    <a:gd name="T67" fmla="*/ 16 h 71"/>
                    <a:gd name="T68" fmla="*/ 16 w 51"/>
                    <a:gd name="T69" fmla="*/ 25 h 71"/>
                    <a:gd name="T70" fmla="*/ 16 w 51"/>
                    <a:gd name="T71" fmla="*/ 33 h 71"/>
                    <a:gd name="T72" fmla="*/ 20 w 51"/>
                    <a:gd name="T73" fmla="*/ 41 h 71"/>
                    <a:gd name="T74" fmla="*/ 24 w 51"/>
                    <a:gd name="T75" fmla="*/ 50 h 71"/>
                    <a:gd name="T76" fmla="*/ 28 w 51"/>
                    <a:gd name="T77" fmla="*/ 54 h 71"/>
                    <a:gd name="T78" fmla="*/ 32 w 51"/>
                    <a:gd name="T79" fmla="*/ 58 h 71"/>
                    <a:gd name="T80" fmla="*/ 39 w 51"/>
                    <a:gd name="T81" fmla="*/ 58 h 71"/>
                    <a:gd name="T82" fmla="*/ 43 w 51"/>
                    <a:gd name="T83" fmla="*/ 58 h 71"/>
                    <a:gd name="T84" fmla="*/ 47 w 51"/>
                    <a:gd name="T85" fmla="*/ 54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51" h="71">
                      <a:moveTo>
                        <a:pt x="51" y="50"/>
                      </a:moveTo>
                      <a:lnTo>
                        <a:pt x="51" y="54"/>
                      </a:lnTo>
                      <a:lnTo>
                        <a:pt x="51" y="58"/>
                      </a:lnTo>
                      <a:lnTo>
                        <a:pt x="47" y="58"/>
                      </a:lnTo>
                      <a:lnTo>
                        <a:pt x="43" y="62"/>
                      </a:lnTo>
                      <a:lnTo>
                        <a:pt x="43" y="66"/>
                      </a:lnTo>
                      <a:lnTo>
                        <a:pt x="39" y="66"/>
                      </a:lnTo>
                      <a:lnTo>
                        <a:pt x="35" y="66"/>
                      </a:lnTo>
                      <a:lnTo>
                        <a:pt x="32" y="71"/>
                      </a:lnTo>
                      <a:lnTo>
                        <a:pt x="28" y="71"/>
                      </a:lnTo>
                      <a:lnTo>
                        <a:pt x="24" y="71"/>
                      </a:lnTo>
                      <a:lnTo>
                        <a:pt x="24" y="66"/>
                      </a:lnTo>
                      <a:lnTo>
                        <a:pt x="20" y="66"/>
                      </a:lnTo>
                      <a:lnTo>
                        <a:pt x="16" y="66"/>
                      </a:lnTo>
                      <a:lnTo>
                        <a:pt x="12" y="66"/>
                      </a:lnTo>
                      <a:lnTo>
                        <a:pt x="12" y="62"/>
                      </a:lnTo>
                      <a:lnTo>
                        <a:pt x="8" y="62"/>
                      </a:lnTo>
                      <a:lnTo>
                        <a:pt x="8" y="58"/>
                      </a:lnTo>
                      <a:lnTo>
                        <a:pt x="4" y="58"/>
                      </a:lnTo>
                      <a:lnTo>
                        <a:pt x="4" y="54"/>
                      </a:lnTo>
                      <a:lnTo>
                        <a:pt x="4" y="50"/>
                      </a:lnTo>
                      <a:lnTo>
                        <a:pt x="0" y="50"/>
                      </a:lnTo>
                      <a:lnTo>
                        <a:pt x="0" y="46"/>
                      </a:lnTo>
                      <a:lnTo>
                        <a:pt x="0" y="41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3"/>
                      </a:lnTo>
                      <a:lnTo>
                        <a:pt x="0" y="29"/>
                      </a:lnTo>
                      <a:lnTo>
                        <a:pt x="0" y="25"/>
                      </a:lnTo>
                      <a:lnTo>
                        <a:pt x="0" y="20"/>
                      </a:lnTo>
                      <a:lnTo>
                        <a:pt x="4" y="20"/>
                      </a:lnTo>
                      <a:lnTo>
                        <a:pt x="4" y="16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12" y="8"/>
                      </a:lnTo>
                      <a:lnTo>
                        <a:pt x="12" y="8"/>
                      </a:lnTo>
                      <a:lnTo>
                        <a:pt x="16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4" y="0"/>
                      </a:lnTo>
                      <a:lnTo>
                        <a:pt x="28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9" y="4"/>
                      </a:lnTo>
                      <a:lnTo>
                        <a:pt x="39" y="4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47" y="25"/>
                      </a:lnTo>
                      <a:lnTo>
                        <a:pt x="47" y="25"/>
                      </a:lnTo>
                      <a:lnTo>
                        <a:pt x="47" y="25"/>
                      </a:lnTo>
                      <a:lnTo>
                        <a:pt x="47" y="25"/>
                      </a:lnTo>
                      <a:lnTo>
                        <a:pt x="47" y="25"/>
                      </a:lnTo>
                      <a:lnTo>
                        <a:pt x="47" y="25"/>
                      </a:lnTo>
                      <a:lnTo>
                        <a:pt x="43" y="25"/>
                      </a:lnTo>
                      <a:lnTo>
                        <a:pt x="43" y="25"/>
                      </a:lnTo>
                      <a:lnTo>
                        <a:pt x="43" y="25"/>
                      </a:lnTo>
                      <a:lnTo>
                        <a:pt x="39" y="25"/>
                      </a:lnTo>
                      <a:lnTo>
                        <a:pt x="39" y="25"/>
                      </a:lnTo>
                      <a:lnTo>
                        <a:pt x="39" y="25"/>
                      </a:lnTo>
                      <a:lnTo>
                        <a:pt x="35" y="20"/>
                      </a:lnTo>
                      <a:lnTo>
                        <a:pt x="35" y="20"/>
                      </a:lnTo>
                      <a:lnTo>
                        <a:pt x="35" y="20"/>
                      </a:lnTo>
                      <a:lnTo>
                        <a:pt x="32" y="16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28" y="8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12"/>
                      </a:lnTo>
                      <a:lnTo>
                        <a:pt x="20" y="12"/>
                      </a:lnTo>
                      <a:lnTo>
                        <a:pt x="20" y="12"/>
                      </a:lnTo>
                      <a:lnTo>
                        <a:pt x="20" y="16"/>
                      </a:lnTo>
                      <a:lnTo>
                        <a:pt x="20" y="16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9"/>
                      </a:lnTo>
                      <a:lnTo>
                        <a:pt x="16" y="33"/>
                      </a:lnTo>
                      <a:lnTo>
                        <a:pt x="20" y="33"/>
                      </a:lnTo>
                      <a:lnTo>
                        <a:pt x="20" y="37"/>
                      </a:lnTo>
                      <a:lnTo>
                        <a:pt x="20" y="41"/>
                      </a:lnTo>
                      <a:lnTo>
                        <a:pt x="20" y="41"/>
                      </a:lnTo>
                      <a:lnTo>
                        <a:pt x="20" y="46"/>
                      </a:lnTo>
                      <a:lnTo>
                        <a:pt x="24" y="50"/>
                      </a:lnTo>
                      <a:lnTo>
                        <a:pt x="24" y="50"/>
                      </a:lnTo>
                      <a:lnTo>
                        <a:pt x="24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5" y="58"/>
                      </a:lnTo>
                      <a:lnTo>
                        <a:pt x="35" y="5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43" y="58"/>
                      </a:lnTo>
                      <a:lnTo>
                        <a:pt x="43" y="58"/>
                      </a:lnTo>
                      <a:lnTo>
                        <a:pt x="47" y="54"/>
                      </a:lnTo>
                      <a:lnTo>
                        <a:pt x="47" y="54"/>
                      </a:lnTo>
                      <a:lnTo>
                        <a:pt x="47" y="54"/>
                      </a:lnTo>
                      <a:lnTo>
                        <a:pt x="51" y="5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20" name="Freeform 89"/>
                <p:cNvSpPr>
                  <a:spLocks noEditPoints="1"/>
                </p:cNvSpPr>
                <p:nvPr/>
              </p:nvSpPr>
              <p:spPr bwMode="auto">
                <a:xfrm>
                  <a:off x="843" y="1712"/>
                  <a:ext cx="32" cy="96"/>
                </a:xfrm>
                <a:custGeom>
                  <a:avLst/>
                  <a:gdLst>
                    <a:gd name="T0" fmla="*/ 20 w 32"/>
                    <a:gd name="T1" fmla="*/ 0 h 96"/>
                    <a:gd name="T2" fmla="*/ 20 w 32"/>
                    <a:gd name="T3" fmla="*/ 0 h 96"/>
                    <a:gd name="T4" fmla="*/ 24 w 32"/>
                    <a:gd name="T5" fmla="*/ 0 h 96"/>
                    <a:gd name="T6" fmla="*/ 24 w 32"/>
                    <a:gd name="T7" fmla="*/ 0 h 96"/>
                    <a:gd name="T8" fmla="*/ 24 w 32"/>
                    <a:gd name="T9" fmla="*/ 4 h 96"/>
                    <a:gd name="T10" fmla="*/ 28 w 32"/>
                    <a:gd name="T11" fmla="*/ 4 h 96"/>
                    <a:gd name="T12" fmla="*/ 28 w 32"/>
                    <a:gd name="T13" fmla="*/ 9 h 96"/>
                    <a:gd name="T14" fmla="*/ 28 w 32"/>
                    <a:gd name="T15" fmla="*/ 9 h 96"/>
                    <a:gd name="T16" fmla="*/ 28 w 32"/>
                    <a:gd name="T17" fmla="*/ 13 h 96"/>
                    <a:gd name="T18" fmla="*/ 28 w 32"/>
                    <a:gd name="T19" fmla="*/ 13 h 96"/>
                    <a:gd name="T20" fmla="*/ 28 w 32"/>
                    <a:gd name="T21" fmla="*/ 13 h 96"/>
                    <a:gd name="T22" fmla="*/ 24 w 32"/>
                    <a:gd name="T23" fmla="*/ 17 h 96"/>
                    <a:gd name="T24" fmla="*/ 24 w 32"/>
                    <a:gd name="T25" fmla="*/ 17 h 96"/>
                    <a:gd name="T26" fmla="*/ 24 w 32"/>
                    <a:gd name="T27" fmla="*/ 21 h 96"/>
                    <a:gd name="T28" fmla="*/ 20 w 32"/>
                    <a:gd name="T29" fmla="*/ 21 h 96"/>
                    <a:gd name="T30" fmla="*/ 20 w 32"/>
                    <a:gd name="T31" fmla="*/ 21 h 96"/>
                    <a:gd name="T32" fmla="*/ 16 w 32"/>
                    <a:gd name="T33" fmla="*/ 21 h 96"/>
                    <a:gd name="T34" fmla="*/ 16 w 32"/>
                    <a:gd name="T35" fmla="*/ 21 h 96"/>
                    <a:gd name="T36" fmla="*/ 12 w 32"/>
                    <a:gd name="T37" fmla="*/ 21 h 96"/>
                    <a:gd name="T38" fmla="*/ 12 w 32"/>
                    <a:gd name="T39" fmla="*/ 17 h 96"/>
                    <a:gd name="T40" fmla="*/ 8 w 32"/>
                    <a:gd name="T41" fmla="*/ 17 h 96"/>
                    <a:gd name="T42" fmla="*/ 8 w 32"/>
                    <a:gd name="T43" fmla="*/ 13 h 96"/>
                    <a:gd name="T44" fmla="*/ 8 w 32"/>
                    <a:gd name="T45" fmla="*/ 13 h 96"/>
                    <a:gd name="T46" fmla="*/ 8 w 32"/>
                    <a:gd name="T47" fmla="*/ 13 h 96"/>
                    <a:gd name="T48" fmla="*/ 8 w 32"/>
                    <a:gd name="T49" fmla="*/ 9 h 96"/>
                    <a:gd name="T50" fmla="*/ 8 w 32"/>
                    <a:gd name="T51" fmla="*/ 9 h 96"/>
                    <a:gd name="T52" fmla="*/ 8 w 32"/>
                    <a:gd name="T53" fmla="*/ 4 h 96"/>
                    <a:gd name="T54" fmla="*/ 8 w 32"/>
                    <a:gd name="T55" fmla="*/ 4 h 96"/>
                    <a:gd name="T56" fmla="*/ 12 w 32"/>
                    <a:gd name="T57" fmla="*/ 0 h 96"/>
                    <a:gd name="T58" fmla="*/ 12 w 32"/>
                    <a:gd name="T59" fmla="*/ 0 h 96"/>
                    <a:gd name="T60" fmla="*/ 16 w 32"/>
                    <a:gd name="T61" fmla="*/ 0 h 96"/>
                    <a:gd name="T62" fmla="*/ 16 w 32"/>
                    <a:gd name="T63" fmla="*/ 0 h 96"/>
                    <a:gd name="T64" fmla="*/ 28 w 32"/>
                    <a:gd name="T65" fmla="*/ 34 h 96"/>
                    <a:gd name="T66" fmla="*/ 28 w 32"/>
                    <a:gd name="T67" fmla="*/ 84 h 96"/>
                    <a:gd name="T68" fmla="*/ 28 w 32"/>
                    <a:gd name="T69" fmla="*/ 88 h 96"/>
                    <a:gd name="T70" fmla="*/ 28 w 32"/>
                    <a:gd name="T71" fmla="*/ 88 h 96"/>
                    <a:gd name="T72" fmla="*/ 28 w 32"/>
                    <a:gd name="T73" fmla="*/ 92 h 96"/>
                    <a:gd name="T74" fmla="*/ 28 w 32"/>
                    <a:gd name="T75" fmla="*/ 92 h 96"/>
                    <a:gd name="T76" fmla="*/ 28 w 32"/>
                    <a:gd name="T77" fmla="*/ 92 h 96"/>
                    <a:gd name="T78" fmla="*/ 32 w 32"/>
                    <a:gd name="T79" fmla="*/ 92 h 96"/>
                    <a:gd name="T80" fmla="*/ 32 w 32"/>
                    <a:gd name="T81" fmla="*/ 92 h 96"/>
                    <a:gd name="T82" fmla="*/ 32 w 32"/>
                    <a:gd name="T83" fmla="*/ 96 h 96"/>
                    <a:gd name="T84" fmla="*/ 0 w 32"/>
                    <a:gd name="T85" fmla="*/ 96 h 96"/>
                    <a:gd name="T86" fmla="*/ 4 w 32"/>
                    <a:gd name="T87" fmla="*/ 92 h 96"/>
                    <a:gd name="T88" fmla="*/ 4 w 32"/>
                    <a:gd name="T89" fmla="*/ 92 h 96"/>
                    <a:gd name="T90" fmla="*/ 4 w 32"/>
                    <a:gd name="T91" fmla="*/ 92 h 96"/>
                    <a:gd name="T92" fmla="*/ 8 w 32"/>
                    <a:gd name="T93" fmla="*/ 92 h 96"/>
                    <a:gd name="T94" fmla="*/ 8 w 32"/>
                    <a:gd name="T95" fmla="*/ 92 h 96"/>
                    <a:gd name="T96" fmla="*/ 8 w 32"/>
                    <a:gd name="T97" fmla="*/ 88 h 96"/>
                    <a:gd name="T98" fmla="*/ 8 w 32"/>
                    <a:gd name="T99" fmla="*/ 84 h 96"/>
                    <a:gd name="T100" fmla="*/ 8 w 32"/>
                    <a:gd name="T101" fmla="*/ 84 h 96"/>
                    <a:gd name="T102" fmla="*/ 8 w 32"/>
                    <a:gd name="T103" fmla="*/ 46 h 96"/>
                    <a:gd name="T104" fmla="*/ 8 w 32"/>
                    <a:gd name="T105" fmla="*/ 42 h 96"/>
                    <a:gd name="T106" fmla="*/ 8 w 32"/>
                    <a:gd name="T107" fmla="*/ 38 h 96"/>
                    <a:gd name="T108" fmla="*/ 8 w 32"/>
                    <a:gd name="T109" fmla="*/ 38 h 96"/>
                    <a:gd name="T110" fmla="*/ 8 w 32"/>
                    <a:gd name="T111" fmla="*/ 38 h 96"/>
                    <a:gd name="T112" fmla="*/ 4 w 32"/>
                    <a:gd name="T113" fmla="*/ 34 h 96"/>
                    <a:gd name="T114" fmla="*/ 4 w 32"/>
                    <a:gd name="T115" fmla="*/ 34 h 96"/>
                    <a:gd name="T116" fmla="*/ 0 w 32"/>
                    <a:gd name="T117" fmla="*/ 34 h 96"/>
                    <a:gd name="T118" fmla="*/ 0 w 32"/>
                    <a:gd name="T119" fmla="*/ 34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2" h="96">
                      <a:moveTo>
                        <a:pt x="16" y="0"/>
                      </a:move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4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13"/>
                      </a:lnTo>
                      <a:lnTo>
                        <a:pt x="28" y="13"/>
                      </a:lnTo>
                      <a:lnTo>
                        <a:pt x="28" y="13"/>
                      </a:lnTo>
                      <a:lnTo>
                        <a:pt x="28" y="13"/>
                      </a:lnTo>
                      <a:lnTo>
                        <a:pt x="28" y="13"/>
                      </a:lnTo>
                      <a:lnTo>
                        <a:pt x="28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2" y="21"/>
                      </a:lnTo>
                      <a:lnTo>
                        <a:pt x="12" y="21"/>
                      </a:lnTo>
                      <a:lnTo>
                        <a:pt x="12" y="17"/>
                      </a:lnTo>
                      <a:lnTo>
                        <a:pt x="12" y="17"/>
                      </a:lnTo>
                      <a:lnTo>
                        <a:pt x="12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3"/>
                      </a:lnTo>
                      <a:lnTo>
                        <a:pt x="8" y="13"/>
                      </a:lnTo>
                      <a:lnTo>
                        <a:pt x="8" y="13"/>
                      </a:lnTo>
                      <a:lnTo>
                        <a:pt x="8" y="13"/>
                      </a:lnTo>
                      <a:lnTo>
                        <a:pt x="8" y="13"/>
                      </a:lnTo>
                      <a:lnTo>
                        <a:pt x="8" y="9"/>
                      </a:lnTo>
                      <a:lnTo>
                        <a:pt x="8" y="9"/>
                      </a:lnTo>
                      <a:lnTo>
                        <a:pt x="8" y="9"/>
                      </a:lnTo>
                      <a:lnTo>
                        <a:pt x="8" y="9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close/>
                      <a:moveTo>
                        <a:pt x="28" y="34"/>
                      </a:moveTo>
                      <a:lnTo>
                        <a:pt x="28" y="84"/>
                      </a:lnTo>
                      <a:lnTo>
                        <a:pt x="28" y="84"/>
                      </a:lnTo>
                      <a:lnTo>
                        <a:pt x="28" y="84"/>
                      </a:lnTo>
                      <a:lnTo>
                        <a:pt x="28" y="88"/>
                      </a:lnTo>
                      <a:lnTo>
                        <a:pt x="28" y="88"/>
                      </a:lnTo>
                      <a:lnTo>
                        <a:pt x="28" y="88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28" y="92"/>
                      </a:lnTo>
                      <a:lnTo>
                        <a:pt x="32" y="92"/>
                      </a:lnTo>
                      <a:lnTo>
                        <a:pt x="32" y="92"/>
                      </a:lnTo>
                      <a:lnTo>
                        <a:pt x="32" y="92"/>
                      </a:lnTo>
                      <a:lnTo>
                        <a:pt x="32" y="96"/>
                      </a:lnTo>
                      <a:lnTo>
                        <a:pt x="32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8" y="92"/>
                      </a:lnTo>
                      <a:lnTo>
                        <a:pt x="8" y="92"/>
                      </a:lnTo>
                      <a:lnTo>
                        <a:pt x="8" y="92"/>
                      </a:lnTo>
                      <a:lnTo>
                        <a:pt x="8" y="92"/>
                      </a:lnTo>
                      <a:lnTo>
                        <a:pt x="8" y="88"/>
                      </a:lnTo>
                      <a:lnTo>
                        <a:pt x="8" y="88"/>
                      </a:lnTo>
                      <a:lnTo>
                        <a:pt x="8" y="88"/>
                      </a:lnTo>
                      <a:lnTo>
                        <a:pt x="8" y="84"/>
                      </a:lnTo>
                      <a:lnTo>
                        <a:pt x="8" y="84"/>
                      </a:lnTo>
                      <a:lnTo>
                        <a:pt x="8" y="84"/>
                      </a:lnTo>
                      <a:lnTo>
                        <a:pt x="8" y="46"/>
                      </a:lnTo>
                      <a:lnTo>
                        <a:pt x="8" y="46"/>
                      </a:lnTo>
                      <a:lnTo>
                        <a:pt x="8" y="42"/>
                      </a:lnTo>
                      <a:lnTo>
                        <a:pt x="8" y="42"/>
                      </a:lnTo>
                      <a:lnTo>
                        <a:pt x="8" y="42"/>
                      </a:lnTo>
                      <a:lnTo>
                        <a:pt x="8" y="38"/>
                      </a:lnTo>
                      <a:lnTo>
                        <a:pt x="8" y="38"/>
                      </a:lnTo>
                      <a:lnTo>
                        <a:pt x="8" y="38"/>
                      </a:lnTo>
                      <a:lnTo>
                        <a:pt x="8" y="38"/>
                      </a:lnTo>
                      <a:lnTo>
                        <a:pt x="8" y="38"/>
                      </a:lnTo>
                      <a:lnTo>
                        <a:pt x="4" y="38"/>
                      </a:lnTo>
                      <a:lnTo>
                        <a:pt x="4" y="34"/>
                      </a:lnTo>
                      <a:lnTo>
                        <a:pt x="4" y="34"/>
                      </a:lnTo>
                      <a:lnTo>
                        <a:pt x="4" y="34"/>
                      </a:lnTo>
                      <a:lnTo>
                        <a:pt x="4" y="34"/>
                      </a:lnTo>
                      <a:lnTo>
                        <a:pt x="0" y="34"/>
                      </a:lnTo>
                      <a:lnTo>
                        <a:pt x="0" y="34"/>
                      </a:lnTo>
                      <a:lnTo>
                        <a:pt x="0" y="34"/>
                      </a:lnTo>
                      <a:lnTo>
                        <a:pt x="28" y="3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21" name="Freeform 90"/>
                <p:cNvSpPr>
                  <a:spLocks noEditPoints="1"/>
                </p:cNvSpPr>
                <p:nvPr/>
              </p:nvSpPr>
              <p:spPr bwMode="auto">
                <a:xfrm>
                  <a:off x="883" y="1746"/>
                  <a:ext cx="59" cy="62"/>
                </a:xfrm>
                <a:custGeom>
                  <a:avLst/>
                  <a:gdLst>
                    <a:gd name="T0" fmla="*/ 31 w 59"/>
                    <a:gd name="T1" fmla="*/ 0 h 62"/>
                    <a:gd name="T2" fmla="*/ 39 w 59"/>
                    <a:gd name="T3" fmla="*/ 0 h 62"/>
                    <a:gd name="T4" fmla="*/ 47 w 59"/>
                    <a:gd name="T5" fmla="*/ 0 h 62"/>
                    <a:gd name="T6" fmla="*/ 51 w 59"/>
                    <a:gd name="T7" fmla="*/ 4 h 62"/>
                    <a:gd name="T8" fmla="*/ 51 w 59"/>
                    <a:gd name="T9" fmla="*/ 8 h 62"/>
                    <a:gd name="T10" fmla="*/ 55 w 59"/>
                    <a:gd name="T11" fmla="*/ 12 h 62"/>
                    <a:gd name="T12" fmla="*/ 51 w 59"/>
                    <a:gd name="T13" fmla="*/ 21 h 62"/>
                    <a:gd name="T14" fmla="*/ 47 w 59"/>
                    <a:gd name="T15" fmla="*/ 25 h 62"/>
                    <a:gd name="T16" fmla="*/ 43 w 59"/>
                    <a:gd name="T17" fmla="*/ 29 h 62"/>
                    <a:gd name="T18" fmla="*/ 47 w 59"/>
                    <a:gd name="T19" fmla="*/ 29 h 62"/>
                    <a:gd name="T20" fmla="*/ 51 w 59"/>
                    <a:gd name="T21" fmla="*/ 33 h 62"/>
                    <a:gd name="T22" fmla="*/ 55 w 59"/>
                    <a:gd name="T23" fmla="*/ 37 h 62"/>
                    <a:gd name="T24" fmla="*/ 59 w 59"/>
                    <a:gd name="T25" fmla="*/ 42 h 62"/>
                    <a:gd name="T26" fmla="*/ 59 w 59"/>
                    <a:gd name="T27" fmla="*/ 46 h 62"/>
                    <a:gd name="T28" fmla="*/ 55 w 59"/>
                    <a:gd name="T29" fmla="*/ 50 h 62"/>
                    <a:gd name="T30" fmla="*/ 55 w 59"/>
                    <a:gd name="T31" fmla="*/ 54 h 62"/>
                    <a:gd name="T32" fmla="*/ 51 w 59"/>
                    <a:gd name="T33" fmla="*/ 58 h 62"/>
                    <a:gd name="T34" fmla="*/ 43 w 59"/>
                    <a:gd name="T35" fmla="*/ 62 h 62"/>
                    <a:gd name="T36" fmla="*/ 35 w 59"/>
                    <a:gd name="T37" fmla="*/ 62 h 62"/>
                    <a:gd name="T38" fmla="*/ 0 w 59"/>
                    <a:gd name="T39" fmla="*/ 62 h 62"/>
                    <a:gd name="T40" fmla="*/ 0 w 59"/>
                    <a:gd name="T41" fmla="*/ 58 h 62"/>
                    <a:gd name="T42" fmla="*/ 4 w 59"/>
                    <a:gd name="T43" fmla="*/ 58 h 62"/>
                    <a:gd name="T44" fmla="*/ 4 w 59"/>
                    <a:gd name="T45" fmla="*/ 58 h 62"/>
                    <a:gd name="T46" fmla="*/ 4 w 59"/>
                    <a:gd name="T47" fmla="*/ 54 h 62"/>
                    <a:gd name="T48" fmla="*/ 4 w 59"/>
                    <a:gd name="T49" fmla="*/ 50 h 62"/>
                    <a:gd name="T50" fmla="*/ 4 w 59"/>
                    <a:gd name="T51" fmla="*/ 8 h 62"/>
                    <a:gd name="T52" fmla="*/ 4 w 59"/>
                    <a:gd name="T53" fmla="*/ 4 h 62"/>
                    <a:gd name="T54" fmla="*/ 0 w 59"/>
                    <a:gd name="T55" fmla="*/ 0 h 62"/>
                    <a:gd name="T56" fmla="*/ 23 w 59"/>
                    <a:gd name="T57" fmla="*/ 29 h 62"/>
                    <a:gd name="T58" fmla="*/ 27 w 59"/>
                    <a:gd name="T59" fmla="*/ 25 h 62"/>
                    <a:gd name="T60" fmla="*/ 31 w 59"/>
                    <a:gd name="T61" fmla="*/ 25 h 62"/>
                    <a:gd name="T62" fmla="*/ 31 w 59"/>
                    <a:gd name="T63" fmla="*/ 25 h 62"/>
                    <a:gd name="T64" fmla="*/ 35 w 59"/>
                    <a:gd name="T65" fmla="*/ 21 h 62"/>
                    <a:gd name="T66" fmla="*/ 35 w 59"/>
                    <a:gd name="T67" fmla="*/ 16 h 62"/>
                    <a:gd name="T68" fmla="*/ 35 w 59"/>
                    <a:gd name="T69" fmla="*/ 12 h 62"/>
                    <a:gd name="T70" fmla="*/ 35 w 59"/>
                    <a:gd name="T71" fmla="*/ 8 h 62"/>
                    <a:gd name="T72" fmla="*/ 31 w 59"/>
                    <a:gd name="T73" fmla="*/ 4 h 62"/>
                    <a:gd name="T74" fmla="*/ 31 w 59"/>
                    <a:gd name="T75" fmla="*/ 4 h 62"/>
                    <a:gd name="T76" fmla="*/ 27 w 59"/>
                    <a:gd name="T77" fmla="*/ 4 h 62"/>
                    <a:gd name="T78" fmla="*/ 23 w 59"/>
                    <a:gd name="T79" fmla="*/ 29 h 62"/>
                    <a:gd name="T80" fmla="*/ 23 w 59"/>
                    <a:gd name="T81" fmla="*/ 54 h 62"/>
                    <a:gd name="T82" fmla="*/ 23 w 59"/>
                    <a:gd name="T83" fmla="*/ 54 h 62"/>
                    <a:gd name="T84" fmla="*/ 23 w 59"/>
                    <a:gd name="T85" fmla="*/ 58 h 62"/>
                    <a:gd name="T86" fmla="*/ 23 w 59"/>
                    <a:gd name="T87" fmla="*/ 58 h 62"/>
                    <a:gd name="T88" fmla="*/ 23 w 59"/>
                    <a:gd name="T89" fmla="*/ 58 h 62"/>
                    <a:gd name="T90" fmla="*/ 27 w 59"/>
                    <a:gd name="T91" fmla="*/ 58 h 62"/>
                    <a:gd name="T92" fmla="*/ 31 w 59"/>
                    <a:gd name="T93" fmla="*/ 58 h 62"/>
                    <a:gd name="T94" fmla="*/ 35 w 59"/>
                    <a:gd name="T95" fmla="*/ 58 h 62"/>
                    <a:gd name="T96" fmla="*/ 35 w 59"/>
                    <a:gd name="T97" fmla="*/ 54 h 62"/>
                    <a:gd name="T98" fmla="*/ 39 w 59"/>
                    <a:gd name="T99" fmla="*/ 50 h 62"/>
                    <a:gd name="T100" fmla="*/ 39 w 59"/>
                    <a:gd name="T101" fmla="*/ 46 h 62"/>
                    <a:gd name="T102" fmla="*/ 39 w 59"/>
                    <a:gd name="T103" fmla="*/ 42 h 62"/>
                    <a:gd name="T104" fmla="*/ 35 w 59"/>
                    <a:gd name="T105" fmla="*/ 37 h 62"/>
                    <a:gd name="T106" fmla="*/ 35 w 59"/>
                    <a:gd name="T107" fmla="*/ 33 h 62"/>
                    <a:gd name="T108" fmla="*/ 31 w 59"/>
                    <a:gd name="T109" fmla="*/ 33 h 62"/>
                    <a:gd name="T110" fmla="*/ 27 w 59"/>
                    <a:gd name="T111" fmla="*/ 33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59" h="62">
                      <a:moveTo>
                        <a:pt x="0" y="0"/>
                      </a:moveTo>
                      <a:lnTo>
                        <a:pt x="31" y="0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7" y="0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51" y="4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12"/>
                      </a:lnTo>
                      <a:lnTo>
                        <a:pt x="55" y="12"/>
                      </a:lnTo>
                      <a:lnTo>
                        <a:pt x="55" y="12"/>
                      </a:lnTo>
                      <a:lnTo>
                        <a:pt x="55" y="16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5"/>
                      </a:lnTo>
                      <a:lnTo>
                        <a:pt x="47" y="25"/>
                      </a:lnTo>
                      <a:lnTo>
                        <a:pt x="47" y="25"/>
                      </a:lnTo>
                      <a:lnTo>
                        <a:pt x="43" y="29"/>
                      </a:lnTo>
                      <a:lnTo>
                        <a:pt x="39" y="29"/>
                      </a:lnTo>
                      <a:lnTo>
                        <a:pt x="43" y="29"/>
                      </a:lnTo>
                      <a:lnTo>
                        <a:pt x="43" y="29"/>
                      </a:lnTo>
                      <a:lnTo>
                        <a:pt x="47" y="29"/>
                      </a:lnTo>
                      <a:lnTo>
                        <a:pt x="47" y="29"/>
                      </a:lnTo>
                      <a:lnTo>
                        <a:pt x="51" y="33"/>
                      </a:lnTo>
                      <a:lnTo>
                        <a:pt x="51" y="33"/>
                      </a:lnTo>
                      <a:lnTo>
                        <a:pt x="51" y="33"/>
                      </a:lnTo>
                      <a:lnTo>
                        <a:pt x="55" y="33"/>
                      </a:lnTo>
                      <a:lnTo>
                        <a:pt x="55" y="37"/>
                      </a:lnTo>
                      <a:lnTo>
                        <a:pt x="55" y="37"/>
                      </a:lnTo>
                      <a:lnTo>
                        <a:pt x="55" y="37"/>
                      </a:lnTo>
                      <a:lnTo>
                        <a:pt x="55" y="37"/>
                      </a:lnTo>
                      <a:lnTo>
                        <a:pt x="59" y="42"/>
                      </a:lnTo>
                      <a:lnTo>
                        <a:pt x="59" y="42"/>
                      </a:lnTo>
                      <a:lnTo>
                        <a:pt x="59" y="46"/>
                      </a:lnTo>
                      <a:lnTo>
                        <a:pt x="59" y="46"/>
                      </a:lnTo>
                      <a:lnTo>
                        <a:pt x="59" y="46"/>
                      </a:lnTo>
                      <a:lnTo>
                        <a:pt x="59" y="50"/>
                      </a:lnTo>
                      <a:lnTo>
                        <a:pt x="55" y="50"/>
                      </a:lnTo>
                      <a:lnTo>
                        <a:pt x="55" y="54"/>
                      </a:lnTo>
                      <a:lnTo>
                        <a:pt x="55" y="54"/>
                      </a:lnTo>
                      <a:lnTo>
                        <a:pt x="55" y="54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47" y="62"/>
                      </a:lnTo>
                      <a:lnTo>
                        <a:pt x="47" y="62"/>
                      </a:lnTo>
                      <a:lnTo>
                        <a:pt x="43" y="62"/>
                      </a:lnTo>
                      <a:lnTo>
                        <a:pt x="39" y="62"/>
                      </a:lnTo>
                      <a:lnTo>
                        <a:pt x="39" y="62"/>
                      </a:lnTo>
                      <a:lnTo>
                        <a:pt x="35" y="62"/>
                      </a:lnTo>
                      <a:lnTo>
                        <a:pt x="31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4" y="50"/>
                      </a:lnTo>
                      <a:lnTo>
                        <a:pt x="4" y="50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  <a:moveTo>
                        <a:pt x="23" y="29"/>
                      </a:moveTo>
                      <a:lnTo>
                        <a:pt x="23" y="29"/>
                      </a:lnTo>
                      <a:lnTo>
                        <a:pt x="27" y="25"/>
                      </a:lnTo>
                      <a:lnTo>
                        <a:pt x="27" y="25"/>
                      </a:lnTo>
                      <a:lnTo>
                        <a:pt x="27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5" y="21"/>
                      </a:lnTo>
                      <a:lnTo>
                        <a:pt x="35" y="21"/>
                      </a:lnTo>
                      <a:lnTo>
                        <a:pt x="35" y="21"/>
                      </a:lnTo>
                      <a:lnTo>
                        <a:pt x="35" y="21"/>
                      </a:lnTo>
                      <a:lnTo>
                        <a:pt x="35" y="16"/>
                      </a:lnTo>
                      <a:lnTo>
                        <a:pt x="35" y="16"/>
                      </a:lnTo>
                      <a:lnTo>
                        <a:pt x="35" y="16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8"/>
                      </a:lnTo>
                      <a:lnTo>
                        <a:pt x="35" y="8"/>
                      </a:lnTo>
                      <a:lnTo>
                        <a:pt x="35" y="8"/>
                      </a:lnTo>
                      <a:lnTo>
                        <a:pt x="31" y="8"/>
                      </a:lnTo>
                      <a:lnTo>
                        <a:pt x="31" y="4"/>
                      </a:lnTo>
                      <a:lnTo>
                        <a:pt x="31" y="4"/>
                      </a:lnTo>
                      <a:lnTo>
                        <a:pt x="31" y="4"/>
                      </a:lnTo>
                      <a:lnTo>
                        <a:pt x="31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29"/>
                      </a:lnTo>
                      <a:close/>
                      <a:moveTo>
                        <a:pt x="23" y="33"/>
                      </a:moveTo>
                      <a:lnTo>
                        <a:pt x="23" y="54"/>
                      </a:lnTo>
                      <a:lnTo>
                        <a:pt x="23" y="54"/>
                      </a:lnTo>
                      <a:lnTo>
                        <a:pt x="23" y="54"/>
                      </a:lnTo>
                      <a:lnTo>
                        <a:pt x="23" y="54"/>
                      </a:lnTo>
                      <a:lnTo>
                        <a:pt x="23" y="54"/>
                      </a:lnTo>
                      <a:lnTo>
                        <a:pt x="23" y="54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3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5" y="58"/>
                      </a:lnTo>
                      <a:lnTo>
                        <a:pt x="35" y="54"/>
                      </a:lnTo>
                      <a:lnTo>
                        <a:pt x="35" y="54"/>
                      </a:lnTo>
                      <a:lnTo>
                        <a:pt x="35" y="54"/>
                      </a:lnTo>
                      <a:lnTo>
                        <a:pt x="35" y="54"/>
                      </a:lnTo>
                      <a:lnTo>
                        <a:pt x="35" y="50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46"/>
                      </a:lnTo>
                      <a:lnTo>
                        <a:pt x="39" y="46"/>
                      </a:lnTo>
                      <a:lnTo>
                        <a:pt x="39" y="46"/>
                      </a:lnTo>
                      <a:lnTo>
                        <a:pt x="39" y="42"/>
                      </a:lnTo>
                      <a:lnTo>
                        <a:pt x="39" y="42"/>
                      </a:lnTo>
                      <a:lnTo>
                        <a:pt x="39" y="42"/>
                      </a:lnTo>
                      <a:lnTo>
                        <a:pt x="39" y="37"/>
                      </a:lnTo>
                      <a:lnTo>
                        <a:pt x="35" y="37"/>
                      </a:lnTo>
                      <a:lnTo>
                        <a:pt x="35" y="37"/>
                      </a:lnTo>
                      <a:lnTo>
                        <a:pt x="35" y="33"/>
                      </a:lnTo>
                      <a:lnTo>
                        <a:pt x="35" y="33"/>
                      </a:lnTo>
                      <a:lnTo>
                        <a:pt x="35" y="33"/>
                      </a:lnTo>
                      <a:lnTo>
                        <a:pt x="31" y="33"/>
                      </a:lnTo>
                      <a:lnTo>
                        <a:pt x="31" y="33"/>
                      </a:lnTo>
                      <a:lnTo>
                        <a:pt x="31" y="33"/>
                      </a:lnTo>
                      <a:lnTo>
                        <a:pt x="27" y="33"/>
                      </a:lnTo>
                      <a:lnTo>
                        <a:pt x="27" y="33"/>
                      </a:lnTo>
                      <a:lnTo>
                        <a:pt x="23" y="33"/>
                      </a:lnTo>
                      <a:lnTo>
                        <a:pt x="23" y="33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22" name="Rectangle 91"/>
                <p:cNvSpPr>
                  <a:spLocks noChangeArrowheads="1"/>
                </p:cNvSpPr>
                <p:nvPr/>
              </p:nvSpPr>
              <p:spPr bwMode="auto">
                <a:xfrm>
                  <a:off x="2177" y="1461"/>
                  <a:ext cx="982" cy="569"/>
                </a:xfrm>
                <a:prstGeom prst="rect">
                  <a:avLst/>
                </a:prstGeom>
                <a:solidFill>
                  <a:srgbClr val="CCCDD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23" name="Freeform 92"/>
                <p:cNvSpPr>
                  <a:spLocks/>
                </p:cNvSpPr>
                <p:nvPr/>
              </p:nvSpPr>
              <p:spPr bwMode="auto">
                <a:xfrm>
                  <a:off x="2177" y="1453"/>
                  <a:ext cx="990" cy="17"/>
                </a:xfrm>
                <a:custGeom>
                  <a:avLst/>
                  <a:gdLst>
                    <a:gd name="T0" fmla="*/ 990 w 990"/>
                    <a:gd name="T1" fmla="*/ 8 h 17"/>
                    <a:gd name="T2" fmla="*/ 982 w 990"/>
                    <a:gd name="T3" fmla="*/ 0 h 17"/>
                    <a:gd name="T4" fmla="*/ 0 w 990"/>
                    <a:gd name="T5" fmla="*/ 0 h 17"/>
                    <a:gd name="T6" fmla="*/ 0 w 990"/>
                    <a:gd name="T7" fmla="*/ 17 h 17"/>
                    <a:gd name="T8" fmla="*/ 982 w 990"/>
                    <a:gd name="T9" fmla="*/ 17 h 17"/>
                    <a:gd name="T10" fmla="*/ 974 w 990"/>
                    <a:gd name="T11" fmla="*/ 8 h 17"/>
                    <a:gd name="T12" fmla="*/ 990 w 990"/>
                    <a:gd name="T13" fmla="*/ 8 h 17"/>
                    <a:gd name="T14" fmla="*/ 990 w 990"/>
                    <a:gd name="T15" fmla="*/ 0 h 17"/>
                    <a:gd name="T16" fmla="*/ 982 w 990"/>
                    <a:gd name="T17" fmla="*/ 0 h 17"/>
                    <a:gd name="T18" fmla="*/ 990 w 990"/>
                    <a:gd name="T1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90" h="17">
                      <a:moveTo>
                        <a:pt x="990" y="8"/>
                      </a:moveTo>
                      <a:lnTo>
                        <a:pt x="982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982" y="17"/>
                      </a:lnTo>
                      <a:lnTo>
                        <a:pt x="974" y="8"/>
                      </a:lnTo>
                      <a:lnTo>
                        <a:pt x="990" y="8"/>
                      </a:lnTo>
                      <a:lnTo>
                        <a:pt x="990" y="0"/>
                      </a:lnTo>
                      <a:lnTo>
                        <a:pt x="982" y="0"/>
                      </a:lnTo>
                      <a:lnTo>
                        <a:pt x="990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24" name="Freeform 93"/>
                <p:cNvSpPr>
                  <a:spLocks/>
                </p:cNvSpPr>
                <p:nvPr/>
              </p:nvSpPr>
              <p:spPr bwMode="auto">
                <a:xfrm>
                  <a:off x="3151" y="1461"/>
                  <a:ext cx="16" cy="577"/>
                </a:xfrm>
                <a:custGeom>
                  <a:avLst/>
                  <a:gdLst>
                    <a:gd name="T0" fmla="*/ 8 w 16"/>
                    <a:gd name="T1" fmla="*/ 577 h 577"/>
                    <a:gd name="T2" fmla="*/ 16 w 16"/>
                    <a:gd name="T3" fmla="*/ 569 h 577"/>
                    <a:gd name="T4" fmla="*/ 16 w 16"/>
                    <a:gd name="T5" fmla="*/ 0 h 577"/>
                    <a:gd name="T6" fmla="*/ 0 w 16"/>
                    <a:gd name="T7" fmla="*/ 0 h 577"/>
                    <a:gd name="T8" fmla="*/ 0 w 16"/>
                    <a:gd name="T9" fmla="*/ 569 h 577"/>
                    <a:gd name="T10" fmla="*/ 8 w 16"/>
                    <a:gd name="T11" fmla="*/ 561 h 577"/>
                    <a:gd name="T12" fmla="*/ 8 w 16"/>
                    <a:gd name="T13" fmla="*/ 577 h 577"/>
                    <a:gd name="T14" fmla="*/ 16 w 16"/>
                    <a:gd name="T15" fmla="*/ 577 h 577"/>
                    <a:gd name="T16" fmla="*/ 16 w 16"/>
                    <a:gd name="T17" fmla="*/ 569 h 577"/>
                    <a:gd name="T18" fmla="*/ 8 w 16"/>
                    <a:gd name="T19" fmla="*/ 577 h 5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577">
                      <a:moveTo>
                        <a:pt x="8" y="577"/>
                      </a:moveTo>
                      <a:lnTo>
                        <a:pt x="16" y="569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69"/>
                      </a:lnTo>
                      <a:lnTo>
                        <a:pt x="8" y="561"/>
                      </a:lnTo>
                      <a:lnTo>
                        <a:pt x="8" y="577"/>
                      </a:lnTo>
                      <a:lnTo>
                        <a:pt x="16" y="577"/>
                      </a:lnTo>
                      <a:lnTo>
                        <a:pt x="16" y="569"/>
                      </a:lnTo>
                      <a:lnTo>
                        <a:pt x="8" y="577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25" name="Freeform 94"/>
                <p:cNvSpPr>
                  <a:spLocks/>
                </p:cNvSpPr>
                <p:nvPr/>
              </p:nvSpPr>
              <p:spPr bwMode="auto">
                <a:xfrm>
                  <a:off x="2169" y="2022"/>
                  <a:ext cx="990" cy="16"/>
                </a:xfrm>
                <a:custGeom>
                  <a:avLst/>
                  <a:gdLst>
                    <a:gd name="T0" fmla="*/ 0 w 990"/>
                    <a:gd name="T1" fmla="*/ 8 h 16"/>
                    <a:gd name="T2" fmla="*/ 8 w 990"/>
                    <a:gd name="T3" fmla="*/ 16 h 16"/>
                    <a:gd name="T4" fmla="*/ 990 w 990"/>
                    <a:gd name="T5" fmla="*/ 16 h 16"/>
                    <a:gd name="T6" fmla="*/ 990 w 990"/>
                    <a:gd name="T7" fmla="*/ 0 h 16"/>
                    <a:gd name="T8" fmla="*/ 8 w 990"/>
                    <a:gd name="T9" fmla="*/ 0 h 16"/>
                    <a:gd name="T10" fmla="*/ 16 w 990"/>
                    <a:gd name="T11" fmla="*/ 8 h 16"/>
                    <a:gd name="T12" fmla="*/ 0 w 990"/>
                    <a:gd name="T13" fmla="*/ 8 h 16"/>
                    <a:gd name="T14" fmla="*/ 0 w 990"/>
                    <a:gd name="T15" fmla="*/ 16 h 16"/>
                    <a:gd name="T16" fmla="*/ 8 w 990"/>
                    <a:gd name="T17" fmla="*/ 16 h 16"/>
                    <a:gd name="T18" fmla="*/ 0 w 990"/>
                    <a:gd name="T19" fmla="*/ 8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90" h="16">
                      <a:moveTo>
                        <a:pt x="0" y="8"/>
                      </a:moveTo>
                      <a:lnTo>
                        <a:pt x="8" y="16"/>
                      </a:lnTo>
                      <a:lnTo>
                        <a:pt x="990" y="16"/>
                      </a:lnTo>
                      <a:lnTo>
                        <a:pt x="990" y="0"/>
                      </a:lnTo>
                      <a:lnTo>
                        <a:pt x="8" y="0"/>
                      </a:lnTo>
                      <a:lnTo>
                        <a:pt x="16" y="8"/>
                      </a:ln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8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26" name="Freeform 95"/>
                <p:cNvSpPr>
                  <a:spLocks/>
                </p:cNvSpPr>
                <p:nvPr/>
              </p:nvSpPr>
              <p:spPr bwMode="auto">
                <a:xfrm>
                  <a:off x="2169" y="1453"/>
                  <a:ext cx="16" cy="577"/>
                </a:xfrm>
                <a:custGeom>
                  <a:avLst/>
                  <a:gdLst>
                    <a:gd name="T0" fmla="*/ 8 w 16"/>
                    <a:gd name="T1" fmla="*/ 0 h 577"/>
                    <a:gd name="T2" fmla="*/ 0 w 16"/>
                    <a:gd name="T3" fmla="*/ 8 h 577"/>
                    <a:gd name="T4" fmla="*/ 0 w 16"/>
                    <a:gd name="T5" fmla="*/ 577 h 577"/>
                    <a:gd name="T6" fmla="*/ 16 w 16"/>
                    <a:gd name="T7" fmla="*/ 577 h 577"/>
                    <a:gd name="T8" fmla="*/ 16 w 16"/>
                    <a:gd name="T9" fmla="*/ 8 h 577"/>
                    <a:gd name="T10" fmla="*/ 8 w 16"/>
                    <a:gd name="T11" fmla="*/ 17 h 577"/>
                    <a:gd name="T12" fmla="*/ 8 w 16"/>
                    <a:gd name="T13" fmla="*/ 0 h 577"/>
                    <a:gd name="T14" fmla="*/ 0 w 16"/>
                    <a:gd name="T15" fmla="*/ 0 h 577"/>
                    <a:gd name="T16" fmla="*/ 0 w 16"/>
                    <a:gd name="T17" fmla="*/ 8 h 577"/>
                    <a:gd name="T18" fmla="*/ 8 w 16"/>
                    <a:gd name="T19" fmla="*/ 0 h 5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577">
                      <a:moveTo>
                        <a:pt x="8" y="0"/>
                      </a:moveTo>
                      <a:lnTo>
                        <a:pt x="0" y="8"/>
                      </a:lnTo>
                      <a:lnTo>
                        <a:pt x="0" y="577"/>
                      </a:lnTo>
                      <a:lnTo>
                        <a:pt x="16" y="577"/>
                      </a:lnTo>
                      <a:lnTo>
                        <a:pt x="16" y="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27" name="Rectangle 96"/>
                <p:cNvSpPr>
                  <a:spLocks noChangeArrowheads="1"/>
                </p:cNvSpPr>
                <p:nvPr/>
              </p:nvSpPr>
              <p:spPr bwMode="auto">
                <a:xfrm>
                  <a:off x="232" y="2068"/>
                  <a:ext cx="927" cy="569"/>
                </a:xfrm>
                <a:prstGeom prst="rect">
                  <a:avLst/>
                </a:prstGeom>
                <a:solidFill>
                  <a:srgbClr val="C2C2C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28" name="Freeform 97"/>
                <p:cNvSpPr>
                  <a:spLocks/>
                </p:cNvSpPr>
                <p:nvPr/>
              </p:nvSpPr>
              <p:spPr bwMode="auto">
                <a:xfrm>
                  <a:off x="232" y="2059"/>
                  <a:ext cx="935" cy="17"/>
                </a:xfrm>
                <a:custGeom>
                  <a:avLst/>
                  <a:gdLst>
                    <a:gd name="T0" fmla="*/ 935 w 935"/>
                    <a:gd name="T1" fmla="*/ 9 h 17"/>
                    <a:gd name="T2" fmla="*/ 927 w 935"/>
                    <a:gd name="T3" fmla="*/ 0 h 17"/>
                    <a:gd name="T4" fmla="*/ 0 w 935"/>
                    <a:gd name="T5" fmla="*/ 0 h 17"/>
                    <a:gd name="T6" fmla="*/ 0 w 935"/>
                    <a:gd name="T7" fmla="*/ 17 h 17"/>
                    <a:gd name="T8" fmla="*/ 927 w 935"/>
                    <a:gd name="T9" fmla="*/ 17 h 17"/>
                    <a:gd name="T10" fmla="*/ 919 w 935"/>
                    <a:gd name="T11" fmla="*/ 9 h 17"/>
                    <a:gd name="T12" fmla="*/ 935 w 935"/>
                    <a:gd name="T13" fmla="*/ 9 h 17"/>
                    <a:gd name="T14" fmla="*/ 935 w 935"/>
                    <a:gd name="T15" fmla="*/ 0 h 17"/>
                    <a:gd name="T16" fmla="*/ 927 w 935"/>
                    <a:gd name="T17" fmla="*/ 0 h 17"/>
                    <a:gd name="T18" fmla="*/ 935 w 935"/>
                    <a:gd name="T19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35" h="17">
                      <a:moveTo>
                        <a:pt x="935" y="9"/>
                      </a:moveTo>
                      <a:lnTo>
                        <a:pt x="927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927" y="17"/>
                      </a:lnTo>
                      <a:lnTo>
                        <a:pt x="919" y="9"/>
                      </a:lnTo>
                      <a:lnTo>
                        <a:pt x="935" y="9"/>
                      </a:lnTo>
                      <a:lnTo>
                        <a:pt x="935" y="0"/>
                      </a:lnTo>
                      <a:lnTo>
                        <a:pt x="927" y="0"/>
                      </a:lnTo>
                      <a:lnTo>
                        <a:pt x="935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29" name="Freeform 98"/>
                <p:cNvSpPr>
                  <a:spLocks/>
                </p:cNvSpPr>
                <p:nvPr/>
              </p:nvSpPr>
              <p:spPr bwMode="auto">
                <a:xfrm>
                  <a:off x="1151" y="2068"/>
                  <a:ext cx="16" cy="577"/>
                </a:xfrm>
                <a:custGeom>
                  <a:avLst/>
                  <a:gdLst>
                    <a:gd name="T0" fmla="*/ 8 w 16"/>
                    <a:gd name="T1" fmla="*/ 577 h 577"/>
                    <a:gd name="T2" fmla="*/ 16 w 16"/>
                    <a:gd name="T3" fmla="*/ 569 h 577"/>
                    <a:gd name="T4" fmla="*/ 16 w 16"/>
                    <a:gd name="T5" fmla="*/ 0 h 577"/>
                    <a:gd name="T6" fmla="*/ 0 w 16"/>
                    <a:gd name="T7" fmla="*/ 0 h 577"/>
                    <a:gd name="T8" fmla="*/ 0 w 16"/>
                    <a:gd name="T9" fmla="*/ 569 h 577"/>
                    <a:gd name="T10" fmla="*/ 8 w 16"/>
                    <a:gd name="T11" fmla="*/ 560 h 577"/>
                    <a:gd name="T12" fmla="*/ 8 w 16"/>
                    <a:gd name="T13" fmla="*/ 577 h 577"/>
                    <a:gd name="T14" fmla="*/ 16 w 16"/>
                    <a:gd name="T15" fmla="*/ 577 h 577"/>
                    <a:gd name="T16" fmla="*/ 16 w 16"/>
                    <a:gd name="T17" fmla="*/ 569 h 577"/>
                    <a:gd name="T18" fmla="*/ 8 w 16"/>
                    <a:gd name="T19" fmla="*/ 577 h 5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577">
                      <a:moveTo>
                        <a:pt x="8" y="577"/>
                      </a:moveTo>
                      <a:lnTo>
                        <a:pt x="16" y="569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69"/>
                      </a:lnTo>
                      <a:lnTo>
                        <a:pt x="8" y="560"/>
                      </a:lnTo>
                      <a:lnTo>
                        <a:pt x="8" y="577"/>
                      </a:lnTo>
                      <a:lnTo>
                        <a:pt x="16" y="577"/>
                      </a:lnTo>
                      <a:lnTo>
                        <a:pt x="16" y="569"/>
                      </a:lnTo>
                      <a:lnTo>
                        <a:pt x="8" y="577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30" name="Freeform 99"/>
                <p:cNvSpPr>
                  <a:spLocks/>
                </p:cNvSpPr>
                <p:nvPr/>
              </p:nvSpPr>
              <p:spPr bwMode="auto">
                <a:xfrm>
                  <a:off x="224" y="2628"/>
                  <a:ext cx="935" cy="17"/>
                </a:xfrm>
                <a:custGeom>
                  <a:avLst/>
                  <a:gdLst>
                    <a:gd name="T0" fmla="*/ 0 w 935"/>
                    <a:gd name="T1" fmla="*/ 9 h 17"/>
                    <a:gd name="T2" fmla="*/ 8 w 935"/>
                    <a:gd name="T3" fmla="*/ 17 h 17"/>
                    <a:gd name="T4" fmla="*/ 935 w 935"/>
                    <a:gd name="T5" fmla="*/ 17 h 17"/>
                    <a:gd name="T6" fmla="*/ 935 w 935"/>
                    <a:gd name="T7" fmla="*/ 0 h 17"/>
                    <a:gd name="T8" fmla="*/ 8 w 935"/>
                    <a:gd name="T9" fmla="*/ 0 h 17"/>
                    <a:gd name="T10" fmla="*/ 16 w 935"/>
                    <a:gd name="T11" fmla="*/ 9 h 17"/>
                    <a:gd name="T12" fmla="*/ 0 w 935"/>
                    <a:gd name="T13" fmla="*/ 9 h 17"/>
                    <a:gd name="T14" fmla="*/ 0 w 935"/>
                    <a:gd name="T15" fmla="*/ 17 h 17"/>
                    <a:gd name="T16" fmla="*/ 8 w 935"/>
                    <a:gd name="T17" fmla="*/ 17 h 17"/>
                    <a:gd name="T18" fmla="*/ 0 w 935"/>
                    <a:gd name="T19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35" h="17">
                      <a:moveTo>
                        <a:pt x="0" y="9"/>
                      </a:moveTo>
                      <a:lnTo>
                        <a:pt x="8" y="17"/>
                      </a:lnTo>
                      <a:lnTo>
                        <a:pt x="935" y="17"/>
                      </a:lnTo>
                      <a:lnTo>
                        <a:pt x="935" y="0"/>
                      </a:lnTo>
                      <a:lnTo>
                        <a:pt x="8" y="0"/>
                      </a:lnTo>
                      <a:lnTo>
                        <a:pt x="16" y="9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8" y="17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31" name="Freeform 100"/>
                <p:cNvSpPr>
                  <a:spLocks/>
                </p:cNvSpPr>
                <p:nvPr/>
              </p:nvSpPr>
              <p:spPr bwMode="auto">
                <a:xfrm>
                  <a:off x="224" y="2059"/>
                  <a:ext cx="16" cy="578"/>
                </a:xfrm>
                <a:custGeom>
                  <a:avLst/>
                  <a:gdLst>
                    <a:gd name="T0" fmla="*/ 8 w 16"/>
                    <a:gd name="T1" fmla="*/ 0 h 578"/>
                    <a:gd name="T2" fmla="*/ 0 w 16"/>
                    <a:gd name="T3" fmla="*/ 9 h 578"/>
                    <a:gd name="T4" fmla="*/ 0 w 16"/>
                    <a:gd name="T5" fmla="*/ 578 h 578"/>
                    <a:gd name="T6" fmla="*/ 16 w 16"/>
                    <a:gd name="T7" fmla="*/ 578 h 578"/>
                    <a:gd name="T8" fmla="*/ 16 w 16"/>
                    <a:gd name="T9" fmla="*/ 9 h 578"/>
                    <a:gd name="T10" fmla="*/ 8 w 16"/>
                    <a:gd name="T11" fmla="*/ 17 h 578"/>
                    <a:gd name="T12" fmla="*/ 8 w 16"/>
                    <a:gd name="T13" fmla="*/ 0 h 578"/>
                    <a:gd name="T14" fmla="*/ 0 w 16"/>
                    <a:gd name="T15" fmla="*/ 0 h 578"/>
                    <a:gd name="T16" fmla="*/ 0 w 16"/>
                    <a:gd name="T17" fmla="*/ 9 h 578"/>
                    <a:gd name="T18" fmla="*/ 8 w 16"/>
                    <a:gd name="T19" fmla="*/ 0 h 5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578">
                      <a:moveTo>
                        <a:pt x="8" y="0"/>
                      </a:moveTo>
                      <a:lnTo>
                        <a:pt x="0" y="9"/>
                      </a:lnTo>
                      <a:lnTo>
                        <a:pt x="0" y="578"/>
                      </a:lnTo>
                      <a:lnTo>
                        <a:pt x="16" y="578"/>
                      </a:lnTo>
                      <a:lnTo>
                        <a:pt x="16" y="9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9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32" name="Rectangle 101"/>
                <p:cNvSpPr>
                  <a:spLocks noChangeArrowheads="1"/>
                </p:cNvSpPr>
                <p:nvPr/>
              </p:nvSpPr>
              <p:spPr bwMode="auto">
                <a:xfrm>
                  <a:off x="397" y="2135"/>
                  <a:ext cx="635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Державна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33" name="Rectangle 102"/>
                <p:cNvSpPr>
                  <a:spLocks noChangeArrowheads="1"/>
                </p:cNvSpPr>
                <p:nvPr/>
              </p:nvSpPr>
              <p:spPr bwMode="auto">
                <a:xfrm>
                  <a:off x="385" y="2256"/>
                  <a:ext cx="580" cy="1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ru-RU" sz="1700" dirty="0" err="1" smtClean="0">
                      <a:solidFill>
                        <a:srgbClr val="000000"/>
                      </a:solidFill>
                      <a:latin typeface="Times New Roman" pitchFamily="18" charset="0"/>
                      <a:cs typeface="Arial" pitchFamily="34" charset="0"/>
                    </a:rPr>
                    <a:t>фіскальн</a:t>
                  </a:r>
                  <a:r>
                    <a:rPr kumimoji="0" lang="ru-RU" sz="1700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а</a:t>
                  </a:r>
                  <a:endParaRPr kumimoji="0" 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34" name="Rectangle 103"/>
                <p:cNvSpPr>
                  <a:spLocks noChangeArrowheads="1"/>
                </p:cNvSpPr>
                <p:nvPr/>
              </p:nvSpPr>
              <p:spPr bwMode="auto">
                <a:xfrm>
                  <a:off x="204" y="2387"/>
                  <a:ext cx="977" cy="1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uk-UA" sz="1700" dirty="0" smtClean="0">
                      <a:solidFill>
                        <a:srgbClr val="000000"/>
                      </a:solidFill>
                      <a:latin typeface="Times New Roman" pitchFamily="18" charset="0"/>
                      <a:cs typeface="Arial" pitchFamily="34" charset="0"/>
                    </a:rPr>
                    <a:t>служба України</a:t>
                  </a:r>
                  <a:endParaRPr kumimoji="0" 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35" name="Freeform 104"/>
                <p:cNvSpPr>
                  <a:spLocks/>
                </p:cNvSpPr>
                <p:nvPr/>
              </p:nvSpPr>
              <p:spPr bwMode="auto">
                <a:xfrm>
                  <a:off x="232" y="2691"/>
                  <a:ext cx="927" cy="17"/>
                </a:xfrm>
                <a:custGeom>
                  <a:avLst/>
                  <a:gdLst>
                    <a:gd name="T0" fmla="*/ 927 w 927"/>
                    <a:gd name="T1" fmla="*/ 8 h 17"/>
                    <a:gd name="T2" fmla="*/ 919 w 927"/>
                    <a:gd name="T3" fmla="*/ 0 h 17"/>
                    <a:gd name="T4" fmla="*/ 0 w 927"/>
                    <a:gd name="T5" fmla="*/ 0 h 17"/>
                    <a:gd name="T6" fmla="*/ 0 w 927"/>
                    <a:gd name="T7" fmla="*/ 17 h 17"/>
                    <a:gd name="T8" fmla="*/ 919 w 927"/>
                    <a:gd name="T9" fmla="*/ 17 h 17"/>
                    <a:gd name="T10" fmla="*/ 907 w 927"/>
                    <a:gd name="T11" fmla="*/ 8 h 17"/>
                    <a:gd name="T12" fmla="*/ 927 w 927"/>
                    <a:gd name="T13" fmla="*/ 8 h 17"/>
                    <a:gd name="T14" fmla="*/ 927 w 927"/>
                    <a:gd name="T15" fmla="*/ 0 h 17"/>
                    <a:gd name="T16" fmla="*/ 919 w 927"/>
                    <a:gd name="T17" fmla="*/ 0 h 17"/>
                    <a:gd name="T18" fmla="*/ 927 w 927"/>
                    <a:gd name="T1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27" h="17">
                      <a:moveTo>
                        <a:pt x="927" y="8"/>
                      </a:moveTo>
                      <a:lnTo>
                        <a:pt x="919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919" y="17"/>
                      </a:lnTo>
                      <a:lnTo>
                        <a:pt x="907" y="8"/>
                      </a:lnTo>
                      <a:lnTo>
                        <a:pt x="927" y="8"/>
                      </a:lnTo>
                      <a:lnTo>
                        <a:pt x="927" y="0"/>
                      </a:lnTo>
                      <a:lnTo>
                        <a:pt x="919" y="0"/>
                      </a:lnTo>
                      <a:lnTo>
                        <a:pt x="927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36" name="Freeform 105"/>
                <p:cNvSpPr>
                  <a:spLocks/>
                </p:cNvSpPr>
                <p:nvPr/>
              </p:nvSpPr>
              <p:spPr bwMode="auto">
                <a:xfrm>
                  <a:off x="1139" y="2699"/>
                  <a:ext cx="20" cy="565"/>
                </a:xfrm>
                <a:custGeom>
                  <a:avLst/>
                  <a:gdLst>
                    <a:gd name="T0" fmla="*/ 12 w 20"/>
                    <a:gd name="T1" fmla="*/ 565 h 565"/>
                    <a:gd name="T2" fmla="*/ 20 w 20"/>
                    <a:gd name="T3" fmla="*/ 556 h 565"/>
                    <a:gd name="T4" fmla="*/ 20 w 20"/>
                    <a:gd name="T5" fmla="*/ 0 h 565"/>
                    <a:gd name="T6" fmla="*/ 0 w 20"/>
                    <a:gd name="T7" fmla="*/ 0 h 565"/>
                    <a:gd name="T8" fmla="*/ 0 w 20"/>
                    <a:gd name="T9" fmla="*/ 556 h 565"/>
                    <a:gd name="T10" fmla="*/ 12 w 20"/>
                    <a:gd name="T11" fmla="*/ 548 h 565"/>
                    <a:gd name="T12" fmla="*/ 12 w 20"/>
                    <a:gd name="T13" fmla="*/ 565 h 565"/>
                    <a:gd name="T14" fmla="*/ 20 w 20"/>
                    <a:gd name="T15" fmla="*/ 565 h 565"/>
                    <a:gd name="T16" fmla="*/ 20 w 20"/>
                    <a:gd name="T17" fmla="*/ 556 h 565"/>
                    <a:gd name="T18" fmla="*/ 12 w 20"/>
                    <a:gd name="T19" fmla="*/ 565 h 5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0" h="565">
                      <a:moveTo>
                        <a:pt x="12" y="565"/>
                      </a:moveTo>
                      <a:lnTo>
                        <a:pt x="20" y="556"/>
                      </a:lnTo>
                      <a:lnTo>
                        <a:pt x="20" y="0"/>
                      </a:lnTo>
                      <a:lnTo>
                        <a:pt x="0" y="0"/>
                      </a:lnTo>
                      <a:lnTo>
                        <a:pt x="0" y="556"/>
                      </a:lnTo>
                      <a:lnTo>
                        <a:pt x="12" y="548"/>
                      </a:lnTo>
                      <a:lnTo>
                        <a:pt x="12" y="565"/>
                      </a:lnTo>
                      <a:lnTo>
                        <a:pt x="20" y="565"/>
                      </a:lnTo>
                      <a:lnTo>
                        <a:pt x="20" y="556"/>
                      </a:lnTo>
                      <a:lnTo>
                        <a:pt x="12" y="565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37" name="Freeform 106"/>
                <p:cNvSpPr>
                  <a:spLocks/>
                </p:cNvSpPr>
                <p:nvPr/>
              </p:nvSpPr>
              <p:spPr bwMode="auto">
                <a:xfrm>
                  <a:off x="224" y="3247"/>
                  <a:ext cx="927" cy="17"/>
                </a:xfrm>
                <a:custGeom>
                  <a:avLst/>
                  <a:gdLst>
                    <a:gd name="T0" fmla="*/ 0 w 927"/>
                    <a:gd name="T1" fmla="*/ 8 h 17"/>
                    <a:gd name="T2" fmla="*/ 8 w 927"/>
                    <a:gd name="T3" fmla="*/ 17 h 17"/>
                    <a:gd name="T4" fmla="*/ 927 w 927"/>
                    <a:gd name="T5" fmla="*/ 17 h 17"/>
                    <a:gd name="T6" fmla="*/ 927 w 927"/>
                    <a:gd name="T7" fmla="*/ 0 h 17"/>
                    <a:gd name="T8" fmla="*/ 8 w 927"/>
                    <a:gd name="T9" fmla="*/ 0 h 17"/>
                    <a:gd name="T10" fmla="*/ 16 w 927"/>
                    <a:gd name="T11" fmla="*/ 8 h 17"/>
                    <a:gd name="T12" fmla="*/ 0 w 927"/>
                    <a:gd name="T13" fmla="*/ 8 h 17"/>
                    <a:gd name="T14" fmla="*/ 0 w 927"/>
                    <a:gd name="T15" fmla="*/ 17 h 17"/>
                    <a:gd name="T16" fmla="*/ 8 w 927"/>
                    <a:gd name="T17" fmla="*/ 17 h 17"/>
                    <a:gd name="T18" fmla="*/ 0 w 927"/>
                    <a:gd name="T1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27" h="17">
                      <a:moveTo>
                        <a:pt x="0" y="8"/>
                      </a:moveTo>
                      <a:lnTo>
                        <a:pt x="8" y="17"/>
                      </a:lnTo>
                      <a:lnTo>
                        <a:pt x="927" y="17"/>
                      </a:lnTo>
                      <a:lnTo>
                        <a:pt x="927" y="0"/>
                      </a:lnTo>
                      <a:lnTo>
                        <a:pt x="8" y="0"/>
                      </a:lnTo>
                      <a:lnTo>
                        <a:pt x="16" y="8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8" y="17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38" name="Freeform 107"/>
                <p:cNvSpPr>
                  <a:spLocks/>
                </p:cNvSpPr>
                <p:nvPr/>
              </p:nvSpPr>
              <p:spPr bwMode="auto">
                <a:xfrm>
                  <a:off x="224" y="2691"/>
                  <a:ext cx="16" cy="564"/>
                </a:xfrm>
                <a:custGeom>
                  <a:avLst/>
                  <a:gdLst>
                    <a:gd name="T0" fmla="*/ 8 w 16"/>
                    <a:gd name="T1" fmla="*/ 0 h 564"/>
                    <a:gd name="T2" fmla="*/ 0 w 16"/>
                    <a:gd name="T3" fmla="*/ 8 h 564"/>
                    <a:gd name="T4" fmla="*/ 0 w 16"/>
                    <a:gd name="T5" fmla="*/ 564 h 564"/>
                    <a:gd name="T6" fmla="*/ 16 w 16"/>
                    <a:gd name="T7" fmla="*/ 564 h 564"/>
                    <a:gd name="T8" fmla="*/ 16 w 16"/>
                    <a:gd name="T9" fmla="*/ 8 h 564"/>
                    <a:gd name="T10" fmla="*/ 8 w 16"/>
                    <a:gd name="T11" fmla="*/ 17 h 564"/>
                    <a:gd name="T12" fmla="*/ 8 w 16"/>
                    <a:gd name="T13" fmla="*/ 0 h 564"/>
                    <a:gd name="T14" fmla="*/ 0 w 16"/>
                    <a:gd name="T15" fmla="*/ 0 h 564"/>
                    <a:gd name="T16" fmla="*/ 0 w 16"/>
                    <a:gd name="T17" fmla="*/ 8 h 564"/>
                    <a:gd name="T18" fmla="*/ 8 w 16"/>
                    <a:gd name="T19" fmla="*/ 0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564">
                      <a:moveTo>
                        <a:pt x="8" y="0"/>
                      </a:moveTo>
                      <a:lnTo>
                        <a:pt x="0" y="8"/>
                      </a:lnTo>
                      <a:lnTo>
                        <a:pt x="0" y="564"/>
                      </a:lnTo>
                      <a:lnTo>
                        <a:pt x="16" y="564"/>
                      </a:lnTo>
                      <a:lnTo>
                        <a:pt x="16" y="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39" name="Freeform 108"/>
                <p:cNvSpPr>
                  <a:spLocks/>
                </p:cNvSpPr>
                <p:nvPr/>
              </p:nvSpPr>
              <p:spPr bwMode="auto">
                <a:xfrm>
                  <a:off x="236" y="3314"/>
                  <a:ext cx="927" cy="17"/>
                </a:xfrm>
                <a:custGeom>
                  <a:avLst/>
                  <a:gdLst>
                    <a:gd name="T0" fmla="*/ 927 w 927"/>
                    <a:gd name="T1" fmla="*/ 8 h 17"/>
                    <a:gd name="T2" fmla="*/ 919 w 927"/>
                    <a:gd name="T3" fmla="*/ 0 h 17"/>
                    <a:gd name="T4" fmla="*/ 0 w 927"/>
                    <a:gd name="T5" fmla="*/ 0 h 17"/>
                    <a:gd name="T6" fmla="*/ 0 w 927"/>
                    <a:gd name="T7" fmla="*/ 17 h 17"/>
                    <a:gd name="T8" fmla="*/ 919 w 927"/>
                    <a:gd name="T9" fmla="*/ 17 h 17"/>
                    <a:gd name="T10" fmla="*/ 911 w 927"/>
                    <a:gd name="T11" fmla="*/ 8 h 17"/>
                    <a:gd name="T12" fmla="*/ 927 w 927"/>
                    <a:gd name="T13" fmla="*/ 8 h 17"/>
                    <a:gd name="T14" fmla="*/ 927 w 927"/>
                    <a:gd name="T15" fmla="*/ 0 h 17"/>
                    <a:gd name="T16" fmla="*/ 919 w 927"/>
                    <a:gd name="T17" fmla="*/ 0 h 17"/>
                    <a:gd name="T18" fmla="*/ 927 w 927"/>
                    <a:gd name="T1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27" h="17">
                      <a:moveTo>
                        <a:pt x="927" y="8"/>
                      </a:moveTo>
                      <a:lnTo>
                        <a:pt x="919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919" y="17"/>
                      </a:lnTo>
                      <a:lnTo>
                        <a:pt x="911" y="8"/>
                      </a:lnTo>
                      <a:lnTo>
                        <a:pt x="927" y="8"/>
                      </a:lnTo>
                      <a:lnTo>
                        <a:pt x="927" y="0"/>
                      </a:lnTo>
                      <a:lnTo>
                        <a:pt x="919" y="0"/>
                      </a:lnTo>
                      <a:lnTo>
                        <a:pt x="927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40" name="Freeform 109"/>
                <p:cNvSpPr>
                  <a:spLocks/>
                </p:cNvSpPr>
                <p:nvPr/>
              </p:nvSpPr>
              <p:spPr bwMode="auto">
                <a:xfrm>
                  <a:off x="1147" y="3322"/>
                  <a:ext cx="16" cy="670"/>
                </a:xfrm>
                <a:custGeom>
                  <a:avLst/>
                  <a:gdLst>
                    <a:gd name="T0" fmla="*/ 8 w 16"/>
                    <a:gd name="T1" fmla="*/ 670 h 670"/>
                    <a:gd name="T2" fmla="*/ 16 w 16"/>
                    <a:gd name="T3" fmla="*/ 661 h 670"/>
                    <a:gd name="T4" fmla="*/ 16 w 16"/>
                    <a:gd name="T5" fmla="*/ 0 h 670"/>
                    <a:gd name="T6" fmla="*/ 0 w 16"/>
                    <a:gd name="T7" fmla="*/ 0 h 670"/>
                    <a:gd name="T8" fmla="*/ 0 w 16"/>
                    <a:gd name="T9" fmla="*/ 661 h 670"/>
                    <a:gd name="T10" fmla="*/ 8 w 16"/>
                    <a:gd name="T11" fmla="*/ 653 h 670"/>
                    <a:gd name="T12" fmla="*/ 8 w 16"/>
                    <a:gd name="T13" fmla="*/ 670 h 670"/>
                    <a:gd name="T14" fmla="*/ 16 w 16"/>
                    <a:gd name="T15" fmla="*/ 670 h 670"/>
                    <a:gd name="T16" fmla="*/ 16 w 16"/>
                    <a:gd name="T17" fmla="*/ 661 h 670"/>
                    <a:gd name="T18" fmla="*/ 8 w 16"/>
                    <a:gd name="T19" fmla="*/ 670 h 6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670">
                      <a:moveTo>
                        <a:pt x="8" y="670"/>
                      </a:moveTo>
                      <a:lnTo>
                        <a:pt x="16" y="661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661"/>
                      </a:lnTo>
                      <a:lnTo>
                        <a:pt x="8" y="653"/>
                      </a:lnTo>
                      <a:lnTo>
                        <a:pt x="8" y="670"/>
                      </a:lnTo>
                      <a:lnTo>
                        <a:pt x="16" y="670"/>
                      </a:lnTo>
                      <a:lnTo>
                        <a:pt x="16" y="661"/>
                      </a:lnTo>
                      <a:lnTo>
                        <a:pt x="8" y="67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41" name="Freeform 110"/>
                <p:cNvSpPr>
                  <a:spLocks/>
                </p:cNvSpPr>
                <p:nvPr/>
              </p:nvSpPr>
              <p:spPr bwMode="auto">
                <a:xfrm>
                  <a:off x="228" y="3975"/>
                  <a:ext cx="927" cy="17"/>
                </a:xfrm>
                <a:custGeom>
                  <a:avLst/>
                  <a:gdLst>
                    <a:gd name="T0" fmla="*/ 0 w 927"/>
                    <a:gd name="T1" fmla="*/ 8 h 17"/>
                    <a:gd name="T2" fmla="*/ 8 w 927"/>
                    <a:gd name="T3" fmla="*/ 17 h 17"/>
                    <a:gd name="T4" fmla="*/ 927 w 927"/>
                    <a:gd name="T5" fmla="*/ 17 h 17"/>
                    <a:gd name="T6" fmla="*/ 927 w 927"/>
                    <a:gd name="T7" fmla="*/ 0 h 17"/>
                    <a:gd name="T8" fmla="*/ 8 w 927"/>
                    <a:gd name="T9" fmla="*/ 0 h 17"/>
                    <a:gd name="T10" fmla="*/ 15 w 927"/>
                    <a:gd name="T11" fmla="*/ 8 h 17"/>
                    <a:gd name="T12" fmla="*/ 0 w 927"/>
                    <a:gd name="T13" fmla="*/ 8 h 17"/>
                    <a:gd name="T14" fmla="*/ 0 w 927"/>
                    <a:gd name="T15" fmla="*/ 17 h 17"/>
                    <a:gd name="T16" fmla="*/ 8 w 927"/>
                    <a:gd name="T17" fmla="*/ 17 h 17"/>
                    <a:gd name="T18" fmla="*/ 0 w 927"/>
                    <a:gd name="T1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27" h="17">
                      <a:moveTo>
                        <a:pt x="0" y="8"/>
                      </a:moveTo>
                      <a:lnTo>
                        <a:pt x="8" y="17"/>
                      </a:lnTo>
                      <a:lnTo>
                        <a:pt x="927" y="17"/>
                      </a:lnTo>
                      <a:lnTo>
                        <a:pt x="927" y="0"/>
                      </a:lnTo>
                      <a:lnTo>
                        <a:pt x="8" y="0"/>
                      </a:lnTo>
                      <a:lnTo>
                        <a:pt x="15" y="8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8" y="17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42" name="Freeform 111"/>
                <p:cNvSpPr>
                  <a:spLocks/>
                </p:cNvSpPr>
                <p:nvPr/>
              </p:nvSpPr>
              <p:spPr bwMode="auto">
                <a:xfrm>
                  <a:off x="228" y="3314"/>
                  <a:ext cx="15" cy="669"/>
                </a:xfrm>
                <a:custGeom>
                  <a:avLst/>
                  <a:gdLst>
                    <a:gd name="T0" fmla="*/ 8 w 15"/>
                    <a:gd name="T1" fmla="*/ 0 h 669"/>
                    <a:gd name="T2" fmla="*/ 0 w 15"/>
                    <a:gd name="T3" fmla="*/ 8 h 669"/>
                    <a:gd name="T4" fmla="*/ 0 w 15"/>
                    <a:gd name="T5" fmla="*/ 669 h 669"/>
                    <a:gd name="T6" fmla="*/ 15 w 15"/>
                    <a:gd name="T7" fmla="*/ 669 h 669"/>
                    <a:gd name="T8" fmla="*/ 15 w 15"/>
                    <a:gd name="T9" fmla="*/ 8 h 669"/>
                    <a:gd name="T10" fmla="*/ 8 w 15"/>
                    <a:gd name="T11" fmla="*/ 17 h 669"/>
                    <a:gd name="T12" fmla="*/ 8 w 15"/>
                    <a:gd name="T13" fmla="*/ 0 h 669"/>
                    <a:gd name="T14" fmla="*/ 0 w 15"/>
                    <a:gd name="T15" fmla="*/ 0 h 669"/>
                    <a:gd name="T16" fmla="*/ 0 w 15"/>
                    <a:gd name="T17" fmla="*/ 8 h 669"/>
                    <a:gd name="T18" fmla="*/ 8 w 15"/>
                    <a:gd name="T19" fmla="*/ 0 h 6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669">
                      <a:moveTo>
                        <a:pt x="8" y="0"/>
                      </a:moveTo>
                      <a:lnTo>
                        <a:pt x="0" y="8"/>
                      </a:lnTo>
                      <a:lnTo>
                        <a:pt x="0" y="669"/>
                      </a:lnTo>
                      <a:lnTo>
                        <a:pt x="15" y="669"/>
                      </a:lnTo>
                      <a:lnTo>
                        <a:pt x="15" y="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43" name="Rectangle 112"/>
                <p:cNvSpPr>
                  <a:spLocks noChangeArrowheads="1"/>
                </p:cNvSpPr>
                <p:nvPr/>
              </p:nvSpPr>
              <p:spPr bwMode="auto">
                <a:xfrm>
                  <a:off x="378" y="2695"/>
                  <a:ext cx="599" cy="1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Державна</a:t>
                  </a:r>
                  <a:endParaRPr kumimoji="0" 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44" name="Rectangle 113"/>
                <p:cNvSpPr>
                  <a:spLocks noChangeArrowheads="1"/>
                </p:cNvSpPr>
                <p:nvPr/>
              </p:nvSpPr>
              <p:spPr bwMode="auto">
                <a:xfrm>
                  <a:off x="243" y="2854"/>
                  <a:ext cx="1007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ru-RU" sz="1700" dirty="0" err="1">
                      <a:solidFill>
                        <a:srgbClr val="000000"/>
                      </a:solidFill>
                      <a:latin typeface="Times New Roman" pitchFamily="18" charset="0"/>
                      <a:cs typeface="Arial" pitchFamily="34" charset="0"/>
                    </a:rPr>
                    <a:t>к</a:t>
                  </a:r>
                  <a:r>
                    <a:rPr kumimoji="0" lang="ru-RU" sz="1700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азначейська</a:t>
                  </a:r>
                  <a:r>
                    <a:rPr kumimoji="0" lang="ru-RU" sz="1700" b="0" i="0" u="none" strike="noStrike" cap="none" normalizeH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 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uk-UA" sz="1700" dirty="0">
                      <a:solidFill>
                        <a:srgbClr val="000000"/>
                      </a:solidFill>
                      <a:latin typeface="Times New Roman" pitchFamily="18" charset="0"/>
                      <a:cs typeface="Arial" pitchFamily="34" charset="0"/>
                    </a:rPr>
                    <a:t>с</a:t>
                  </a:r>
                  <a:r>
                    <a:rPr lang="uk-UA" sz="1700" baseline="0" dirty="0" smtClean="0">
                      <a:solidFill>
                        <a:srgbClr val="000000"/>
                      </a:solidFill>
                      <a:latin typeface="Times New Roman" pitchFamily="18" charset="0"/>
                      <a:cs typeface="Arial" pitchFamily="34" charset="0"/>
                    </a:rPr>
                    <a:t>лужба  України</a:t>
                  </a:r>
                  <a:endParaRPr kumimoji="0" 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45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2" y="3347"/>
                  <a:ext cx="750" cy="1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Державна</a:t>
                  </a:r>
                  <a:r>
                    <a:rPr kumimoji="0" lang="ru-RU" sz="17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 </a:t>
                  </a:r>
                  <a:endParaRPr kumimoji="0" 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46" name="Rectangle 115"/>
                <p:cNvSpPr>
                  <a:spLocks noChangeArrowheads="1"/>
                </p:cNvSpPr>
                <p:nvPr/>
              </p:nvSpPr>
              <p:spPr bwMode="auto">
                <a:xfrm>
                  <a:off x="322" y="3515"/>
                  <a:ext cx="890" cy="1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uk-UA" sz="1700" dirty="0" smtClean="0">
                      <a:solidFill>
                        <a:srgbClr val="000000"/>
                      </a:solidFill>
                      <a:latin typeface="Times New Roman" pitchFamily="18" charset="0"/>
                      <a:cs typeface="Arial" pitchFamily="34" charset="0"/>
                    </a:rPr>
                    <a:t>фінансова</a:t>
                  </a:r>
                  <a:endParaRPr kumimoji="0" 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47" name="Rectangle 116"/>
                <p:cNvSpPr>
                  <a:spLocks noChangeArrowheads="1"/>
                </p:cNvSpPr>
                <p:nvPr/>
              </p:nvSpPr>
              <p:spPr bwMode="auto">
                <a:xfrm>
                  <a:off x="314" y="3648"/>
                  <a:ext cx="857" cy="1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ru-RU" sz="1700" dirty="0" err="1" smtClean="0">
                      <a:solidFill>
                        <a:srgbClr val="000000"/>
                      </a:solidFill>
                      <a:latin typeface="Times New Roman" pitchFamily="18" charset="0"/>
                      <a:cs typeface="Arial" pitchFamily="34" charset="0"/>
                    </a:rPr>
                    <a:t>інспекція</a:t>
                  </a:r>
                  <a:r>
                    <a:rPr kumimoji="0" lang="ru-RU" sz="17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 </a:t>
                  </a:r>
                  <a:endParaRPr kumimoji="0" 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48" name="Rectangle 117"/>
                <p:cNvSpPr>
                  <a:spLocks noChangeArrowheads="1"/>
                </p:cNvSpPr>
                <p:nvPr/>
              </p:nvSpPr>
              <p:spPr bwMode="auto">
                <a:xfrm>
                  <a:off x="397" y="3813"/>
                  <a:ext cx="568" cy="1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uk-UA" sz="1700" dirty="0" smtClean="0">
                      <a:solidFill>
                        <a:srgbClr val="000000"/>
                      </a:solidFill>
                      <a:latin typeface="Times New Roman" pitchFamily="18" charset="0"/>
                      <a:cs typeface="Arial" pitchFamily="34" charset="0"/>
                    </a:rPr>
                    <a:t>України</a:t>
                  </a:r>
                  <a:endParaRPr kumimoji="0" 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49" name="Rectangle 118"/>
                <p:cNvSpPr>
                  <a:spLocks noChangeArrowheads="1"/>
                </p:cNvSpPr>
                <p:nvPr/>
              </p:nvSpPr>
              <p:spPr bwMode="auto">
                <a:xfrm>
                  <a:off x="3329" y="1474"/>
                  <a:ext cx="1235" cy="686"/>
                </a:xfrm>
                <a:prstGeom prst="rect">
                  <a:avLst/>
                </a:prstGeom>
                <a:solidFill>
                  <a:srgbClr val="CCCDD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50" name="Freeform 119"/>
                <p:cNvSpPr>
                  <a:spLocks/>
                </p:cNvSpPr>
                <p:nvPr/>
              </p:nvSpPr>
              <p:spPr bwMode="auto">
                <a:xfrm>
                  <a:off x="3329" y="1466"/>
                  <a:ext cx="1243" cy="16"/>
                </a:xfrm>
                <a:custGeom>
                  <a:avLst/>
                  <a:gdLst>
                    <a:gd name="T0" fmla="*/ 1243 w 1243"/>
                    <a:gd name="T1" fmla="*/ 8 h 16"/>
                    <a:gd name="T2" fmla="*/ 1235 w 1243"/>
                    <a:gd name="T3" fmla="*/ 0 h 16"/>
                    <a:gd name="T4" fmla="*/ 0 w 1243"/>
                    <a:gd name="T5" fmla="*/ 0 h 16"/>
                    <a:gd name="T6" fmla="*/ 0 w 1243"/>
                    <a:gd name="T7" fmla="*/ 16 h 16"/>
                    <a:gd name="T8" fmla="*/ 1235 w 1243"/>
                    <a:gd name="T9" fmla="*/ 16 h 16"/>
                    <a:gd name="T10" fmla="*/ 1227 w 1243"/>
                    <a:gd name="T11" fmla="*/ 8 h 16"/>
                    <a:gd name="T12" fmla="*/ 1243 w 1243"/>
                    <a:gd name="T13" fmla="*/ 8 h 16"/>
                    <a:gd name="T14" fmla="*/ 1243 w 1243"/>
                    <a:gd name="T15" fmla="*/ 0 h 16"/>
                    <a:gd name="T16" fmla="*/ 1235 w 1243"/>
                    <a:gd name="T17" fmla="*/ 0 h 16"/>
                    <a:gd name="T18" fmla="*/ 1243 w 1243"/>
                    <a:gd name="T19" fmla="*/ 8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43" h="16">
                      <a:moveTo>
                        <a:pt x="1243" y="8"/>
                      </a:moveTo>
                      <a:lnTo>
                        <a:pt x="1235" y="0"/>
                      </a:lnTo>
                      <a:lnTo>
                        <a:pt x="0" y="0"/>
                      </a:lnTo>
                      <a:lnTo>
                        <a:pt x="0" y="16"/>
                      </a:lnTo>
                      <a:lnTo>
                        <a:pt x="1235" y="16"/>
                      </a:lnTo>
                      <a:lnTo>
                        <a:pt x="1227" y="8"/>
                      </a:lnTo>
                      <a:lnTo>
                        <a:pt x="1243" y="8"/>
                      </a:lnTo>
                      <a:lnTo>
                        <a:pt x="1243" y="0"/>
                      </a:lnTo>
                      <a:lnTo>
                        <a:pt x="1235" y="0"/>
                      </a:lnTo>
                      <a:lnTo>
                        <a:pt x="1243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51" name="Freeform 120"/>
                <p:cNvSpPr>
                  <a:spLocks/>
                </p:cNvSpPr>
                <p:nvPr/>
              </p:nvSpPr>
              <p:spPr bwMode="auto">
                <a:xfrm>
                  <a:off x="4556" y="1474"/>
                  <a:ext cx="16" cy="694"/>
                </a:xfrm>
                <a:custGeom>
                  <a:avLst/>
                  <a:gdLst>
                    <a:gd name="T0" fmla="*/ 8 w 16"/>
                    <a:gd name="T1" fmla="*/ 694 h 694"/>
                    <a:gd name="T2" fmla="*/ 16 w 16"/>
                    <a:gd name="T3" fmla="*/ 686 h 694"/>
                    <a:gd name="T4" fmla="*/ 16 w 16"/>
                    <a:gd name="T5" fmla="*/ 0 h 694"/>
                    <a:gd name="T6" fmla="*/ 0 w 16"/>
                    <a:gd name="T7" fmla="*/ 0 h 694"/>
                    <a:gd name="T8" fmla="*/ 0 w 16"/>
                    <a:gd name="T9" fmla="*/ 686 h 694"/>
                    <a:gd name="T10" fmla="*/ 8 w 16"/>
                    <a:gd name="T11" fmla="*/ 677 h 694"/>
                    <a:gd name="T12" fmla="*/ 8 w 16"/>
                    <a:gd name="T13" fmla="*/ 694 h 694"/>
                    <a:gd name="T14" fmla="*/ 16 w 16"/>
                    <a:gd name="T15" fmla="*/ 694 h 694"/>
                    <a:gd name="T16" fmla="*/ 16 w 16"/>
                    <a:gd name="T17" fmla="*/ 686 h 694"/>
                    <a:gd name="T18" fmla="*/ 8 w 16"/>
                    <a:gd name="T19" fmla="*/ 694 h 6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694">
                      <a:moveTo>
                        <a:pt x="8" y="694"/>
                      </a:moveTo>
                      <a:lnTo>
                        <a:pt x="16" y="68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686"/>
                      </a:lnTo>
                      <a:lnTo>
                        <a:pt x="8" y="677"/>
                      </a:lnTo>
                      <a:lnTo>
                        <a:pt x="8" y="694"/>
                      </a:lnTo>
                      <a:lnTo>
                        <a:pt x="16" y="694"/>
                      </a:lnTo>
                      <a:lnTo>
                        <a:pt x="16" y="686"/>
                      </a:lnTo>
                      <a:lnTo>
                        <a:pt x="8" y="69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52" name="Freeform 121"/>
                <p:cNvSpPr>
                  <a:spLocks/>
                </p:cNvSpPr>
                <p:nvPr/>
              </p:nvSpPr>
              <p:spPr bwMode="auto">
                <a:xfrm>
                  <a:off x="3321" y="2151"/>
                  <a:ext cx="1243" cy="17"/>
                </a:xfrm>
                <a:custGeom>
                  <a:avLst/>
                  <a:gdLst>
                    <a:gd name="T0" fmla="*/ 0 w 1243"/>
                    <a:gd name="T1" fmla="*/ 9 h 17"/>
                    <a:gd name="T2" fmla="*/ 8 w 1243"/>
                    <a:gd name="T3" fmla="*/ 17 h 17"/>
                    <a:gd name="T4" fmla="*/ 1243 w 1243"/>
                    <a:gd name="T5" fmla="*/ 17 h 17"/>
                    <a:gd name="T6" fmla="*/ 1243 w 1243"/>
                    <a:gd name="T7" fmla="*/ 0 h 17"/>
                    <a:gd name="T8" fmla="*/ 8 w 1243"/>
                    <a:gd name="T9" fmla="*/ 0 h 17"/>
                    <a:gd name="T10" fmla="*/ 16 w 1243"/>
                    <a:gd name="T11" fmla="*/ 9 h 17"/>
                    <a:gd name="T12" fmla="*/ 0 w 1243"/>
                    <a:gd name="T13" fmla="*/ 9 h 17"/>
                    <a:gd name="T14" fmla="*/ 0 w 1243"/>
                    <a:gd name="T15" fmla="*/ 17 h 17"/>
                    <a:gd name="T16" fmla="*/ 8 w 1243"/>
                    <a:gd name="T17" fmla="*/ 17 h 17"/>
                    <a:gd name="T18" fmla="*/ 0 w 1243"/>
                    <a:gd name="T19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43" h="17">
                      <a:moveTo>
                        <a:pt x="0" y="9"/>
                      </a:moveTo>
                      <a:lnTo>
                        <a:pt x="8" y="17"/>
                      </a:lnTo>
                      <a:lnTo>
                        <a:pt x="1243" y="17"/>
                      </a:lnTo>
                      <a:lnTo>
                        <a:pt x="1243" y="0"/>
                      </a:lnTo>
                      <a:lnTo>
                        <a:pt x="8" y="0"/>
                      </a:lnTo>
                      <a:lnTo>
                        <a:pt x="16" y="9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8" y="17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53" name="Freeform 122"/>
                <p:cNvSpPr>
                  <a:spLocks/>
                </p:cNvSpPr>
                <p:nvPr/>
              </p:nvSpPr>
              <p:spPr bwMode="auto">
                <a:xfrm>
                  <a:off x="3321" y="1466"/>
                  <a:ext cx="16" cy="694"/>
                </a:xfrm>
                <a:custGeom>
                  <a:avLst/>
                  <a:gdLst>
                    <a:gd name="T0" fmla="*/ 8 w 16"/>
                    <a:gd name="T1" fmla="*/ 0 h 694"/>
                    <a:gd name="T2" fmla="*/ 0 w 16"/>
                    <a:gd name="T3" fmla="*/ 8 h 694"/>
                    <a:gd name="T4" fmla="*/ 0 w 16"/>
                    <a:gd name="T5" fmla="*/ 694 h 694"/>
                    <a:gd name="T6" fmla="*/ 16 w 16"/>
                    <a:gd name="T7" fmla="*/ 694 h 694"/>
                    <a:gd name="T8" fmla="*/ 16 w 16"/>
                    <a:gd name="T9" fmla="*/ 8 h 694"/>
                    <a:gd name="T10" fmla="*/ 8 w 16"/>
                    <a:gd name="T11" fmla="*/ 16 h 694"/>
                    <a:gd name="T12" fmla="*/ 8 w 16"/>
                    <a:gd name="T13" fmla="*/ 0 h 694"/>
                    <a:gd name="T14" fmla="*/ 0 w 16"/>
                    <a:gd name="T15" fmla="*/ 0 h 694"/>
                    <a:gd name="T16" fmla="*/ 0 w 16"/>
                    <a:gd name="T17" fmla="*/ 8 h 694"/>
                    <a:gd name="T18" fmla="*/ 8 w 16"/>
                    <a:gd name="T19" fmla="*/ 0 h 6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694">
                      <a:moveTo>
                        <a:pt x="8" y="0"/>
                      </a:moveTo>
                      <a:lnTo>
                        <a:pt x="0" y="8"/>
                      </a:lnTo>
                      <a:lnTo>
                        <a:pt x="0" y="694"/>
                      </a:lnTo>
                      <a:lnTo>
                        <a:pt x="16" y="694"/>
                      </a:lnTo>
                      <a:lnTo>
                        <a:pt x="16" y="8"/>
                      </a:lnTo>
                      <a:lnTo>
                        <a:pt x="8" y="16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54" name="Rectangle 123"/>
                <p:cNvSpPr>
                  <a:spLocks noChangeArrowheads="1"/>
                </p:cNvSpPr>
                <p:nvPr/>
              </p:nvSpPr>
              <p:spPr bwMode="auto">
                <a:xfrm>
                  <a:off x="4647" y="1449"/>
                  <a:ext cx="876" cy="5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55" name="Freeform 124"/>
                <p:cNvSpPr>
                  <a:spLocks/>
                </p:cNvSpPr>
                <p:nvPr/>
              </p:nvSpPr>
              <p:spPr bwMode="auto">
                <a:xfrm>
                  <a:off x="4647" y="1440"/>
                  <a:ext cx="883" cy="17"/>
                </a:xfrm>
                <a:custGeom>
                  <a:avLst/>
                  <a:gdLst>
                    <a:gd name="T0" fmla="*/ 883 w 883"/>
                    <a:gd name="T1" fmla="*/ 9 h 17"/>
                    <a:gd name="T2" fmla="*/ 876 w 883"/>
                    <a:gd name="T3" fmla="*/ 0 h 17"/>
                    <a:gd name="T4" fmla="*/ 0 w 883"/>
                    <a:gd name="T5" fmla="*/ 0 h 17"/>
                    <a:gd name="T6" fmla="*/ 0 w 883"/>
                    <a:gd name="T7" fmla="*/ 17 h 17"/>
                    <a:gd name="T8" fmla="*/ 876 w 883"/>
                    <a:gd name="T9" fmla="*/ 17 h 17"/>
                    <a:gd name="T10" fmla="*/ 868 w 883"/>
                    <a:gd name="T11" fmla="*/ 9 h 17"/>
                    <a:gd name="T12" fmla="*/ 883 w 883"/>
                    <a:gd name="T13" fmla="*/ 9 h 17"/>
                    <a:gd name="T14" fmla="*/ 883 w 883"/>
                    <a:gd name="T15" fmla="*/ 0 h 17"/>
                    <a:gd name="T16" fmla="*/ 876 w 883"/>
                    <a:gd name="T17" fmla="*/ 0 h 17"/>
                    <a:gd name="T18" fmla="*/ 883 w 883"/>
                    <a:gd name="T19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3" h="17">
                      <a:moveTo>
                        <a:pt x="883" y="9"/>
                      </a:moveTo>
                      <a:lnTo>
                        <a:pt x="876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876" y="17"/>
                      </a:lnTo>
                      <a:lnTo>
                        <a:pt x="868" y="9"/>
                      </a:lnTo>
                      <a:lnTo>
                        <a:pt x="883" y="9"/>
                      </a:lnTo>
                      <a:lnTo>
                        <a:pt x="883" y="0"/>
                      </a:lnTo>
                      <a:lnTo>
                        <a:pt x="876" y="0"/>
                      </a:lnTo>
                      <a:lnTo>
                        <a:pt x="883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56" name="Freeform 125"/>
                <p:cNvSpPr>
                  <a:spLocks/>
                </p:cNvSpPr>
                <p:nvPr/>
              </p:nvSpPr>
              <p:spPr bwMode="auto">
                <a:xfrm>
                  <a:off x="5515" y="1449"/>
                  <a:ext cx="15" cy="564"/>
                </a:xfrm>
                <a:custGeom>
                  <a:avLst/>
                  <a:gdLst>
                    <a:gd name="T0" fmla="*/ 8 w 15"/>
                    <a:gd name="T1" fmla="*/ 564 h 564"/>
                    <a:gd name="T2" fmla="*/ 15 w 15"/>
                    <a:gd name="T3" fmla="*/ 556 h 564"/>
                    <a:gd name="T4" fmla="*/ 15 w 15"/>
                    <a:gd name="T5" fmla="*/ 0 h 564"/>
                    <a:gd name="T6" fmla="*/ 0 w 15"/>
                    <a:gd name="T7" fmla="*/ 0 h 564"/>
                    <a:gd name="T8" fmla="*/ 0 w 15"/>
                    <a:gd name="T9" fmla="*/ 556 h 564"/>
                    <a:gd name="T10" fmla="*/ 8 w 15"/>
                    <a:gd name="T11" fmla="*/ 548 h 564"/>
                    <a:gd name="T12" fmla="*/ 8 w 15"/>
                    <a:gd name="T13" fmla="*/ 564 h 564"/>
                    <a:gd name="T14" fmla="*/ 15 w 15"/>
                    <a:gd name="T15" fmla="*/ 564 h 564"/>
                    <a:gd name="T16" fmla="*/ 15 w 15"/>
                    <a:gd name="T17" fmla="*/ 556 h 564"/>
                    <a:gd name="T18" fmla="*/ 8 w 15"/>
                    <a:gd name="T19" fmla="*/ 56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564">
                      <a:moveTo>
                        <a:pt x="8" y="564"/>
                      </a:moveTo>
                      <a:lnTo>
                        <a:pt x="15" y="556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556"/>
                      </a:lnTo>
                      <a:lnTo>
                        <a:pt x="8" y="548"/>
                      </a:lnTo>
                      <a:lnTo>
                        <a:pt x="8" y="564"/>
                      </a:lnTo>
                      <a:lnTo>
                        <a:pt x="15" y="564"/>
                      </a:lnTo>
                      <a:lnTo>
                        <a:pt x="15" y="556"/>
                      </a:lnTo>
                      <a:lnTo>
                        <a:pt x="8" y="56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57" name="Freeform 126"/>
                <p:cNvSpPr>
                  <a:spLocks/>
                </p:cNvSpPr>
                <p:nvPr/>
              </p:nvSpPr>
              <p:spPr bwMode="auto">
                <a:xfrm>
                  <a:off x="4639" y="1997"/>
                  <a:ext cx="884" cy="16"/>
                </a:xfrm>
                <a:custGeom>
                  <a:avLst/>
                  <a:gdLst>
                    <a:gd name="T0" fmla="*/ 0 w 884"/>
                    <a:gd name="T1" fmla="*/ 8 h 16"/>
                    <a:gd name="T2" fmla="*/ 8 w 884"/>
                    <a:gd name="T3" fmla="*/ 16 h 16"/>
                    <a:gd name="T4" fmla="*/ 884 w 884"/>
                    <a:gd name="T5" fmla="*/ 16 h 16"/>
                    <a:gd name="T6" fmla="*/ 884 w 884"/>
                    <a:gd name="T7" fmla="*/ 0 h 16"/>
                    <a:gd name="T8" fmla="*/ 8 w 884"/>
                    <a:gd name="T9" fmla="*/ 0 h 16"/>
                    <a:gd name="T10" fmla="*/ 16 w 884"/>
                    <a:gd name="T11" fmla="*/ 8 h 16"/>
                    <a:gd name="T12" fmla="*/ 0 w 884"/>
                    <a:gd name="T13" fmla="*/ 8 h 16"/>
                    <a:gd name="T14" fmla="*/ 0 w 884"/>
                    <a:gd name="T15" fmla="*/ 16 h 16"/>
                    <a:gd name="T16" fmla="*/ 8 w 884"/>
                    <a:gd name="T17" fmla="*/ 16 h 16"/>
                    <a:gd name="T18" fmla="*/ 0 w 884"/>
                    <a:gd name="T19" fmla="*/ 8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4" h="16">
                      <a:moveTo>
                        <a:pt x="0" y="8"/>
                      </a:moveTo>
                      <a:lnTo>
                        <a:pt x="8" y="16"/>
                      </a:lnTo>
                      <a:lnTo>
                        <a:pt x="884" y="16"/>
                      </a:lnTo>
                      <a:lnTo>
                        <a:pt x="884" y="0"/>
                      </a:lnTo>
                      <a:lnTo>
                        <a:pt x="8" y="0"/>
                      </a:lnTo>
                      <a:lnTo>
                        <a:pt x="16" y="8"/>
                      </a:ln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8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58" name="Freeform 127"/>
                <p:cNvSpPr>
                  <a:spLocks/>
                </p:cNvSpPr>
                <p:nvPr/>
              </p:nvSpPr>
              <p:spPr bwMode="auto">
                <a:xfrm>
                  <a:off x="4639" y="1440"/>
                  <a:ext cx="16" cy="565"/>
                </a:xfrm>
                <a:custGeom>
                  <a:avLst/>
                  <a:gdLst>
                    <a:gd name="T0" fmla="*/ 8 w 16"/>
                    <a:gd name="T1" fmla="*/ 0 h 565"/>
                    <a:gd name="T2" fmla="*/ 0 w 16"/>
                    <a:gd name="T3" fmla="*/ 9 h 565"/>
                    <a:gd name="T4" fmla="*/ 0 w 16"/>
                    <a:gd name="T5" fmla="*/ 565 h 565"/>
                    <a:gd name="T6" fmla="*/ 16 w 16"/>
                    <a:gd name="T7" fmla="*/ 565 h 565"/>
                    <a:gd name="T8" fmla="*/ 16 w 16"/>
                    <a:gd name="T9" fmla="*/ 9 h 565"/>
                    <a:gd name="T10" fmla="*/ 8 w 16"/>
                    <a:gd name="T11" fmla="*/ 17 h 565"/>
                    <a:gd name="T12" fmla="*/ 8 w 16"/>
                    <a:gd name="T13" fmla="*/ 0 h 565"/>
                    <a:gd name="T14" fmla="*/ 0 w 16"/>
                    <a:gd name="T15" fmla="*/ 0 h 565"/>
                    <a:gd name="T16" fmla="*/ 0 w 16"/>
                    <a:gd name="T17" fmla="*/ 9 h 565"/>
                    <a:gd name="T18" fmla="*/ 8 w 16"/>
                    <a:gd name="T19" fmla="*/ 0 h 5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565">
                      <a:moveTo>
                        <a:pt x="8" y="0"/>
                      </a:moveTo>
                      <a:lnTo>
                        <a:pt x="0" y="9"/>
                      </a:lnTo>
                      <a:lnTo>
                        <a:pt x="0" y="565"/>
                      </a:lnTo>
                      <a:lnTo>
                        <a:pt x="16" y="565"/>
                      </a:lnTo>
                      <a:lnTo>
                        <a:pt x="16" y="9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9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59" name="Rectangle 128"/>
                <p:cNvSpPr>
                  <a:spLocks noChangeArrowheads="1"/>
                </p:cNvSpPr>
                <p:nvPr/>
              </p:nvSpPr>
              <p:spPr bwMode="auto">
                <a:xfrm>
                  <a:off x="4769" y="1575"/>
                  <a:ext cx="683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Пенсійний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60" name="Rectangle 129"/>
                <p:cNvSpPr>
                  <a:spLocks noChangeArrowheads="1"/>
                </p:cNvSpPr>
                <p:nvPr/>
              </p:nvSpPr>
              <p:spPr bwMode="auto">
                <a:xfrm>
                  <a:off x="4935" y="1700"/>
                  <a:ext cx="35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фонд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61" name="Rectangle 130"/>
                <p:cNvSpPr>
                  <a:spLocks noChangeArrowheads="1"/>
                </p:cNvSpPr>
                <p:nvPr/>
              </p:nvSpPr>
              <p:spPr bwMode="auto">
                <a:xfrm>
                  <a:off x="4647" y="2252"/>
                  <a:ext cx="880" cy="69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62" name="Freeform 131"/>
                <p:cNvSpPr>
                  <a:spLocks/>
                </p:cNvSpPr>
                <p:nvPr/>
              </p:nvSpPr>
              <p:spPr bwMode="auto">
                <a:xfrm>
                  <a:off x="4647" y="2243"/>
                  <a:ext cx="887" cy="17"/>
                </a:xfrm>
                <a:custGeom>
                  <a:avLst/>
                  <a:gdLst>
                    <a:gd name="T0" fmla="*/ 887 w 887"/>
                    <a:gd name="T1" fmla="*/ 9 h 17"/>
                    <a:gd name="T2" fmla="*/ 880 w 887"/>
                    <a:gd name="T3" fmla="*/ 0 h 17"/>
                    <a:gd name="T4" fmla="*/ 0 w 887"/>
                    <a:gd name="T5" fmla="*/ 0 h 17"/>
                    <a:gd name="T6" fmla="*/ 0 w 887"/>
                    <a:gd name="T7" fmla="*/ 17 h 17"/>
                    <a:gd name="T8" fmla="*/ 880 w 887"/>
                    <a:gd name="T9" fmla="*/ 17 h 17"/>
                    <a:gd name="T10" fmla="*/ 872 w 887"/>
                    <a:gd name="T11" fmla="*/ 9 h 17"/>
                    <a:gd name="T12" fmla="*/ 887 w 887"/>
                    <a:gd name="T13" fmla="*/ 9 h 17"/>
                    <a:gd name="T14" fmla="*/ 887 w 887"/>
                    <a:gd name="T15" fmla="*/ 0 h 17"/>
                    <a:gd name="T16" fmla="*/ 880 w 887"/>
                    <a:gd name="T17" fmla="*/ 0 h 17"/>
                    <a:gd name="T18" fmla="*/ 887 w 887"/>
                    <a:gd name="T19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7" h="17">
                      <a:moveTo>
                        <a:pt x="887" y="9"/>
                      </a:moveTo>
                      <a:lnTo>
                        <a:pt x="880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880" y="17"/>
                      </a:lnTo>
                      <a:lnTo>
                        <a:pt x="872" y="9"/>
                      </a:lnTo>
                      <a:lnTo>
                        <a:pt x="887" y="9"/>
                      </a:lnTo>
                      <a:lnTo>
                        <a:pt x="887" y="0"/>
                      </a:lnTo>
                      <a:lnTo>
                        <a:pt x="880" y="0"/>
                      </a:lnTo>
                      <a:lnTo>
                        <a:pt x="887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63" name="Freeform 132"/>
                <p:cNvSpPr>
                  <a:spLocks/>
                </p:cNvSpPr>
                <p:nvPr/>
              </p:nvSpPr>
              <p:spPr bwMode="auto">
                <a:xfrm>
                  <a:off x="5519" y="2252"/>
                  <a:ext cx="15" cy="698"/>
                </a:xfrm>
                <a:custGeom>
                  <a:avLst/>
                  <a:gdLst>
                    <a:gd name="T0" fmla="*/ 8 w 15"/>
                    <a:gd name="T1" fmla="*/ 698 h 698"/>
                    <a:gd name="T2" fmla="*/ 15 w 15"/>
                    <a:gd name="T3" fmla="*/ 690 h 698"/>
                    <a:gd name="T4" fmla="*/ 15 w 15"/>
                    <a:gd name="T5" fmla="*/ 0 h 698"/>
                    <a:gd name="T6" fmla="*/ 0 w 15"/>
                    <a:gd name="T7" fmla="*/ 0 h 698"/>
                    <a:gd name="T8" fmla="*/ 0 w 15"/>
                    <a:gd name="T9" fmla="*/ 690 h 698"/>
                    <a:gd name="T10" fmla="*/ 8 w 15"/>
                    <a:gd name="T11" fmla="*/ 681 h 698"/>
                    <a:gd name="T12" fmla="*/ 8 w 15"/>
                    <a:gd name="T13" fmla="*/ 698 h 698"/>
                    <a:gd name="T14" fmla="*/ 15 w 15"/>
                    <a:gd name="T15" fmla="*/ 698 h 698"/>
                    <a:gd name="T16" fmla="*/ 15 w 15"/>
                    <a:gd name="T17" fmla="*/ 690 h 698"/>
                    <a:gd name="T18" fmla="*/ 8 w 15"/>
                    <a:gd name="T19" fmla="*/ 698 h 6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698">
                      <a:moveTo>
                        <a:pt x="8" y="698"/>
                      </a:moveTo>
                      <a:lnTo>
                        <a:pt x="15" y="690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690"/>
                      </a:lnTo>
                      <a:lnTo>
                        <a:pt x="8" y="681"/>
                      </a:lnTo>
                      <a:lnTo>
                        <a:pt x="8" y="698"/>
                      </a:lnTo>
                      <a:lnTo>
                        <a:pt x="15" y="698"/>
                      </a:lnTo>
                      <a:lnTo>
                        <a:pt x="15" y="690"/>
                      </a:lnTo>
                      <a:lnTo>
                        <a:pt x="8" y="69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64" name="Freeform 133"/>
                <p:cNvSpPr>
                  <a:spLocks/>
                </p:cNvSpPr>
                <p:nvPr/>
              </p:nvSpPr>
              <p:spPr bwMode="auto">
                <a:xfrm>
                  <a:off x="4635" y="2933"/>
                  <a:ext cx="892" cy="17"/>
                </a:xfrm>
                <a:custGeom>
                  <a:avLst/>
                  <a:gdLst>
                    <a:gd name="T0" fmla="*/ 0 w 892"/>
                    <a:gd name="T1" fmla="*/ 9 h 17"/>
                    <a:gd name="T2" fmla="*/ 12 w 892"/>
                    <a:gd name="T3" fmla="*/ 17 h 17"/>
                    <a:gd name="T4" fmla="*/ 892 w 892"/>
                    <a:gd name="T5" fmla="*/ 17 h 17"/>
                    <a:gd name="T6" fmla="*/ 892 w 892"/>
                    <a:gd name="T7" fmla="*/ 0 h 17"/>
                    <a:gd name="T8" fmla="*/ 12 w 892"/>
                    <a:gd name="T9" fmla="*/ 0 h 17"/>
                    <a:gd name="T10" fmla="*/ 20 w 892"/>
                    <a:gd name="T11" fmla="*/ 9 h 17"/>
                    <a:gd name="T12" fmla="*/ 0 w 892"/>
                    <a:gd name="T13" fmla="*/ 9 h 17"/>
                    <a:gd name="T14" fmla="*/ 0 w 892"/>
                    <a:gd name="T15" fmla="*/ 17 h 17"/>
                    <a:gd name="T16" fmla="*/ 12 w 892"/>
                    <a:gd name="T17" fmla="*/ 17 h 17"/>
                    <a:gd name="T18" fmla="*/ 0 w 892"/>
                    <a:gd name="T19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92" h="17">
                      <a:moveTo>
                        <a:pt x="0" y="9"/>
                      </a:moveTo>
                      <a:lnTo>
                        <a:pt x="12" y="17"/>
                      </a:lnTo>
                      <a:lnTo>
                        <a:pt x="892" y="17"/>
                      </a:lnTo>
                      <a:lnTo>
                        <a:pt x="892" y="0"/>
                      </a:lnTo>
                      <a:lnTo>
                        <a:pt x="12" y="0"/>
                      </a:lnTo>
                      <a:lnTo>
                        <a:pt x="20" y="9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12" y="17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65" name="Freeform 134"/>
                <p:cNvSpPr>
                  <a:spLocks/>
                </p:cNvSpPr>
                <p:nvPr/>
              </p:nvSpPr>
              <p:spPr bwMode="auto">
                <a:xfrm>
                  <a:off x="4635" y="2243"/>
                  <a:ext cx="20" cy="699"/>
                </a:xfrm>
                <a:custGeom>
                  <a:avLst/>
                  <a:gdLst>
                    <a:gd name="T0" fmla="*/ 12 w 20"/>
                    <a:gd name="T1" fmla="*/ 0 h 699"/>
                    <a:gd name="T2" fmla="*/ 0 w 20"/>
                    <a:gd name="T3" fmla="*/ 9 h 699"/>
                    <a:gd name="T4" fmla="*/ 0 w 20"/>
                    <a:gd name="T5" fmla="*/ 699 h 699"/>
                    <a:gd name="T6" fmla="*/ 20 w 20"/>
                    <a:gd name="T7" fmla="*/ 699 h 699"/>
                    <a:gd name="T8" fmla="*/ 20 w 20"/>
                    <a:gd name="T9" fmla="*/ 9 h 699"/>
                    <a:gd name="T10" fmla="*/ 12 w 20"/>
                    <a:gd name="T11" fmla="*/ 17 h 699"/>
                    <a:gd name="T12" fmla="*/ 12 w 20"/>
                    <a:gd name="T13" fmla="*/ 0 h 699"/>
                    <a:gd name="T14" fmla="*/ 0 w 20"/>
                    <a:gd name="T15" fmla="*/ 0 h 699"/>
                    <a:gd name="T16" fmla="*/ 0 w 20"/>
                    <a:gd name="T17" fmla="*/ 9 h 699"/>
                    <a:gd name="T18" fmla="*/ 12 w 20"/>
                    <a:gd name="T19" fmla="*/ 0 h 6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0" h="699">
                      <a:moveTo>
                        <a:pt x="12" y="0"/>
                      </a:moveTo>
                      <a:lnTo>
                        <a:pt x="0" y="9"/>
                      </a:lnTo>
                      <a:lnTo>
                        <a:pt x="0" y="699"/>
                      </a:lnTo>
                      <a:lnTo>
                        <a:pt x="20" y="699"/>
                      </a:lnTo>
                      <a:lnTo>
                        <a:pt x="20" y="9"/>
                      </a:lnTo>
                      <a:lnTo>
                        <a:pt x="12" y="17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66" name="Rectangle 135"/>
                <p:cNvSpPr>
                  <a:spLocks noChangeArrowheads="1"/>
                </p:cNvSpPr>
                <p:nvPr/>
              </p:nvSpPr>
              <p:spPr bwMode="auto">
                <a:xfrm>
                  <a:off x="3333" y="2850"/>
                  <a:ext cx="1109" cy="50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67" name="Freeform 136"/>
                <p:cNvSpPr>
                  <a:spLocks/>
                </p:cNvSpPr>
                <p:nvPr/>
              </p:nvSpPr>
              <p:spPr bwMode="auto">
                <a:xfrm>
                  <a:off x="3333" y="2841"/>
                  <a:ext cx="1116" cy="17"/>
                </a:xfrm>
                <a:custGeom>
                  <a:avLst/>
                  <a:gdLst>
                    <a:gd name="T0" fmla="*/ 1116 w 1116"/>
                    <a:gd name="T1" fmla="*/ 9 h 17"/>
                    <a:gd name="T2" fmla="*/ 1109 w 1116"/>
                    <a:gd name="T3" fmla="*/ 0 h 17"/>
                    <a:gd name="T4" fmla="*/ 0 w 1116"/>
                    <a:gd name="T5" fmla="*/ 0 h 17"/>
                    <a:gd name="T6" fmla="*/ 0 w 1116"/>
                    <a:gd name="T7" fmla="*/ 17 h 17"/>
                    <a:gd name="T8" fmla="*/ 1109 w 1116"/>
                    <a:gd name="T9" fmla="*/ 17 h 17"/>
                    <a:gd name="T10" fmla="*/ 1101 w 1116"/>
                    <a:gd name="T11" fmla="*/ 9 h 17"/>
                    <a:gd name="T12" fmla="*/ 1116 w 1116"/>
                    <a:gd name="T13" fmla="*/ 9 h 17"/>
                    <a:gd name="T14" fmla="*/ 1116 w 1116"/>
                    <a:gd name="T15" fmla="*/ 0 h 17"/>
                    <a:gd name="T16" fmla="*/ 1109 w 1116"/>
                    <a:gd name="T17" fmla="*/ 0 h 17"/>
                    <a:gd name="T18" fmla="*/ 1116 w 1116"/>
                    <a:gd name="T19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16" h="17">
                      <a:moveTo>
                        <a:pt x="1116" y="9"/>
                      </a:moveTo>
                      <a:lnTo>
                        <a:pt x="1109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1109" y="17"/>
                      </a:lnTo>
                      <a:lnTo>
                        <a:pt x="1101" y="9"/>
                      </a:lnTo>
                      <a:lnTo>
                        <a:pt x="1116" y="9"/>
                      </a:lnTo>
                      <a:lnTo>
                        <a:pt x="1116" y="0"/>
                      </a:lnTo>
                      <a:lnTo>
                        <a:pt x="1109" y="0"/>
                      </a:lnTo>
                      <a:lnTo>
                        <a:pt x="1116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68" name="Freeform 137"/>
                <p:cNvSpPr>
                  <a:spLocks/>
                </p:cNvSpPr>
                <p:nvPr/>
              </p:nvSpPr>
              <p:spPr bwMode="auto">
                <a:xfrm>
                  <a:off x="4434" y="2850"/>
                  <a:ext cx="15" cy="514"/>
                </a:xfrm>
                <a:custGeom>
                  <a:avLst/>
                  <a:gdLst>
                    <a:gd name="T0" fmla="*/ 8 w 15"/>
                    <a:gd name="T1" fmla="*/ 514 h 514"/>
                    <a:gd name="T2" fmla="*/ 15 w 15"/>
                    <a:gd name="T3" fmla="*/ 506 h 514"/>
                    <a:gd name="T4" fmla="*/ 15 w 15"/>
                    <a:gd name="T5" fmla="*/ 0 h 514"/>
                    <a:gd name="T6" fmla="*/ 0 w 15"/>
                    <a:gd name="T7" fmla="*/ 0 h 514"/>
                    <a:gd name="T8" fmla="*/ 0 w 15"/>
                    <a:gd name="T9" fmla="*/ 506 h 514"/>
                    <a:gd name="T10" fmla="*/ 8 w 15"/>
                    <a:gd name="T11" fmla="*/ 497 h 514"/>
                    <a:gd name="T12" fmla="*/ 8 w 15"/>
                    <a:gd name="T13" fmla="*/ 514 h 514"/>
                    <a:gd name="T14" fmla="*/ 15 w 15"/>
                    <a:gd name="T15" fmla="*/ 514 h 514"/>
                    <a:gd name="T16" fmla="*/ 15 w 15"/>
                    <a:gd name="T17" fmla="*/ 506 h 514"/>
                    <a:gd name="T18" fmla="*/ 8 w 15"/>
                    <a:gd name="T19" fmla="*/ 514 h 5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514">
                      <a:moveTo>
                        <a:pt x="8" y="514"/>
                      </a:moveTo>
                      <a:lnTo>
                        <a:pt x="15" y="506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506"/>
                      </a:lnTo>
                      <a:lnTo>
                        <a:pt x="8" y="497"/>
                      </a:lnTo>
                      <a:lnTo>
                        <a:pt x="8" y="514"/>
                      </a:lnTo>
                      <a:lnTo>
                        <a:pt x="15" y="514"/>
                      </a:lnTo>
                      <a:lnTo>
                        <a:pt x="15" y="506"/>
                      </a:lnTo>
                      <a:lnTo>
                        <a:pt x="8" y="51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69" name="Freeform 138"/>
                <p:cNvSpPr>
                  <a:spLocks/>
                </p:cNvSpPr>
                <p:nvPr/>
              </p:nvSpPr>
              <p:spPr bwMode="auto">
                <a:xfrm>
                  <a:off x="3325" y="3347"/>
                  <a:ext cx="1117" cy="17"/>
                </a:xfrm>
                <a:custGeom>
                  <a:avLst/>
                  <a:gdLst>
                    <a:gd name="T0" fmla="*/ 0 w 1117"/>
                    <a:gd name="T1" fmla="*/ 9 h 17"/>
                    <a:gd name="T2" fmla="*/ 8 w 1117"/>
                    <a:gd name="T3" fmla="*/ 17 h 17"/>
                    <a:gd name="T4" fmla="*/ 1117 w 1117"/>
                    <a:gd name="T5" fmla="*/ 17 h 17"/>
                    <a:gd name="T6" fmla="*/ 1117 w 1117"/>
                    <a:gd name="T7" fmla="*/ 0 h 17"/>
                    <a:gd name="T8" fmla="*/ 8 w 1117"/>
                    <a:gd name="T9" fmla="*/ 0 h 17"/>
                    <a:gd name="T10" fmla="*/ 16 w 1117"/>
                    <a:gd name="T11" fmla="*/ 9 h 17"/>
                    <a:gd name="T12" fmla="*/ 0 w 1117"/>
                    <a:gd name="T13" fmla="*/ 9 h 17"/>
                    <a:gd name="T14" fmla="*/ 0 w 1117"/>
                    <a:gd name="T15" fmla="*/ 17 h 17"/>
                    <a:gd name="T16" fmla="*/ 8 w 1117"/>
                    <a:gd name="T17" fmla="*/ 17 h 17"/>
                    <a:gd name="T18" fmla="*/ 0 w 1117"/>
                    <a:gd name="T19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17" h="17">
                      <a:moveTo>
                        <a:pt x="0" y="9"/>
                      </a:moveTo>
                      <a:lnTo>
                        <a:pt x="8" y="17"/>
                      </a:lnTo>
                      <a:lnTo>
                        <a:pt x="1117" y="17"/>
                      </a:lnTo>
                      <a:lnTo>
                        <a:pt x="1117" y="0"/>
                      </a:lnTo>
                      <a:lnTo>
                        <a:pt x="8" y="0"/>
                      </a:lnTo>
                      <a:lnTo>
                        <a:pt x="16" y="9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8" y="17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70" name="Freeform 139"/>
                <p:cNvSpPr>
                  <a:spLocks/>
                </p:cNvSpPr>
                <p:nvPr/>
              </p:nvSpPr>
              <p:spPr bwMode="auto">
                <a:xfrm>
                  <a:off x="3325" y="2841"/>
                  <a:ext cx="16" cy="515"/>
                </a:xfrm>
                <a:custGeom>
                  <a:avLst/>
                  <a:gdLst>
                    <a:gd name="T0" fmla="*/ 8 w 16"/>
                    <a:gd name="T1" fmla="*/ 0 h 515"/>
                    <a:gd name="T2" fmla="*/ 0 w 16"/>
                    <a:gd name="T3" fmla="*/ 9 h 515"/>
                    <a:gd name="T4" fmla="*/ 0 w 16"/>
                    <a:gd name="T5" fmla="*/ 515 h 515"/>
                    <a:gd name="T6" fmla="*/ 16 w 16"/>
                    <a:gd name="T7" fmla="*/ 515 h 515"/>
                    <a:gd name="T8" fmla="*/ 16 w 16"/>
                    <a:gd name="T9" fmla="*/ 9 h 515"/>
                    <a:gd name="T10" fmla="*/ 8 w 16"/>
                    <a:gd name="T11" fmla="*/ 17 h 515"/>
                    <a:gd name="T12" fmla="*/ 8 w 16"/>
                    <a:gd name="T13" fmla="*/ 0 h 515"/>
                    <a:gd name="T14" fmla="*/ 0 w 16"/>
                    <a:gd name="T15" fmla="*/ 0 h 515"/>
                    <a:gd name="T16" fmla="*/ 0 w 16"/>
                    <a:gd name="T17" fmla="*/ 9 h 515"/>
                    <a:gd name="T18" fmla="*/ 8 w 16"/>
                    <a:gd name="T19" fmla="*/ 0 h 5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515">
                      <a:moveTo>
                        <a:pt x="8" y="0"/>
                      </a:moveTo>
                      <a:lnTo>
                        <a:pt x="0" y="9"/>
                      </a:lnTo>
                      <a:lnTo>
                        <a:pt x="0" y="515"/>
                      </a:lnTo>
                      <a:lnTo>
                        <a:pt x="16" y="515"/>
                      </a:lnTo>
                      <a:lnTo>
                        <a:pt x="16" y="9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9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71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22" y="2967"/>
                  <a:ext cx="797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Інституційні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72" name="Rectangle 141"/>
                <p:cNvSpPr>
                  <a:spLocks noChangeArrowheads="1"/>
                </p:cNvSpPr>
                <p:nvPr/>
              </p:nvSpPr>
              <p:spPr bwMode="auto">
                <a:xfrm>
                  <a:off x="3609" y="3088"/>
                  <a:ext cx="627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інвестори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73" name="Rectangle 142"/>
                <p:cNvSpPr>
                  <a:spLocks noChangeArrowheads="1"/>
                </p:cNvSpPr>
                <p:nvPr/>
              </p:nvSpPr>
              <p:spPr bwMode="auto">
                <a:xfrm>
                  <a:off x="3341" y="3406"/>
                  <a:ext cx="1104" cy="51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74" name="Freeform 143"/>
                <p:cNvSpPr>
                  <a:spLocks/>
                </p:cNvSpPr>
                <p:nvPr/>
              </p:nvSpPr>
              <p:spPr bwMode="auto">
                <a:xfrm>
                  <a:off x="3341" y="3398"/>
                  <a:ext cx="1112" cy="16"/>
                </a:xfrm>
                <a:custGeom>
                  <a:avLst/>
                  <a:gdLst>
                    <a:gd name="T0" fmla="*/ 1112 w 1112"/>
                    <a:gd name="T1" fmla="*/ 8 h 16"/>
                    <a:gd name="T2" fmla="*/ 1104 w 1112"/>
                    <a:gd name="T3" fmla="*/ 0 h 16"/>
                    <a:gd name="T4" fmla="*/ 0 w 1112"/>
                    <a:gd name="T5" fmla="*/ 0 h 16"/>
                    <a:gd name="T6" fmla="*/ 0 w 1112"/>
                    <a:gd name="T7" fmla="*/ 16 h 16"/>
                    <a:gd name="T8" fmla="*/ 1104 w 1112"/>
                    <a:gd name="T9" fmla="*/ 16 h 16"/>
                    <a:gd name="T10" fmla="*/ 1097 w 1112"/>
                    <a:gd name="T11" fmla="*/ 8 h 16"/>
                    <a:gd name="T12" fmla="*/ 1112 w 1112"/>
                    <a:gd name="T13" fmla="*/ 8 h 16"/>
                    <a:gd name="T14" fmla="*/ 1112 w 1112"/>
                    <a:gd name="T15" fmla="*/ 0 h 16"/>
                    <a:gd name="T16" fmla="*/ 1104 w 1112"/>
                    <a:gd name="T17" fmla="*/ 0 h 16"/>
                    <a:gd name="T18" fmla="*/ 1112 w 1112"/>
                    <a:gd name="T19" fmla="*/ 8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12" h="16">
                      <a:moveTo>
                        <a:pt x="1112" y="8"/>
                      </a:moveTo>
                      <a:lnTo>
                        <a:pt x="1104" y="0"/>
                      </a:lnTo>
                      <a:lnTo>
                        <a:pt x="0" y="0"/>
                      </a:lnTo>
                      <a:lnTo>
                        <a:pt x="0" y="16"/>
                      </a:lnTo>
                      <a:lnTo>
                        <a:pt x="1104" y="16"/>
                      </a:lnTo>
                      <a:lnTo>
                        <a:pt x="1097" y="8"/>
                      </a:lnTo>
                      <a:lnTo>
                        <a:pt x="1112" y="8"/>
                      </a:lnTo>
                      <a:lnTo>
                        <a:pt x="1112" y="0"/>
                      </a:lnTo>
                      <a:lnTo>
                        <a:pt x="1104" y="0"/>
                      </a:lnTo>
                      <a:lnTo>
                        <a:pt x="1112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75" name="Freeform 144"/>
                <p:cNvSpPr>
                  <a:spLocks/>
                </p:cNvSpPr>
                <p:nvPr/>
              </p:nvSpPr>
              <p:spPr bwMode="auto">
                <a:xfrm>
                  <a:off x="4438" y="3406"/>
                  <a:ext cx="15" cy="519"/>
                </a:xfrm>
                <a:custGeom>
                  <a:avLst/>
                  <a:gdLst>
                    <a:gd name="T0" fmla="*/ 7 w 15"/>
                    <a:gd name="T1" fmla="*/ 519 h 519"/>
                    <a:gd name="T2" fmla="*/ 15 w 15"/>
                    <a:gd name="T3" fmla="*/ 510 h 519"/>
                    <a:gd name="T4" fmla="*/ 15 w 15"/>
                    <a:gd name="T5" fmla="*/ 0 h 519"/>
                    <a:gd name="T6" fmla="*/ 0 w 15"/>
                    <a:gd name="T7" fmla="*/ 0 h 519"/>
                    <a:gd name="T8" fmla="*/ 0 w 15"/>
                    <a:gd name="T9" fmla="*/ 510 h 519"/>
                    <a:gd name="T10" fmla="*/ 7 w 15"/>
                    <a:gd name="T11" fmla="*/ 502 h 519"/>
                    <a:gd name="T12" fmla="*/ 7 w 15"/>
                    <a:gd name="T13" fmla="*/ 519 h 519"/>
                    <a:gd name="T14" fmla="*/ 15 w 15"/>
                    <a:gd name="T15" fmla="*/ 519 h 519"/>
                    <a:gd name="T16" fmla="*/ 15 w 15"/>
                    <a:gd name="T17" fmla="*/ 510 h 519"/>
                    <a:gd name="T18" fmla="*/ 7 w 15"/>
                    <a:gd name="T19" fmla="*/ 519 h 5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519">
                      <a:moveTo>
                        <a:pt x="7" y="519"/>
                      </a:moveTo>
                      <a:lnTo>
                        <a:pt x="15" y="510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510"/>
                      </a:lnTo>
                      <a:lnTo>
                        <a:pt x="7" y="502"/>
                      </a:lnTo>
                      <a:lnTo>
                        <a:pt x="7" y="519"/>
                      </a:lnTo>
                      <a:lnTo>
                        <a:pt x="15" y="519"/>
                      </a:lnTo>
                      <a:lnTo>
                        <a:pt x="15" y="510"/>
                      </a:lnTo>
                      <a:lnTo>
                        <a:pt x="7" y="51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76" name="Freeform 145"/>
                <p:cNvSpPr>
                  <a:spLocks/>
                </p:cNvSpPr>
                <p:nvPr/>
              </p:nvSpPr>
              <p:spPr bwMode="auto">
                <a:xfrm>
                  <a:off x="3333" y="3908"/>
                  <a:ext cx="1112" cy="17"/>
                </a:xfrm>
                <a:custGeom>
                  <a:avLst/>
                  <a:gdLst>
                    <a:gd name="T0" fmla="*/ 0 w 1112"/>
                    <a:gd name="T1" fmla="*/ 8 h 17"/>
                    <a:gd name="T2" fmla="*/ 8 w 1112"/>
                    <a:gd name="T3" fmla="*/ 17 h 17"/>
                    <a:gd name="T4" fmla="*/ 1112 w 1112"/>
                    <a:gd name="T5" fmla="*/ 17 h 17"/>
                    <a:gd name="T6" fmla="*/ 1112 w 1112"/>
                    <a:gd name="T7" fmla="*/ 0 h 17"/>
                    <a:gd name="T8" fmla="*/ 8 w 1112"/>
                    <a:gd name="T9" fmla="*/ 0 h 17"/>
                    <a:gd name="T10" fmla="*/ 16 w 1112"/>
                    <a:gd name="T11" fmla="*/ 8 h 17"/>
                    <a:gd name="T12" fmla="*/ 0 w 1112"/>
                    <a:gd name="T13" fmla="*/ 8 h 17"/>
                    <a:gd name="T14" fmla="*/ 0 w 1112"/>
                    <a:gd name="T15" fmla="*/ 17 h 17"/>
                    <a:gd name="T16" fmla="*/ 8 w 1112"/>
                    <a:gd name="T17" fmla="*/ 17 h 17"/>
                    <a:gd name="T18" fmla="*/ 0 w 1112"/>
                    <a:gd name="T1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12" h="17">
                      <a:moveTo>
                        <a:pt x="0" y="8"/>
                      </a:moveTo>
                      <a:lnTo>
                        <a:pt x="8" y="17"/>
                      </a:lnTo>
                      <a:lnTo>
                        <a:pt x="1112" y="17"/>
                      </a:lnTo>
                      <a:lnTo>
                        <a:pt x="1112" y="0"/>
                      </a:lnTo>
                      <a:lnTo>
                        <a:pt x="8" y="0"/>
                      </a:lnTo>
                      <a:lnTo>
                        <a:pt x="16" y="8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8" y="17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77" name="Freeform 146"/>
                <p:cNvSpPr>
                  <a:spLocks/>
                </p:cNvSpPr>
                <p:nvPr/>
              </p:nvSpPr>
              <p:spPr bwMode="auto">
                <a:xfrm>
                  <a:off x="3333" y="3398"/>
                  <a:ext cx="16" cy="518"/>
                </a:xfrm>
                <a:custGeom>
                  <a:avLst/>
                  <a:gdLst>
                    <a:gd name="T0" fmla="*/ 8 w 16"/>
                    <a:gd name="T1" fmla="*/ 0 h 518"/>
                    <a:gd name="T2" fmla="*/ 0 w 16"/>
                    <a:gd name="T3" fmla="*/ 8 h 518"/>
                    <a:gd name="T4" fmla="*/ 0 w 16"/>
                    <a:gd name="T5" fmla="*/ 518 h 518"/>
                    <a:gd name="T6" fmla="*/ 16 w 16"/>
                    <a:gd name="T7" fmla="*/ 518 h 518"/>
                    <a:gd name="T8" fmla="*/ 16 w 16"/>
                    <a:gd name="T9" fmla="*/ 8 h 518"/>
                    <a:gd name="T10" fmla="*/ 8 w 16"/>
                    <a:gd name="T11" fmla="*/ 16 h 518"/>
                    <a:gd name="T12" fmla="*/ 8 w 16"/>
                    <a:gd name="T13" fmla="*/ 0 h 518"/>
                    <a:gd name="T14" fmla="*/ 0 w 16"/>
                    <a:gd name="T15" fmla="*/ 0 h 518"/>
                    <a:gd name="T16" fmla="*/ 0 w 16"/>
                    <a:gd name="T17" fmla="*/ 8 h 518"/>
                    <a:gd name="T18" fmla="*/ 8 w 16"/>
                    <a:gd name="T19" fmla="*/ 0 h 5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518">
                      <a:moveTo>
                        <a:pt x="8" y="0"/>
                      </a:moveTo>
                      <a:lnTo>
                        <a:pt x="0" y="8"/>
                      </a:lnTo>
                      <a:lnTo>
                        <a:pt x="0" y="518"/>
                      </a:lnTo>
                      <a:lnTo>
                        <a:pt x="16" y="518"/>
                      </a:lnTo>
                      <a:lnTo>
                        <a:pt x="16" y="8"/>
                      </a:lnTo>
                      <a:lnTo>
                        <a:pt x="8" y="16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78" name="Rectangle 147"/>
                <p:cNvSpPr>
                  <a:spLocks noChangeArrowheads="1"/>
                </p:cNvSpPr>
                <p:nvPr/>
              </p:nvSpPr>
              <p:spPr bwMode="auto">
                <a:xfrm>
                  <a:off x="3443" y="3444"/>
                  <a:ext cx="93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Міжбанківська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79" name="Rectangle 148"/>
                <p:cNvSpPr>
                  <a:spLocks noChangeArrowheads="1"/>
                </p:cNvSpPr>
                <p:nvPr/>
              </p:nvSpPr>
              <p:spPr bwMode="auto">
                <a:xfrm>
                  <a:off x="3641" y="3569"/>
                  <a:ext cx="548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валютна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80" name="Rectangle 149"/>
                <p:cNvSpPr>
                  <a:spLocks noChangeArrowheads="1"/>
                </p:cNvSpPr>
                <p:nvPr/>
              </p:nvSpPr>
              <p:spPr bwMode="auto">
                <a:xfrm>
                  <a:off x="3723" y="3695"/>
                  <a:ext cx="387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біржа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81" name="Rectangle 150"/>
                <p:cNvSpPr>
                  <a:spLocks noChangeArrowheads="1"/>
                </p:cNvSpPr>
                <p:nvPr/>
              </p:nvSpPr>
              <p:spPr bwMode="auto">
                <a:xfrm>
                  <a:off x="4887" y="2377"/>
                  <a:ext cx="45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Фонди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82" name="Rectangle 151"/>
                <p:cNvSpPr>
                  <a:spLocks noChangeArrowheads="1"/>
                </p:cNvSpPr>
                <p:nvPr/>
              </p:nvSpPr>
              <p:spPr bwMode="auto">
                <a:xfrm>
                  <a:off x="4730" y="2503"/>
                  <a:ext cx="793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соціального 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83" name="Rectangle 152"/>
                <p:cNvSpPr>
                  <a:spLocks noChangeArrowheads="1"/>
                </p:cNvSpPr>
                <p:nvPr/>
              </p:nvSpPr>
              <p:spPr bwMode="auto">
                <a:xfrm>
                  <a:off x="4722" y="2628"/>
                  <a:ext cx="781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страхування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84" name="Rectangle 153"/>
                <p:cNvSpPr>
                  <a:spLocks noChangeArrowheads="1"/>
                </p:cNvSpPr>
                <p:nvPr/>
              </p:nvSpPr>
              <p:spPr bwMode="auto">
                <a:xfrm>
                  <a:off x="4647" y="3067"/>
                  <a:ext cx="880" cy="69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85" name="Freeform 154"/>
                <p:cNvSpPr>
                  <a:spLocks/>
                </p:cNvSpPr>
                <p:nvPr/>
              </p:nvSpPr>
              <p:spPr bwMode="auto">
                <a:xfrm>
                  <a:off x="4647" y="3055"/>
                  <a:ext cx="887" cy="21"/>
                </a:xfrm>
                <a:custGeom>
                  <a:avLst/>
                  <a:gdLst>
                    <a:gd name="T0" fmla="*/ 887 w 887"/>
                    <a:gd name="T1" fmla="*/ 12 h 21"/>
                    <a:gd name="T2" fmla="*/ 880 w 887"/>
                    <a:gd name="T3" fmla="*/ 0 h 21"/>
                    <a:gd name="T4" fmla="*/ 0 w 887"/>
                    <a:gd name="T5" fmla="*/ 0 h 21"/>
                    <a:gd name="T6" fmla="*/ 0 w 887"/>
                    <a:gd name="T7" fmla="*/ 21 h 21"/>
                    <a:gd name="T8" fmla="*/ 880 w 887"/>
                    <a:gd name="T9" fmla="*/ 21 h 21"/>
                    <a:gd name="T10" fmla="*/ 872 w 887"/>
                    <a:gd name="T11" fmla="*/ 12 h 21"/>
                    <a:gd name="T12" fmla="*/ 887 w 887"/>
                    <a:gd name="T13" fmla="*/ 12 h 21"/>
                    <a:gd name="T14" fmla="*/ 887 w 887"/>
                    <a:gd name="T15" fmla="*/ 0 h 21"/>
                    <a:gd name="T16" fmla="*/ 880 w 887"/>
                    <a:gd name="T17" fmla="*/ 0 h 21"/>
                    <a:gd name="T18" fmla="*/ 887 w 887"/>
                    <a:gd name="T19" fmla="*/ 12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7" h="21">
                      <a:moveTo>
                        <a:pt x="887" y="12"/>
                      </a:moveTo>
                      <a:lnTo>
                        <a:pt x="880" y="0"/>
                      </a:lnTo>
                      <a:lnTo>
                        <a:pt x="0" y="0"/>
                      </a:lnTo>
                      <a:lnTo>
                        <a:pt x="0" y="21"/>
                      </a:lnTo>
                      <a:lnTo>
                        <a:pt x="880" y="21"/>
                      </a:lnTo>
                      <a:lnTo>
                        <a:pt x="872" y="12"/>
                      </a:lnTo>
                      <a:lnTo>
                        <a:pt x="887" y="12"/>
                      </a:lnTo>
                      <a:lnTo>
                        <a:pt x="887" y="0"/>
                      </a:lnTo>
                      <a:lnTo>
                        <a:pt x="880" y="0"/>
                      </a:lnTo>
                      <a:lnTo>
                        <a:pt x="887" y="12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86" name="Freeform 155"/>
                <p:cNvSpPr>
                  <a:spLocks/>
                </p:cNvSpPr>
                <p:nvPr/>
              </p:nvSpPr>
              <p:spPr bwMode="auto">
                <a:xfrm>
                  <a:off x="5519" y="3067"/>
                  <a:ext cx="15" cy="699"/>
                </a:xfrm>
                <a:custGeom>
                  <a:avLst/>
                  <a:gdLst>
                    <a:gd name="T0" fmla="*/ 8 w 15"/>
                    <a:gd name="T1" fmla="*/ 699 h 699"/>
                    <a:gd name="T2" fmla="*/ 15 w 15"/>
                    <a:gd name="T3" fmla="*/ 690 h 699"/>
                    <a:gd name="T4" fmla="*/ 15 w 15"/>
                    <a:gd name="T5" fmla="*/ 0 h 699"/>
                    <a:gd name="T6" fmla="*/ 0 w 15"/>
                    <a:gd name="T7" fmla="*/ 0 h 699"/>
                    <a:gd name="T8" fmla="*/ 0 w 15"/>
                    <a:gd name="T9" fmla="*/ 690 h 699"/>
                    <a:gd name="T10" fmla="*/ 8 w 15"/>
                    <a:gd name="T11" fmla="*/ 682 h 699"/>
                    <a:gd name="T12" fmla="*/ 8 w 15"/>
                    <a:gd name="T13" fmla="*/ 699 h 699"/>
                    <a:gd name="T14" fmla="*/ 15 w 15"/>
                    <a:gd name="T15" fmla="*/ 699 h 699"/>
                    <a:gd name="T16" fmla="*/ 15 w 15"/>
                    <a:gd name="T17" fmla="*/ 690 h 699"/>
                    <a:gd name="T18" fmla="*/ 8 w 15"/>
                    <a:gd name="T19" fmla="*/ 699 h 6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699">
                      <a:moveTo>
                        <a:pt x="8" y="699"/>
                      </a:moveTo>
                      <a:lnTo>
                        <a:pt x="15" y="690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690"/>
                      </a:lnTo>
                      <a:lnTo>
                        <a:pt x="8" y="682"/>
                      </a:lnTo>
                      <a:lnTo>
                        <a:pt x="8" y="699"/>
                      </a:lnTo>
                      <a:lnTo>
                        <a:pt x="15" y="699"/>
                      </a:lnTo>
                      <a:lnTo>
                        <a:pt x="15" y="690"/>
                      </a:lnTo>
                      <a:lnTo>
                        <a:pt x="8" y="69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87" name="Freeform 156"/>
                <p:cNvSpPr>
                  <a:spLocks/>
                </p:cNvSpPr>
                <p:nvPr/>
              </p:nvSpPr>
              <p:spPr bwMode="auto">
                <a:xfrm>
                  <a:off x="4635" y="3749"/>
                  <a:ext cx="892" cy="17"/>
                </a:xfrm>
                <a:custGeom>
                  <a:avLst/>
                  <a:gdLst>
                    <a:gd name="T0" fmla="*/ 0 w 892"/>
                    <a:gd name="T1" fmla="*/ 8 h 17"/>
                    <a:gd name="T2" fmla="*/ 12 w 892"/>
                    <a:gd name="T3" fmla="*/ 17 h 17"/>
                    <a:gd name="T4" fmla="*/ 892 w 892"/>
                    <a:gd name="T5" fmla="*/ 17 h 17"/>
                    <a:gd name="T6" fmla="*/ 892 w 892"/>
                    <a:gd name="T7" fmla="*/ 0 h 17"/>
                    <a:gd name="T8" fmla="*/ 12 w 892"/>
                    <a:gd name="T9" fmla="*/ 0 h 17"/>
                    <a:gd name="T10" fmla="*/ 20 w 892"/>
                    <a:gd name="T11" fmla="*/ 8 h 17"/>
                    <a:gd name="T12" fmla="*/ 0 w 892"/>
                    <a:gd name="T13" fmla="*/ 8 h 17"/>
                    <a:gd name="T14" fmla="*/ 0 w 892"/>
                    <a:gd name="T15" fmla="*/ 17 h 17"/>
                    <a:gd name="T16" fmla="*/ 12 w 892"/>
                    <a:gd name="T17" fmla="*/ 17 h 17"/>
                    <a:gd name="T18" fmla="*/ 0 w 892"/>
                    <a:gd name="T1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92" h="17">
                      <a:moveTo>
                        <a:pt x="0" y="8"/>
                      </a:moveTo>
                      <a:lnTo>
                        <a:pt x="12" y="17"/>
                      </a:lnTo>
                      <a:lnTo>
                        <a:pt x="892" y="17"/>
                      </a:lnTo>
                      <a:lnTo>
                        <a:pt x="892" y="0"/>
                      </a:lnTo>
                      <a:lnTo>
                        <a:pt x="12" y="0"/>
                      </a:lnTo>
                      <a:lnTo>
                        <a:pt x="20" y="8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12" y="17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88" name="Freeform 157"/>
                <p:cNvSpPr>
                  <a:spLocks/>
                </p:cNvSpPr>
                <p:nvPr/>
              </p:nvSpPr>
              <p:spPr bwMode="auto">
                <a:xfrm>
                  <a:off x="4635" y="3055"/>
                  <a:ext cx="20" cy="702"/>
                </a:xfrm>
                <a:custGeom>
                  <a:avLst/>
                  <a:gdLst>
                    <a:gd name="T0" fmla="*/ 12 w 20"/>
                    <a:gd name="T1" fmla="*/ 0 h 702"/>
                    <a:gd name="T2" fmla="*/ 0 w 20"/>
                    <a:gd name="T3" fmla="*/ 12 h 702"/>
                    <a:gd name="T4" fmla="*/ 0 w 20"/>
                    <a:gd name="T5" fmla="*/ 702 h 702"/>
                    <a:gd name="T6" fmla="*/ 20 w 20"/>
                    <a:gd name="T7" fmla="*/ 702 h 702"/>
                    <a:gd name="T8" fmla="*/ 20 w 20"/>
                    <a:gd name="T9" fmla="*/ 12 h 702"/>
                    <a:gd name="T10" fmla="*/ 12 w 20"/>
                    <a:gd name="T11" fmla="*/ 21 h 702"/>
                    <a:gd name="T12" fmla="*/ 12 w 20"/>
                    <a:gd name="T13" fmla="*/ 0 h 702"/>
                    <a:gd name="T14" fmla="*/ 0 w 20"/>
                    <a:gd name="T15" fmla="*/ 0 h 702"/>
                    <a:gd name="T16" fmla="*/ 0 w 20"/>
                    <a:gd name="T17" fmla="*/ 12 h 702"/>
                    <a:gd name="T18" fmla="*/ 12 w 20"/>
                    <a:gd name="T19" fmla="*/ 0 h 7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0" h="702">
                      <a:moveTo>
                        <a:pt x="12" y="0"/>
                      </a:moveTo>
                      <a:lnTo>
                        <a:pt x="0" y="12"/>
                      </a:lnTo>
                      <a:lnTo>
                        <a:pt x="0" y="702"/>
                      </a:lnTo>
                      <a:lnTo>
                        <a:pt x="20" y="702"/>
                      </a:lnTo>
                      <a:lnTo>
                        <a:pt x="20" y="12"/>
                      </a:lnTo>
                      <a:lnTo>
                        <a:pt x="12" y="2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89" name="Rectangle 158"/>
                <p:cNvSpPr>
                  <a:spLocks noChangeArrowheads="1"/>
                </p:cNvSpPr>
                <p:nvPr/>
              </p:nvSpPr>
              <p:spPr bwMode="auto">
                <a:xfrm>
                  <a:off x="4753" y="3143"/>
                  <a:ext cx="74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Українська 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90" name="Rectangle 159"/>
                <p:cNvSpPr>
                  <a:spLocks noChangeArrowheads="1"/>
                </p:cNvSpPr>
                <p:nvPr/>
              </p:nvSpPr>
              <p:spPr bwMode="auto">
                <a:xfrm>
                  <a:off x="4805" y="3264"/>
                  <a:ext cx="647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державна 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91" name="Rectangle 160"/>
                <p:cNvSpPr>
                  <a:spLocks noChangeArrowheads="1"/>
                </p:cNvSpPr>
                <p:nvPr/>
              </p:nvSpPr>
              <p:spPr bwMode="auto">
                <a:xfrm>
                  <a:off x="4730" y="3390"/>
                  <a:ext cx="758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інноваційна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92" name="Rectangle 161"/>
                <p:cNvSpPr>
                  <a:spLocks noChangeArrowheads="1"/>
                </p:cNvSpPr>
                <p:nvPr/>
              </p:nvSpPr>
              <p:spPr bwMode="auto">
                <a:xfrm>
                  <a:off x="4816" y="3515"/>
                  <a:ext cx="588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компанія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93" name="Freeform 162"/>
                <p:cNvSpPr>
                  <a:spLocks/>
                </p:cNvSpPr>
                <p:nvPr/>
              </p:nvSpPr>
              <p:spPr bwMode="auto">
                <a:xfrm>
                  <a:off x="504" y="1311"/>
                  <a:ext cx="4080" cy="16"/>
                </a:xfrm>
                <a:custGeom>
                  <a:avLst/>
                  <a:gdLst>
                    <a:gd name="T0" fmla="*/ 4080 w 4080"/>
                    <a:gd name="T1" fmla="*/ 8 h 16"/>
                    <a:gd name="T2" fmla="*/ 4080 w 4080"/>
                    <a:gd name="T3" fmla="*/ 0 h 16"/>
                    <a:gd name="T4" fmla="*/ 0 w 4080"/>
                    <a:gd name="T5" fmla="*/ 0 h 16"/>
                    <a:gd name="T6" fmla="*/ 0 w 4080"/>
                    <a:gd name="T7" fmla="*/ 16 h 16"/>
                    <a:gd name="T8" fmla="*/ 4080 w 4080"/>
                    <a:gd name="T9" fmla="*/ 16 h 16"/>
                    <a:gd name="T10" fmla="*/ 4080 w 4080"/>
                    <a:gd name="T11" fmla="*/ 8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080" h="16">
                      <a:moveTo>
                        <a:pt x="4080" y="8"/>
                      </a:moveTo>
                      <a:lnTo>
                        <a:pt x="4080" y="0"/>
                      </a:lnTo>
                      <a:lnTo>
                        <a:pt x="0" y="0"/>
                      </a:lnTo>
                      <a:lnTo>
                        <a:pt x="0" y="16"/>
                      </a:lnTo>
                      <a:lnTo>
                        <a:pt x="4080" y="16"/>
                      </a:lnTo>
                      <a:lnTo>
                        <a:pt x="4080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94" name="Freeform 163"/>
                <p:cNvSpPr>
                  <a:spLocks/>
                </p:cNvSpPr>
                <p:nvPr/>
              </p:nvSpPr>
              <p:spPr bwMode="auto">
                <a:xfrm>
                  <a:off x="1242" y="1323"/>
                  <a:ext cx="15" cy="105"/>
                </a:xfrm>
                <a:custGeom>
                  <a:avLst/>
                  <a:gdLst>
                    <a:gd name="T0" fmla="*/ 15 w 15"/>
                    <a:gd name="T1" fmla="*/ 105 h 105"/>
                    <a:gd name="T2" fmla="*/ 15 w 15"/>
                    <a:gd name="T3" fmla="*/ 105 h 105"/>
                    <a:gd name="T4" fmla="*/ 15 w 15"/>
                    <a:gd name="T5" fmla="*/ 0 h 105"/>
                    <a:gd name="T6" fmla="*/ 0 w 15"/>
                    <a:gd name="T7" fmla="*/ 0 h 105"/>
                    <a:gd name="T8" fmla="*/ 0 w 15"/>
                    <a:gd name="T9" fmla="*/ 105 h 105"/>
                    <a:gd name="T10" fmla="*/ 0 w 15"/>
                    <a:gd name="T11" fmla="*/ 105 h 105"/>
                    <a:gd name="T12" fmla="*/ 15 w 15"/>
                    <a:gd name="T13" fmla="*/ 105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105">
                      <a:moveTo>
                        <a:pt x="15" y="105"/>
                      </a:moveTo>
                      <a:lnTo>
                        <a:pt x="15" y="10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05"/>
                      </a:lnTo>
                      <a:lnTo>
                        <a:pt x="0" y="105"/>
                      </a:lnTo>
                      <a:lnTo>
                        <a:pt x="15" y="105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95" name="Freeform 164"/>
                <p:cNvSpPr>
                  <a:spLocks/>
                </p:cNvSpPr>
                <p:nvPr/>
              </p:nvSpPr>
              <p:spPr bwMode="auto">
                <a:xfrm>
                  <a:off x="1242" y="1428"/>
                  <a:ext cx="15" cy="2254"/>
                </a:xfrm>
                <a:custGeom>
                  <a:avLst/>
                  <a:gdLst>
                    <a:gd name="T0" fmla="*/ 8 w 15"/>
                    <a:gd name="T1" fmla="*/ 2254 h 2254"/>
                    <a:gd name="T2" fmla="*/ 15 w 15"/>
                    <a:gd name="T3" fmla="*/ 2246 h 2254"/>
                    <a:gd name="T4" fmla="*/ 15 w 15"/>
                    <a:gd name="T5" fmla="*/ 0 h 2254"/>
                    <a:gd name="T6" fmla="*/ 0 w 15"/>
                    <a:gd name="T7" fmla="*/ 0 h 2254"/>
                    <a:gd name="T8" fmla="*/ 0 w 15"/>
                    <a:gd name="T9" fmla="*/ 2246 h 2254"/>
                    <a:gd name="T10" fmla="*/ 8 w 15"/>
                    <a:gd name="T11" fmla="*/ 2237 h 2254"/>
                    <a:gd name="T12" fmla="*/ 8 w 15"/>
                    <a:gd name="T13" fmla="*/ 2254 h 2254"/>
                    <a:gd name="T14" fmla="*/ 15 w 15"/>
                    <a:gd name="T15" fmla="*/ 2254 h 2254"/>
                    <a:gd name="T16" fmla="*/ 15 w 15"/>
                    <a:gd name="T17" fmla="*/ 2246 h 2254"/>
                    <a:gd name="T18" fmla="*/ 8 w 15"/>
                    <a:gd name="T19" fmla="*/ 2254 h 22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2254">
                      <a:moveTo>
                        <a:pt x="8" y="2254"/>
                      </a:moveTo>
                      <a:lnTo>
                        <a:pt x="15" y="2246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2246"/>
                      </a:lnTo>
                      <a:lnTo>
                        <a:pt x="8" y="2237"/>
                      </a:lnTo>
                      <a:lnTo>
                        <a:pt x="8" y="2254"/>
                      </a:lnTo>
                      <a:lnTo>
                        <a:pt x="15" y="2254"/>
                      </a:lnTo>
                      <a:lnTo>
                        <a:pt x="15" y="2246"/>
                      </a:lnTo>
                      <a:lnTo>
                        <a:pt x="8" y="225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96" name="Freeform 165"/>
                <p:cNvSpPr>
                  <a:spLocks/>
                </p:cNvSpPr>
                <p:nvPr/>
              </p:nvSpPr>
              <p:spPr bwMode="auto">
                <a:xfrm>
                  <a:off x="1159" y="3665"/>
                  <a:ext cx="91" cy="17"/>
                </a:xfrm>
                <a:custGeom>
                  <a:avLst/>
                  <a:gdLst>
                    <a:gd name="T0" fmla="*/ 0 w 91"/>
                    <a:gd name="T1" fmla="*/ 9 h 17"/>
                    <a:gd name="T2" fmla="*/ 0 w 91"/>
                    <a:gd name="T3" fmla="*/ 17 h 17"/>
                    <a:gd name="T4" fmla="*/ 91 w 91"/>
                    <a:gd name="T5" fmla="*/ 17 h 17"/>
                    <a:gd name="T6" fmla="*/ 91 w 91"/>
                    <a:gd name="T7" fmla="*/ 0 h 17"/>
                    <a:gd name="T8" fmla="*/ 0 w 91"/>
                    <a:gd name="T9" fmla="*/ 0 h 17"/>
                    <a:gd name="T10" fmla="*/ 0 w 91"/>
                    <a:gd name="T11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1" h="17">
                      <a:moveTo>
                        <a:pt x="0" y="9"/>
                      </a:moveTo>
                      <a:lnTo>
                        <a:pt x="0" y="17"/>
                      </a:lnTo>
                      <a:lnTo>
                        <a:pt x="91" y="17"/>
                      </a:lnTo>
                      <a:lnTo>
                        <a:pt x="91" y="0"/>
                      </a:lnTo>
                      <a:lnTo>
                        <a:pt x="0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97" name="Line 166"/>
                <p:cNvSpPr>
                  <a:spLocks noChangeShapeType="1"/>
                </p:cNvSpPr>
                <p:nvPr/>
              </p:nvSpPr>
              <p:spPr bwMode="auto">
                <a:xfrm>
                  <a:off x="1163" y="2356"/>
                  <a:ext cx="87" cy="0"/>
                </a:xfrm>
                <a:prstGeom prst="line">
                  <a:avLst/>
                </a:prstGeom>
                <a:noFill/>
                <a:ln w="8">
                  <a:solidFill>
                    <a:srgbClr val="1F1A1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98" name="Line 167"/>
                <p:cNvSpPr>
                  <a:spLocks noChangeShapeType="1"/>
                </p:cNvSpPr>
                <p:nvPr/>
              </p:nvSpPr>
              <p:spPr bwMode="auto">
                <a:xfrm>
                  <a:off x="1159" y="2971"/>
                  <a:ext cx="95" cy="0"/>
                </a:xfrm>
                <a:prstGeom prst="line">
                  <a:avLst/>
                </a:prstGeom>
                <a:noFill/>
                <a:ln w="8">
                  <a:solidFill>
                    <a:srgbClr val="1F1A1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99" name="Rectangle 168"/>
                <p:cNvSpPr>
                  <a:spLocks noChangeArrowheads="1"/>
                </p:cNvSpPr>
                <p:nvPr/>
              </p:nvSpPr>
              <p:spPr bwMode="auto">
                <a:xfrm>
                  <a:off x="1348" y="1461"/>
                  <a:ext cx="750" cy="540"/>
                </a:xfrm>
                <a:prstGeom prst="rect">
                  <a:avLst/>
                </a:prstGeom>
                <a:solidFill>
                  <a:srgbClr val="CCCDD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00" name="Freeform 169"/>
                <p:cNvSpPr>
                  <a:spLocks/>
                </p:cNvSpPr>
                <p:nvPr/>
              </p:nvSpPr>
              <p:spPr bwMode="auto">
                <a:xfrm>
                  <a:off x="1348" y="1453"/>
                  <a:ext cx="758" cy="17"/>
                </a:xfrm>
                <a:custGeom>
                  <a:avLst/>
                  <a:gdLst>
                    <a:gd name="T0" fmla="*/ 758 w 758"/>
                    <a:gd name="T1" fmla="*/ 8 h 17"/>
                    <a:gd name="T2" fmla="*/ 750 w 758"/>
                    <a:gd name="T3" fmla="*/ 0 h 17"/>
                    <a:gd name="T4" fmla="*/ 0 w 758"/>
                    <a:gd name="T5" fmla="*/ 0 h 17"/>
                    <a:gd name="T6" fmla="*/ 0 w 758"/>
                    <a:gd name="T7" fmla="*/ 17 h 17"/>
                    <a:gd name="T8" fmla="*/ 750 w 758"/>
                    <a:gd name="T9" fmla="*/ 17 h 17"/>
                    <a:gd name="T10" fmla="*/ 738 w 758"/>
                    <a:gd name="T11" fmla="*/ 8 h 17"/>
                    <a:gd name="T12" fmla="*/ 758 w 758"/>
                    <a:gd name="T13" fmla="*/ 8 h 17"/>
                    <a:gd name="T14" fmla="*/ 758 w 758"/>
                    <a:gd name="T15" fmla="*/ 0 h 17"/>
                    <a:gd name="T16" fmla="*/ 750 w 758"/>
                    <a:gd name="T17" fmla="*/ 0 h 17"/>
                    <a:gd name="T18" fmla="*/ 758 w 758"/>
                    <a:gd name="T1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58" h="17">
                      <a:moveTo>
                        <a:pt x="758" y="8"/>
                      </a:moveTo>
                      <a:lnTo>
                        <a:pt x="750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750" y="17"/>
                      </a:lnTo>
                      <a:lnTo>
                        <a:pt x="738" y="8"/>
                      </a:lnTo>
                      <a:lnTo>
                        <a:pt x="758" y="8"/>
                      </a:lnTo>
                      <a:lnTo>
                        <a:pt x="758" y="0"/>
                      </a:lnTo>
                      <a:lnTo>
                        <a:pt x="750" y="0"/>
                      </a:lnTo>
                      <a:lnTo>
                        <a:pt x="758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01" name="Freeform 170"/>
                <p:cNvSpPr>
                  <a:spLocks/>
                </p:cNvSpPr>
                <p:nvPr/>
              </p:nvSpPr>
              <p:spPr bwMode="auto">
                <a:xfrm>
                  <a:off x="2086" y="1461"/>
                  <a:ext cx="20" cy="548"/>
                </a:xfrm>
                <a:custGeom>
                  <a:avLst/>
                  <a:gdLst>
                    <a:gd name="T0" fmla="*/ 12 w 20"/>
                    <a:gd name="T1" fmla="*/ 548 h 548"/>
                    <a:gd name="T2" fmla="*/ 20 w 20"/>
                    <a:gd name="T3" fmla="*/ 540 h 548"/>
                    <a:gd name="T4" fmla="*/ 20 w 20"/>
                    <a:gd name="T5" fmla="*/ 0 h 548"/>
                    <a:gd name="T6" fmla="*/ 0 w 20"/>
                    <a:gd name="T7" fmla="*/ 0 h 548"/>
                    <a:gd name="T8" fmla="*/ 0 w 20"/>
                    <a:gd name="T9" fmla="*/ 540 h 548"/>
                    <a:gd name="T10" fmla="*/ 12 w 20"/>
                    <a:gd name="T11" fmla="*/ 531 h 548"/>
                    <a:gd name="T12" fmla="*/ 12 w 20"/>
                    <a:gd name="T13" fmla="*/ 548 h 548"/>
                    <a:gd name="T14" fmla="*/ 20 w 20"/>
                    <a:gd name="T15" fmla="*/ 548 h 548"/>
                    <a:gd name="T16" fmla="*/ 20 w 20"/>
                    <a:gd name="T17" fmla="*/ 540 h 548"/>
                    <a:gd name="T18" fmla="*/ 12 w 20"/>
                    <a:gd name="T19" fmla="*/ 548 h 5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0" h="548">
                      <a:moveTo>
                        <a:pt x="12" y="548"/>
                      </a:moveTo>
                      <a:lnTo>
                        <a:pt x="20" y="540"/>
                      </a:lnTo>
                      <a:lnTo>
                        <a:pt x="20" y="0"/>
                      </a:lnTo>
                      <a:lnTo>
                        <a:pt x="0" y="0"/>
                      </a:lnTo>
                      <a:lnTo>
                        <a:pt x="0" y="540"/>
                      </a:lnTo>
                      <a:lnTo>
                        <a:pt x="12" y="531"/>
                      </a:lnTo>
                      <a:lnTo>
                        <a:pt x="12" y="548"/>
                      </a:lnTo>
                      <a:lnTo>
                        <a:pt x="20" y="548"/>
                      </a:lnTo>
                      <a:lnTo>
                        <a:pt x="20" y="540"/>
                      </a:lnTo>
                      <a:lnTo>
                        <a:pt x="12" y="54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02" name="Freeform 171"/>
                <p:cNvSpPr>
                  <a:spLocks/>
                </p:cNvSpPr>
                <p:nvPr/>
              </p:nvSpPr>
              <p:spPr bwMode="auto">
                <a:xfrm>
                  <a:off x="1340" y="1992"/>
                  <a:ext cx="758" cy="17"/>
                </a:xfrm>
                <a:custGeom>
                  <a:avLst/>
                  <a:gdLst>
                    <a:gd name="T0" fmla="*/ 0 w 758"/>
                    <a:gd name="T1" fmla="*/ 9 h 17"/>
                    <a:gd name="T2" fmla="*/ 8 w 758"/>
                    <a:gd name="T3" fmla="*/ 17 h 17"/>
                    <a:gd name="T4" fmla="*/ 758 w 758"/>
                    <a:gd name="T5" fmla="*/ 17 h 17"/>
                    <a:gd name="T6" fmla="*/ 758 w 758"/>
                    <a:gd name="T7" fmla="*/ 0 h 17"/>
                    <a:gd name="T8" fmla="*/ 8 w 758"/>
                    <a:gd name="T9" fmla="*/ 0 h 17"/>
                    <a:gd name="T10" fmla="*/ 16 w 758"/>
                    <a:gd name="T11" fmla="*/ 9 h 17"/>
                    <a:gd name="T12" fmla="*/ 0 w 758"/>
                    <a:gd name="T13" fmla="*/ 9 h 17"/>
                    <a:gd name="T14" fmla="*/ 0 w 758"/>
                    <a:gd name="T15" fmla="*/ 17 h 17"/>
                    <a:gd name="T16" fmla="*/ 8 w 758"/>
                    <a:gd name="T17" fmla="*/ 17 h 17"/>
                    <a:gd name="T18" fmla="*/ 0 w 758"/>
                    <a:gd name="T19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758" h="17">
                      <a:moveTo>
                        <a:pt x="0" y="9"/>
                      </a:moveTo>
                      <a:lnTo>
                        <a:pt x="8" y="17"/>
                      </a:lnTo>
                      <a:lnTo>
                        <a:pt x="758" y="17"/>
                      </a:lnTo>
                      <a:lnTo>
                        <a:pt x="758" y="0"/>
                      </a:lnTo>
                      <a:lnTo>
                        <a:pt x="8" y="0"/>
                      </a:lnTo>
                      <a:lnTo>
                        <a:pt x="16" y="9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8" y="17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03" name="Freeform 172"/>
                <p:cNvSpPr>
                  <a:spLocks/>
                </p:cNvSpPr>
                <p:nvPr/>
              </p:nvSpPr>
              <p:spPr bwMode="auto">
                <a:xfrm>
                  <a:off x="1340" y="1453"/>
                  <a:ext cx="16" cy="548"/>
                </a:xfrm>
                <a:custGeom>
                  <a:avLst/>
                  <a:gdLst>
                    <a:gd name="T0" fmla="*/ 8 w 16"/>
                    <a:gd name="T1" fmla="*/ 0 h 548"/>
                    <a:gd name="T2" fmla="*/ 0 w 16"/>
                    <a:gd name="T3" fmla="*/ 8 h 548"/>
                    <a:gd name="T4" fmla="*/ 0 w 16"/>
                    <a:gd name="T5" fmla="*/ 548 h 548"/>
                    <a:gd name="T6" fmla="*/ 16 w 16"/>
                    <a:gd name="T7" fmla="*/ 548 h 548"/>
                    <a:gd name="T8" fmla="*/ 16 w 16"/>
                    <a:gd name="T9" fmla="*/ 8 h 548"/>
                    <a:gd name="T10" fmla="*/ 8 w 16"/>
                    <a:gd name="T11" fmla="*/ 17 h 548"/>
                    <a:gd name="T12" fmla="*/ 8 w 16"/>
                    <a:gd name="T13" fmla="*/ 0 h 548"/>
                    <a:gd name="T14" fmla="*/ 0 w 16"/>
                    <a:gd name="T15" fmla="*/ 0 h 548"/>
                    <a:gd name="T16" fmla="*/ 0 w 16"/>
                    <a:gd name="T17" fmla="*/ 8 h 548"/>
                    <a:gd name="T18" fmla="*/ 8 w 16"/>
                    <a:gd name="T19" fmla="*/ 0 h 5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548">
                      <a:moveTo>
                        <a:pt x="8" y="0"/>
                      </a:moveTo>
                      <a:lnTo>
                        <a:pt x="0" y="8"/>
                      </a:lnTo>
                      <a:lnTo>
                        <a:pt x="0" y="548"/>
                      </a:lnTo>
                      <a:lnTo>
                        <a:pt x="16" y="548"/>
                      </a:lnTo>
                      <a:lnTo>
                        <a:pt x="16" y="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04" name="Freeform 173"/>
                <p:cNvSpPr>
                  <a:spLocks/>
                </p:cNvSpPr>
                <p:nvPr/>
              </p:nvSpPr>
              <p:spPr bwMode="auto">
                <a:xfrm>
                  <a:off x="2390" y="1181"/>
                  <a:ext cx="16" cy="130"/>
                </a:xfrm>
                <a:custGeom>
                  <a:avLst/>
                  <a:gdLst>
                    <a:gd name="T0" fmla="*/ 8 w 16"/>
                    <a:gd name="T1" fmla="*/ 130 h 130"/>
                    <a:gd name="T2" fmla="*/ 16 w 16"/>
                    <a:gd name="T3" fmla="*/ 130 h 130"/>
                    <a:gd name="T4" fmla="*/ 16 w 16"/>
                    <a:gd name="T5" fmla="*/ 0 h 130"/>
                    <a:gd name="T6" fmla="*/ 0 w 16"/>
                    <a:gd name="T7" fmla="*/ 0 h 130"/>
                    <a:gd name="T8" fmla="*/ 0 w 16"/>
                    <a:gd name="T9" fmla="*/ 130 h 130"/>
                    <a:gd name="T10" fmla="*/ 8 w 16"/>
                    <a:gd name="T11" fmla="*/ 130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130">
                      <a:moveTo>
                        <a:pt x="8" y="130"/>
                      </a:moveTo>
                      <a:lnTo>
                        <a:pt x="16" y="130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lnTo>
                        <a:pt x="8" y="13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05" name="Freeform 174"/>
                <p:cNvSpPr>
                  <a:spLocks noEditPoints="1"/>
                </p:cNvSpPr>
                <p:nvPr/>
              </p:nvSpPr>
              <p:spPr bwMode="auto">
                <a:xfrm>
                  <a:off x="1399" y="1616"/>
                  <a:ext cx="83" cy="96"/>
                </a:xfrm>
                <a:custGeom>
                  <a:avLst/>
                  <a:gdLst>
                    <a:gd name="T0" fmla="*/ 36 w 83"/>
                    <a:gd name="T1" fmla="*/ 84 h 96"/>
                    <a:gd name="T2" fmla="*/ 36 w 83"/>
                    <a:gd name="T3" fmla="*/ 88 h 96"/>
                    <a:gd name="T4" fmla="*/ 36 w 83"/>
                    <a:gd name="T5" fmla="*/ 92 h 96"/>
                    <a:gd name="T6" fmla="*/ 40 w 83"/>
                    <a:gd name="T7" fmla="*/ 92 h 96"/>
                    <a:gd name="T8" fmla="*/ 40 w 83"/>
                    <a:gd name="T9" fmla="*/ 96 h 96"/>
                    <a:gd name="T10" fmla="*/ 44 w 83"/>
                    <a:gd name="T11" fmla="*/ 96 h 96"/>
                    <a:gd name="T12" fmla="*/ 0 w 83"/>
                    <a:gd name="T13" fmla="*/ 96 h 96"/>
                    <a:gd name="T14" fmla="*/ 4 w 83"/>
                    <a:gd name="T15" fmla="*/ 96 h 96"/>
                    <a:gd name="T16" fmla="*/ 8 w 83"/>
                    <a:gd name="T17" fmla="*/ 92 h 96"/>
                    <a:gd name="T18" fmla="*/ 12 w 83"/>
                    <a:gd name="T19" fmla="*/ 92 h 96"/>
                    <a:gd name="T20" fmla="*/ 12 w 83"/>
                    <a:gd name="T21" fmla="*/ 92 h 96"/>
                    <a:gd name="T22" fmla="*/ 12 w 83"/>
                    <a:gd name="T23" fmla="*/ 88 h 96"/>
                    <a:gd name="T24" fmla="*/ 12 w 83"/>
                    <a:gd name="T25" fmla="*/ 84 h 96"/>
                    <a:gd name="T26" fmla="*/ 12 w 83"/>
                    <a:gd name="T27" fmla="*/ 13 h 96"/>
                    <a:gd name="T28" fmla="*/ 12 w 83"/>
                    <a:gd name="T29" fmla="*/ 8 h 96"/>
                    <a:gd name="T30" fmla="*/ 12 w 83"/>
                    <a:gd name="T31" fmla="*/ 8 h 96"/>
                    <a:gd name="T32" fmla="*/ 8 w 83"/>
                    <a:gd name="T33" fmla="*/ 4 h 96"/>
                    <a:gd name="T34" fmla="*/ 4 w 83"/>
                    <a:gd name="T35" fmla="*/ 4 h 96"/>
                    <a:gd name="T36" fmla="*/ 0 w 83"/>
                    <a:gd name="T37" fmla="*/ 4 h 96"/>
                    <a:gd name="T38" fmla="*/ 52 w 83"/>
                    <a:gd name="T39" fmla="*/ 0 h 96"/>
                    <a:gd name="T40" fmla="*/ 64 w 83"/>
                    <a:gd name="T41" fmla="*/ 4 h 96"/>
                    <a:gd name="T42" fmla="*/ 72 w 83"/>
                    <a:gd name="T43" fmla="*/ 8 h 96"/>
                    <a:gd name="T44" fmla="*/ 79 w 83"/>
                    <a:gd name="T45" fmla="*/ 13 h 96"/>
                    <a:gd name="T46" fmla="*/ 83 w 83"/>
                    <a:gd name="T47" fmla="*/ 21 h 96"/>
                    <a:gd name="T48" fmla="*/ 83 w 83"/>
                    <a:gd name="T49" fmla="*/ 29 h 96"/>
                    <a:gd name="T50" fmla="*/ 83 w 83"/>
                    <a:gd name="T51" fmla="*/ 34 h 96"/>
                    <a:gd name="T52" fmla="*/ 79 w 83"/>
                    <a:gd name="T53" fmla="*/ 42 h 96"/>
                    <a:gd name="T54" fmla="*/ 75 w 83"/>
                    <a:gd name="T55" fmla="*/ 46 h 96"/>
                    <a:gd name="T56" fmla="*/ 64 w 83"/>
                    <a:gd name="T57" fmla="*/ 50 h 96"/>
                    <a:gd name="T58" fmla="*/ 52 w 83"/>
                    <a:gd name="T59" fmla="*/ 54 h 96"/>
                    <a:gd name="T60" fmla="*/ 36 w 83"/>
                    <a:gd name="T61" fmla="*/ 8 h 96"/>
                    <a:gd name="T62" fmla="*/ 44 w 83"/>
                    <a:gd name="T63" fmla="*/ 50 h 96"/>
                    <a:gd name="T64" fmla="*/ 52 w 83"/>
                    <a:gd name="T65" fmla="*/ 46 h 96"/>
                    <a:gd name="T66" fmla="*/ 56 w 83"/>
                    <a:gd name="T67" fmla="*/ 46 h 96"/>
                    <a:gd name="T68" fmla="*/ 60 w 83"/>
                    <a:gd name="T69" fmla="*/ 42 h 96"/>
                    <a:gd name="T70" fmla="*/ 60 w 83"/>
                    <a:gd name="T71" fmla="*/ 34 h 96"/>
                    <a:gd name="T72" fmla="*/ 60 w 83"/>
                    <a:gd name="T73" fmla="*/ 29 h 96"/>
                    <a:gd name="T74" fmla="*/ 60 w 83"/>
                    <a:gd name="T75" fmla="*/ 21 h 96"/>
                    <a:gd name="T76" fmla="*/ 60 w 83"/>
                    <a:gd name="T77" fmla="*/ 17 h 96"/>
                    <a:gd name="T78" fmla="*/ 56 w 83"/>
                    <a:gd name="T79" fmla="*/ 13 h 96"/>
                    <a:gd name="T80" fmla="*/ 52 w 83"/>
                    <a:gd name="T81" fmla="*/ 8 h 96"/>
                    <a:gd name="T82" fmla="*/ 44 w 83"/>
                    <a:gd name="T83" fmla="*/ 8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83" h="96">
                      <a:moveTo>
                        <a:pt x="36" y="54"/>
                      </a:moveTo>
                      <a:lnTo>
                        <a:pt x="36" y="84"/>
                      </a:lnTo>
                      <a:lnTo>
                        <a:pt x="36" y="84"/>
                      </a:lnTo>
                      <a:lnTo>
                        <a:pt x="36" y="84"/>
                      </a:lnTo>
                      <a:lnTo>
                        <a:pt x="36" y="88"/>
                      </a:lnTo>
                      <a:lnTo>
                        <a:pt x="36" y="88"/>
                      </a:lnTo>
                      <a:lnTo>
                        <a:pt x="36" y="88"/>
                      </a:lnTo>
                      <a:lnTo>
                        <a:pt x="36" y="92"/>
                      </a:lnTo>
                      <a:lnTo>
                        <a:pt x="36" y="92"/>
                      </a:lnTo>
                      <a:lnTo>
                        <a:pt x="36" y="92"/>
                      </a:lnTo>
                      <a:lnTo>
                        <a:pt x="36" y="92"/>
                      </a:lnTo>
                      <a:lnTo>
                        <a:pt x="40" y="92"/>
                      </a:lnTo>
                      <a:lnTo>
                        <a:pt x="40" y="92"/>
                      </a:lnTo>
                      <a:lnTo>
                        <a:pt x="40" y="92"/>
                      </a:lnTo>
                      <a:lnTo>
                        <a:pt x="40" y="96"/>
                      </a:lnTo>
                      <a:lnTo>
                        <a:pt x="44" y="96"/>
                      </a:lnTo>
                      <a:lnTo>
                        <a:pt x="44" y="96"/>
                      </a:lnTo>
                      <a:lnTo>
                        <a:pt x="44" y="96"/>
                      </a:lnTo>
                      <a:lnTo>
                        <a:pt x="48" y="96"/>
                      </a:lnTo>
                      <a:lnTo>
                        <a:pt x="48" y="96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4" y="96"/>
                      </a:lnTo>
                      <a:lnTo>
                        <a:pt x="4" y="96"/>
                      </a:lnTo>
                      <a:lnTo>
                        <a:pt x="4" y="96"/>
                      </a:lnTo>
                      <a:lnTo>
                        <a:pt x="8" y="96"/>
                      </a:lnTo>
                      <a:lnTo>
                        <a:pt x="8" y="92"/>
                      </a:lnTo>
                      <a:lnTo>
                        <a:pt x="8" y="92"/>
                      </a:lnTo>
                      <a:lnTo>
                        <a:pt x="8" y="92"/>
                      </a:lnTo>
                      <a:lnTo>
                        <a:pt x="12" y="92"/>
                      </a:lnTo>
                      <a:lnTo>
                        <a:pt x="12" y="92"/>
                      </a:lnTo>
                      <a:lnTo>
                        <a:pt x="12" y="92"/>
                      </a:lnTo>
                      <a:lnTo>
                        <a:pt x="12" y="92"/>
                      </a:lnTo>
                      <a:lnTo>
                        <a:pt x="12" y="88"/>
                      </a:lnTo>
                      <a:lnTo>
                        <a:pt x="12" y="88"/>
                      </a:lnTo>
                      <a:lnTo>
                        <a:pt x="12" y="88"/>
                      </a:lnTo>
                      <a:lnTo>
                        <a:pt x="12" y="84"/>
                      </a:lnTo>
                      <a:lnTo>
                        <a:pt x="12" y="84"/>
                      </a:lnTo>
                      <a:lnTo>
                        <a:pt x="12" y="84"/>
                      </a:lnTo>
                      <a:lnTo>
                        <a:pt x="12" y="17"/>
                      </a:lnTo>
                      <a:lnTo>
                        <a:pt x="12" y="17"/>
                      </a:lnTo>
                      <a:lnTo>
                        <a:pt x="12" y="13"/>
                      </a:lnTo>
                      <a:lnTo>
                        <a:pt x="12" y="13"/>
                      </a:lnTo>
                      <a:lnTo>
                        <a:pt x="12" y="13"/>
                      </a:lnTo>
                      <a:lnTo>
                        <a:pt x="12" y="8"/>
                      </a:lnTo>
                      <a:lnTo>
                        <a:pt x="12" y="8"/>
                      </a:lnTo>
                      <a:lnTo>
                        <a:pt x="12" y="8"/>
                      </a:lnTo>
                      <a:lnTo>
                        <a:pt x="12" y="8"/>
                      </a:lnTo>
                      <a:lnTo>
                        <a:pt x="12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48" y="0"/>
                      </a:lnTo>
                      <a:lnTo>
                        <a:pt x="52" y="0"/>
                      </a:lnTo>
                      <a:lnTo>
                        <a:pt x="56" y="0"/>
                      </a:lnTo>
                      <a:lnTo>
                        <a:pt x="60" y="4"/>
                      </a:lnTo>
                      <a:lnTo>
                        <a:pt x="64" y="4"/>
                      </a:lnTo>
                      <a:lnTo>
                        <a:pt x="68" y="4"/>
                      </a:lnTo>
                      <a:lnTo>
                        <a:pt x="72" y="4"/>
                      </a:lnTo>
                      <a:lnTo>
                        <a:pt x="72" y="8"/>
                      </a:lnTo>
                      <a:lnTo>
                        <a:pt x="75" y="8"/>
                      </a:lnTo>
                      <a:lnTo>
                        <a:pt x="79" y="13"/>
                      </a:lnTo>
                      <a:lnTo>
                        <a:pt x="79" y="13"/>
                      </a:lnTo>
                      <a:lnTo>
                        <a:pt x="79" y="17"/>
                      </a:lnTo>
                      <a:lnTo>
                        <a:pt x="83" y="17"/>
                      </a:lnTo>
                      <a:lnTo>
                        <a:pt x="83" y="21"/>
                      </a:lnTo>
                      <a:lnTo>
                        <a:pt x="83" y="21"/>
                      </a:lnTo>
                      <a:lnTo>
                        <a:pt x="83" y="25"/>
                      </a:lnTo>
                      <a:lnTo>
                        <a:pt x="83" y="29"/>
                      </a:lnTo>
                      <a:lnTo>
                        <a:pt x="83" y="29"/>
                      </a:lnTo>
                      <a:lnTo>
                        <a:pt x="83" y="34"/>
                      </a:lnTo>
                      <a:lnTo>
                        <a:pt x="83" y="34"/>
                      </a:lnTo>
                      <a:lnTo>
                        <a:pt x="83" y="38"/>
                      </a:lnTo>
                      <a:lnTo>
                        <a:pt x="79" y="38"/>
                      </a:lnTo>
                      <a:lnTo>
                        <a:pt x="79" y="42"/>
                      </a:lnTo>
                      <a:lnTo>
                        <a:pt x="79" y="42"/>
                      </a:lnTo>
                      <a:lnTo>
                        <a:pt x="75" y="46"/>
                      </a:lnTo>
                      <a:lnTo>
                        <a:pt x="75" y="46"/>
                      </a:lnTo>
                      <a:lnTo>
                        <a:pt x="72" y="50"/>
                      </a:lnTo>
                      <a:lnTo>
                        <a:pt x="68" y="50"/>
                      </a:lnTo>
                      <a:lnTo>
                        <a:pt x="64" y="50"/>
                      </a:lnTo>
                      <a:lnTo>
                        <a:pt x="60" y="54"/>
                      </a:lnTo>
                      <a:lnTo>
                        <a:pt x="56" y="54"/>
                      </a:lnTo>
                      <a:lnTo>
                        <a:pt x="52" y="54"/>
                      </a:lnTo>
                      <a:lnTo>
                        <a:pt x="44" y="54"/>
                      </a:lnTo>
                      <a:lnTo>
                        <a:pt x="36" y="54"/>
                      </a:lnTo>
                      <a:close/>
                      <a:moveTo>
                        <a:pt x="36" y="8"/>
                      </a:moveTo>
                      <a:lnTo>
                        <a:pt x="36" y="50"/>
                      </a:lnTo>
                      <a:lnTo>
                        <a:pt x="44" y="50"/>
                      </a:lnTo>
                      <a:lnTo>
                        <a:pt x="44" y="50"/>
                      </a:lnTo>
                      <a:lnTo>
                        <a:pt x="48" y="46"/>
                      </a:lnTo>
                      <a:lnTo>
                        <a:pt x="48" y="46"/>
                      </a:lnTo>
                      <a:lnTo>
                        <a:pt x="52" y="46"/>
                      </a:lnTo>
                      <a:lnTo>
                        <a:pt x="52" y="46"/>
                      </a:lnTo>
                      <a:lnTo>
                        <a:pt x="56" y="46"/>
                      </a:lnTo>
                      <a:lnTo>
                        <a:pt x="56" y="46"/>
                      </a:lnTo>
                      <a:lnTo>
                        <a:pt x="56" y="42"/>
                      </a:lnTo>
                      <a:lnTo>
                        <a:pt x="56" y="42"/>
                      </a:lnTo>
                      <a:lnTo>
                        <a:pt x="60" y="42"/>
                      </a:lnTo>
                      <a:lnTo>
                        <a:pt x="60" y="38"/>
                      </a:lnTo>
                      <a:lnTo>
                        <a:pt x="60" y="38"/>
                      </a:lnTo>
                      <a:lnTo>
                        <a:pt x="60" y="34"/>
                      </a:lnTo>
                      <a:lnTo>
                        <a:pt x="60" y="34"/>
                      </a:lnTo>
                      <a:lnTo>
                        <a:pt x="60" y="29"/>
                      </a:lnTo>
                      <a:lnTo>
                        <a:pt x="60" y="29"/>
                      </a:lnTo>
                      <a:lnTo>
                        <a:pt x="60" y="25"/>
                      </a:lnTo>
                      <a:lnTo>
                        <a:pt x="60" y="25"/>
                      </a:lnTo>
                      <a:lnTo>
                        <a:pt x="60" y="21"/>
                      </a:lnTo>
                      <a:lnTo>
                        <a:pt x="60" y="21"/>
                      </a:lnTo>
                      <a:lnTo>
                        <a:pt x="60" y="17"/>
                      </a:lnTo>
                      <a:lnTo>
                        <a:pt x="60" y="17"/>
                      </a:lnTo>
                      <a:lnTo>
                        <a:pt x="60" y="13"/>
                      </a:lnTo>
                      <a:lnTo>
                        <a:pt x="56" y="13"/>
                      </a:lnTo>
                      <a:lnTo>
                        <a:pt x="56" y="13"/>
                      </a:lnTo>
                      <a:lnTo>
                        <a:pt x="56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4" y="8"/>
                      </a:lnTo>
                      <a:lnTo>
                        <a:pt x="44" y="8"/>
                      </a:lnTo>
                      <a:lnTo>
                        <a:pt x="36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06" name="Freeform 175"/>
                <p:cNvSpPr>
                  <a:spLocks noEditPoints="1"/>
                </p:cNvSpPr>
                <p:nvPr/>
              </p:nvSpPr>
              <p:spPr bwMode="auto">
                <a:xfrm>
                  <a:off x="1494" y="1645"/>
                  <a:ext cx="59" cy="71"/>
                </a:xfrm>
                <a:custGeom>
                  <a:avLst/>
                  <a:gdLst>
                    <a:gd name="T0" fmla="*/ 55 w 59"/>
                    <a:gd name="T1" fmla="*/ 67 h 71"/>
                    <a:gd name="T2" fmla="*/ 44 w 59"/>
                    <a:gd name="T3" fmla="*/ 71 h 71"/>
                    <a:gd name="T4" fmla="*/ 40 w 59"/>
                    <a:gd name="T5" fmla="*/ 67 h 71"/>
                    <a:gd name="T6" fmla="*/ 36 w 59"/>
                    <a:gd name="T7" fmla="*/ 67 h 71"/>
                    <a:gd name="T8" fmla="*/ 32 w 59"/>
                    <a:gd name="T9" fmla="*/ 63 h 71"/>
                    <a:gd name="T10" fmla="*/ 32 w 59"/>
                    <a:gd name="T11" fmla="*/ 59 h 71"/>
                    <a:gd name="T12" fmla="*/ 24 w 59"/>
                    <a:gd name="T13" fmla="*/ 63 h 71"/>
                    <a:gd name="T14" fmla="*/ 16 w 59"/>
                    <a:gd name="T15" fmla="*/ 71 h 71"/>
                    <a:gd name="T16" fmla="*/ 8 w 59"/>
                    <a:gd name="T17" fmla="*/ 71 h 71"/>
                    <a:gd name="T18" fmla="*/ 0 w 59"/>
                    <a:gd name="T19" fmla="*/ 67 h 71"/>
                    <a:gd name="T20" fmla="*/ 0 w 59"/>
                    <a:gd name="T21" fmla="*/ 59 h 71"/>
                    <a:gd name="T22" fmla="*/ 0 w 59"/>
                    <a:gd name="T23" fmla="*/ 55 h 71"/>
                    <a:gd name="T24" fmla="*/ 4 w 59"/>
                    <a:gd name="T25" fmla="*/ 46 h 71"/>
                    <a:gd name="T26" fmla="*/ 16 w 59"/>
                    <a:gd name="T27" fmla="*/ 38 h 71"/>
                    <a:gd name="T28" fmla="*/ 32 w 59"/>
                    <a:gd name="T29" fmla="*/ 21 h 71"/>
                    <a:gd name="T30" fmla="*/ 32 w 59"/>
                    <a:gd name="T31" fmla="*/ 13 h 71"/>
                    <a:gd name="T32" fmla="*/ 32 w 59"/>
                    <a:gd name="T33" fmla="*/ 13 h 71"/>
                    <a:gd name="T34" fmla="*/ 28 w 59"/>
                    <a:gd name="T35" fmla="*/ 9 h 71"/>
                    <a:gd name="T36" fmla="*/ 28 w 59"/>
                    <a:gd name="T37" fmla="*/ 9 h 71"/>
                    <a:gd name="T38" fmla="*/ 20 w 59"/>
                    <a:gd name="T39" fmla="*/ 9 h 71"/>
                    <a:gd name="T40" fmla="*/ 16 w 59"/>
                    <a:gd name="T41" fmla="*/ 9 h 71"/>
                    <a:gd name="T42" fmla="*/ 16 w 59"/>
                    <a:gd name="T43" fmla="*/ 9 h 71"/>
                    <a:gd name="T44" fmla="*/ 12 w 59"/>
                    <a:gd name="T45" fmla="*/ 13 h 71"/>
                    <a:gd name="T46" fmla="*/ 16 w 59"/>
                    <a:gd name="T47" fmla="*/ 13 h 71"/>
                    <a:gd name="T48" fmla="*/ 16 w 59"/>
                    <a:gd name="T49" fmla="*/ 17 h 71"/>
                    <a:gd name="T50" fmla="*/ 16 w 59"/>
                    <a:gd name="T51" fmla="*/ 21 h 71"/>
                    <a:gd name="T52" fmla="*/ 16 w 59"/>
                    <a:gd name="T53" fmla="*/ 25 h 71"/>
                    <a:gd name="T54" fmla="*/ 16 w 59"/>
                    <a:gd name="T55" fmla="*/ 30 h 71"/>
                    <a:gd name="T56" fmla="*/ 12 w 59"/>
                    <a:gd name="T57" fmla="*/ 30 h 71"/>
                    <a:gd name="T58" fmla="*/ 4 w 59"/>
                    <a:gd name="T59" fmla="*/ 30 h 71"/>
                    <a:gd name="T60" fmla="*/ 0 w 59"/>
                    <a:gd name="T61" fmla="*/ 25 h 71"/>
                    <a:gd name="T62" fmla="*/ 0 w 59"/>
                    <a:gd name="T63" fmla="*/ 25 h 71"/>
                    <a:gd name="T64" fmla="*/ 0 w 59"/>
                    <a:gd name="T65" fmla="*/ 17 h 71"/>
                    <a:gd name="T66" fmla="*/ 4 w 59"/>
                    <a:gd name="T67" fmla="*/ 9 h 71"/>
                    <a:gd name="T68" fmla="*/ 16 w 59"/>
                    <a:gd name="T69" fmla="*/ 5 h 71"/>
                    <a:gd name="T70" fmla="*/ 28 w 59"/>
                    <a:gd name="T71" fmla="*/ 0 h 71"/>
                    <a:gd name="T72" fmla="*/ 40 w 59"/>
                    <a:gd name="T73" fmla="*/ 5 h 71"/>
                    <a:gd name="T74" fmla="*/ 44 w 59"/>
                    <a:gd name="T75" fmla="*/ 9 h 71"/>
                    <a:gd name="T76" fmla="*/ 48 w 59"/>
                    <a:gd name="T77" fmla="*/ 13 h 71"/>
                    <a:gd name="T78" fmla="*/ 51 w 59"/>
                    <a:gd name="T79" fmla="*/ 17 h 71"/>
                    <a:gd name="T80" fmla="*/ 51 w 59"/>
                    <a:gd name="T81" fmla="*/ 51 h 71"/>
                    <a:gd name="T82" fmla="*/ 51 w 59"/>
                    <a:gd name="T83" fmla="*/ 59 h 71"/>
                    <a:gd name="T84" fmla="*/ 51 w 59"/>
                    <a:gd name="T85" fmla="*/ 59 h 71"/>
                    <a:gd name="T86" fmla="*/ 55 w 59"/>
                    <a:gd name="T87" fmla="*/ 63 h 71"/>
                    <a:gd name="T88" fmla="*/ 55 w 59"/>
                    <a:gd name="T89" fmla="*/ 59 h 71"/>
                    <a:gd name="T90" fmla="*/ 28 w 59"/>
                    <a:gd name="T91" fmla="*/ 34 h 71"/>
                    <a:gd name="T92" fmla="*/ 16 w 59"/>
                    <a:gd name="T93" fmla="*/ 46 h 71"/>
                    <a:gd name="T94" fmla="*/ 16 w 59"/>
                    <a:gd name="T95" fmla="*/ 55 h 71"/>
                    <a:gd name="T96" fmla="*/ 20 w 59"/>
                    <a:gd name="T97" fmla="*/ 55 h 71"/>
                    <a:gd name="T98" fmla="*/ 20 w 59"/>
                    <a:gd name="T99" fmla="*/ 59 h 71"/>
                    <a:gd name="T100" fmla="*/ 24 w 59"/>
                    <a:gd name="T101" fmla="*/ 59 h 71"/>
                    <a:gd name="T102" fmla="*/ 28 w 59"/>
                    <a:gd name="T103" fmla="*/ 59 h 71"/>
                    <a:gd name="T104" fmla="*/ 28 w 59"/>
                    <a:gd name="T105" fmla="*/ 55 h 71"/>
                    <a:gd name="T106" fmla="*/ 32 w 59"/>
                    <a:gd name="T107" fmla="*/ 34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59" h="71">
                      <a:moveTo>
                        <a:pt x="55" y="59"/>
                      </a:moveTo>
                      <a:lnTo>
                        <a:pt x="59" y="59"/>
                      </a:lnTo>
                      <a:lnTo>
                        <a:pt x="59" y="63"/>
                      </a:lnTo>
                      <a:lnTo>
                        <a:pt x="55" y="63"/>
                      </a:lnTo>
                      <a:lnTo>
                        <a:pt x="55" y="67"/>
                      </a:lnTo>
                      <a:lnTo>
                        <a:pt x="51" y="67"/>
                      </a:lnTo>
                      <a:lnTo>
                        <a:pt x="51" y="67"/>
                      </a:lnTo>
                      <a:lnTo>
                        <a:pt x="48" y="71"/>
                      </a:lnTo>
                      <a:lnTo>
                        <a:pt x="48" y="71"/>
                      </a:lnTo>
                      <a:lnTo>
                        <a:pt x="44" y="71"/>
                      </a:lnTo>
                      <a:lnTo>
                        <a:pt x="44" y="71"/>
                      </a:lnTo>
                      <a:lnTo>
                        <a:pt x="40" y="71"/>
                      </a:lnTo>
                      <a:lnTo>
                        <a:pt x="40" y="71"/>
                      </a:lnTo>
                      <a:lnTo>
                        <a:pt x="40" y="71"/>
                      </a:lnTo>
                      <a:lnTo>
                        <a:pt x="40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2" y="67"/>
                      </a:lnTo>
                      <a:lnTo>
                        <a:pt x="32" y="63"/>
                      </a:lnTo>
                      <a:lnTo>
                        <a:pt x="32" y="63"/>
                      </a:lnTo>
                      <a:lnTo>
                        <a:pt x="32" y="63"/>
                      </a:lnTo>
                      <a:lnTo>
                        <a:pt x="32" y="63"/>
                      </a:lnTo>
                      <a:lnTo>
                        <a:pt x="32" y="59"/>
                      </a:lnTo>
                      <a:lnTo>
                        <a:pt x="32" y="59"/>
                      </a:lnTo>
                      <a:lnTo>
                        <a:pt x="32" y="59"/>
                      </a:lnTo>
                      <a:lnTo>
                        <a:pt x="32" y="59"/>
                      </a:lnTo>
                      <a:lnTo>
                        <a:pt x="32" y="59"/>
                      </a:lnTo>
                      <a:lnTo>
                        <a:pt x="28" y="63"/>
                      </a:lnTo>
                      <a:lnTo>
                        <a:pt x="28" y="63"/>
                      </a:lnTo>
                      <a:lnTo>
                        <a:pt x="28" y="63"/>
                      </a:lnTo>
                      <a:lnTo>
                        <a:pt x="28" y="63"/>
                      </a:lnTo>
                      <a:lnTo>
                        <a:pt x="24" y="63"/>
                      </a:lnTo>
                      <a:lnTo>
                        <a:pt x="24" y="67"/>
                      </a:lnTo>
                      <a:lnTo>
                        <a:pt x="20" y="67"/>
                      </a:lnTo>
                      <a:lnTo>
                        <a:pt x="20" y="67"/>
                      </a:lnTo>
                      <a:lnTo>
                        <a:pt x="16" y="67"/>
                      </a:lnTo>
                      <a:lnTo>
                        <a:pt x="16" y="71"/>
                      </a:lnTo>
                      <a:lnTo>
                        <a:pt x="12" y="71"/>
                      </a:lnTo>
                      <a:lnTo>
                        <a:pt x="12" y="71"/>
                      </a:lnTo>
                      <a:lnTo>
                        <a:pt x="8" y="71"/>
                      </a:lnTo>
                      <a:lnTo>
                        <a:pt x="8" y="71"/>
                      </a:lnTo>
                      <a:lnTo>
                        <a:pt x="8" y="71"/>
                      </a:lnTo>
                      <a:lnTo>
                        <a:pt x="8" y="67"/>
                      </a:lnTo>
                      <a:lnTo>
                        <a:pt x="4" y="67"/>
                      </a:lnTo>
                      <a:lnTo>
                        <a:pt x="4" y="67"/>
                      </a:lnTo>
                      <a:lnTo>
                        <a:pt x="4" y="67"/>
                      </a:lnTo>
                      <a:lnTo>
                        <a:pt x="0" y="67"/>
                      </a:lnTo>
                      <a:lnTo>
                        <a:pt x="0" y="67"/>
                      </a:lnTo>
                      <a:lnTo>
                        <a:pt x="0" y="63"/>
                      </a:lnTo>
                      <a:lnTo>
                        <a:pt x="0" y="63"/>
                      </a:lnTo>
                      <a:lnTo>
                        <a:pt x="0" y="63"/>
                      </a:lnTo>
                      <a:lnTo>
                        <a:pt x="0" y="59"/>
                      </a:lnTo>
                      <a:lnTo>
                        <a:pt x="0" y="59"/>
                      </a:lnTo>
                      <a:lnTo>
                        <a:pt x="0" y="59"/>
                      </a:lnTo>
                      <a:lnTo>
                        <a:pt x="0" y="55"/>
                      </a:lnTo>
                      <a:lnTo>
                        <a:pt x="0" y="55"/>
                      </a:lnTo>
                      <a:lnTo>
                        <a:pt x="0" y="55"/>
                      </a:lnTo>
                      <a:lnTo>
                        <a:pt x="0" y="51"/>
                      </a:lnTo>
                      <a:lnTo>
                        <a:pt x="0" y="51"/>
                      </a:lnTo>
                      <a:lnTo>
                        <a:pt x="0" y="46"/>
                      </a:lnTo>
                      <a:lnTo>
                        <a:pt x="0" y="46"/>
                      </a:lnTo>
                      <a:lnTo>
                        <a:pt x="4" y="46"/>
                      </a:lnTo>
                      <a:lnTo>
                        <a:pt x="4" y="42"/>
                      </a:lnTo>
                      <a:lnTo>
                        <a:pt x="8" y="42"/>
                      </a:lnTo>
                      <a:lnTo>
                        <a:pt x="8" y="42"/>
                      </a:lnTo>
                      <a:lnTo>
                        <a:pt x="12" y="38"/>
                      </a:lnTo>
                      <a:lnTo>
                        <a:pt x="16" y="38"/>
                      </a:lnTo>
                      <a:lnTo>
                        <a:pt x="20" y="34"/>
                      </a:lnTo>
                      <a:lnTo>
                        <a:pt x="24" y="34"/>
                      </a:lnTo>
                      <a:lnTo>
                        <a:pt x="28" y="30"/>
                      </a:lnTo>
                      <a:lnTo>
                        <a:pt x="32" y="30"/>
                      </a:lnTo>
                      <a:lnTo>
                        <a:pt x="32" y="21"/>
                      </a:lnTo>
                      <a:lnTo>
                        <a:pt x="32" y="17"/>
                      </a:lnTo>
                      <a:lnTo>
                        <a:pt x="32" y="17"/>
                      </a:lnTo>
                      <a:lnTo>
                        <a:pt x="32" y="17"/>
                      </a:lnTo>
                      <a:lnTo>
                        <a:pt x="32" y="13"/>
                      </a:lnTo>
                      <a:lnTo>
                        <a:pt x="32" y="13"/>
                      </a:lnTo>
                      <a:lnTo>
                        <a:pt x="32" y="13"/>
                      </a:lnTo>
                      <a:lnTo>
                        <a:pt x="32" y="13"/>
                      </a:lnTo>
                      <a:lnTo>
                        <a:pt x="32" y="13"/>
                      </a:lnTo>
                      <a:lnTo>
                        <a:pt x="32" y="13"/>
                      </a:lnTo>
                      <a:lnTo>
                        <a:pt x="32" y="13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16" y="9"/>
                      </a:lnTo>
                      <a:lnTo>
                        <a:pt x="16" y="9"/>
                      </a:lnTo>
                      <a:lnTo>
                        <a:pt x="16" y="9"/>
                      </a:lnTo>
                      <a:lnTo>
                        <a:pt x="16" y="9"/>
                      </a:lnTo>
                      <a:lnTo>
                        <a:pt x="16" y="9"/>
                      </a:lnTo>
                      <a:lnTo>
                        <a:pt x="16" y="9"/>
                      </a:lnTo>
                      <a:lnTo>
                        <a:pt x="16" y="9"/>
                      </a:lnTo>
                      <a:lnTo>
                        <a:pt x="12" y="13"/>
                      </a:lnTo>
                      <a:lnTo>
                        <a:pt x="12" y="13"/>
                      </a:lnTo>
                      <a:lnTo>
                        <a:pt x="12" y="13"/>
                      </a:lnTo>
                      <a:lnTo>
                        <a:pt x="12" y="13"/>
                      </a:lnTo>
                      <a:lnTo>
                        <a:pt x="12" y="13"/>
                      </a:lnTo>
                      <a:lnTo>
                        <a:pt x="12" y="13"/>
                      </a:lnTo>
                      <a:lnTo>
                        <a:pt x="12" y="13"/>
                      </a:lnTo>
                      <a:lnTo>
                        <a:pt x="12" y="13"/>
                      </a:lnTo>
                      <a:lnTo>
                        <a:pt x="16" y="13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6" y="21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30"/>
                      </a:lnTo>
                      <a:lnTo>
                        <a:pt x="16" y="30"/>
                      </a:lnTo>
                      <a:lnTo>
                        <a:pt x="12" y="30"/>
                      </a:lnTo>
                      <a:lnTo>
                        <a:pt x="12" y="30"/>
                      </a:lnTo>
                      <a:lnTo>
                        <a:pt x="12" y="30"/>
                      </a:lnTo>
                      <a:lnTo>
                        <a:pt x="12" y="30"/>
                      </a:lnTo>
                      <a:lnTo>
                        <a:pt x="12" y="30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5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17"/>
                      </a:lnTo>
                      <a:lnTo>
                        <a:pt x="0" y="17"/>
                      </a:lnTo>
                      <a:lnTo>
                        <a:pt x="0" y="17"/>
                      </a:lnTo>
                      <a:lnTo>
                        <a:pt x="0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9"/>
                      </a:lnTo>
                      <a:lnTo>
                        <a:pt x="8" y="9"/>
                      </a:lnTo>
                      <a:lnTo>
                        <a:pt x="8" y="5"/>
                      </a:lnTo>
                      <a:lnTo>
                        <a:pt x="12" y="5"/>
                      </a:lnTo>
                      <a:lnTo>
                        <a:pt x="16" y="5"/>
                      </a:lnTo>
                      <a:lnTo>
                        <a:pt x="16" y="5"/>
                      </a:lnTo>
                      <a:lnTo>
                        <a:pt x="20" y="5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6" y="5"/>
                      </a:lnTo>
                      <a:lnTo>
                        <a:pt x="36" y="5"/>
                      </a:lnTo>
                      <a:lnTo>
                        <a:pt x="40" y="5"/>
                      </a:lnTo>
                      <a:lnTo>
                        <a:pt x="40" y="5"/>
                      </a:lnTo>
                      <a:lnTo>
                        <a:pt x="40" y="5"/>
                      </a:lnTo>
                      <a:lnTo>
                        <a:pt x="44" y="5"/>
                      </a:lnTo>
                      <a:lnTo>
                        <a:pt x="44" y="5"/>
                      </a:lnTo>
                      <a:lnTo>
                        <a:pt x="44" y="9"/>
                      </a:lnTo>
                      <a:lnTo>
                        <a:pt x="44" y="9"/>
                      </a:lnTo>
                      <a:lnTo>
                        <a:pt x="48" y="9"/>
                      </a:lnTo>
                      <a:lnTo>
                        <a:pt x="48" y="9"/>
                      </a:lnTo>
                      <a:lnTo>
                        <a:pt x="48" y="9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51" y="17"/>
                      </a:lnTo>
                      <a:lnTo>
                        <a:pt x="51" y="17"/>
                      </a:lnTo>
                      <a:lnTo>
                        <a:pt x="51" y="17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46"/>
                      </a:lnTo>
                      <a:lnTo>
                        <a:pt x="51" y="51"/>
                      </a:lnTo>
                      <a:lnTo>
                        <a:pt x="51" y="51"/>
                      </a:lnTo>
                      <a:lnTo>
                        <a:pt x="51" y="55"/>
                      </a:lnTo>
                      <a:lnTo>
                        <a:pt x="51" y="55"/>
                      </a:lnTo>
                      <a:lnTo>
                        <a:pt x="51" y="55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63"/>
                      </a:lnTo>
                      <a:lnTo>
                        <a:pt x="51" y="63"/>
                      </a:lnTo>
                      <a:lnTo>
                        <a:pt x="51" y="63"/>
                      </a:lnTo>
                      <a:lnTo>
                        <a:pt x="55" y="63"/>
                      </a:lnTo>
                      <a:lnTo>
                        <a:pt x="55" y="63"/>
                      </a:lnTo>
                      <a:lnTo>
                        <a:pt x="55" y="63"/>
                      </a:lnTo>
                      <a:lnTo>
                        <a:pt x="55" y="63"/>
                      </a:lnTo>
                      <a:lnTo>
                        <a:pt x="55" y="59"/>
                      </a:lnTo>
                      <a:lnTo>
                        <a:pt x="55" y="59"/>
                      </a:lnTo>
                      <a:lnTo>
                        <a:pt x="55" y="59"/>
                      </a:lnTo>
                      <a:lnTo>
                        <a:pt x="55" y="59"/>
                      </a:lnTo>
                      <a:lnTo>
                        <a:pt x="55" y="59"/>
                      </a:lnTo>
                      <a:close/>
                      <a:moveTo>
                        <a:pt x="32" y="34"/>
                      </a:moveTo>
                      <a:lnTo>
                        <a:pt x="28" y="34"/>
                      </a:lnTo>
                      <a:lnTo>
                        <a:pt x="24" y="38"/>
                      </a:lnTo>
                      <a:lnTo>
                        <a:pt x="24" y="38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16" y="46"/>
                      </a:lnTo>
                      <a:lnTo>
                        <a:pt x="16" y="46"/>
                      </a:lnTo>
                      <a:lnTo>
                        <a:pt x="16" y="51"/>
                      </a:lnTo>
                      <a:lnTo>
                        <a:pt x="16" y="51"/>
                      </a:lnTo>
                      <a:lnTo>
                        <a:pt x="16" y="51"/>
                      </a:lnTo>
                      <a:lnTo>
                        <a:pt x="16" y="55"/>
                      </a:lnTo>
                      <a:lnTo>
                        <a:pt x="16" y="55"/>
                      </a:lnTo>
                      <a:lnTo>
                        <a:pt x="16" y="55"/>
                      </a:lnTo>
                      <a:lnTo>
                        <a:pt x="20" y="55"/>
                      </a:lnTo>
                      <a:lnTo>
                        <a:pt x="20" y="55"/>
                      </a:lnTo>
                      <a:lnTo>
                        <a:pt x="20" y="55"/>
                      </a:lnTo>
                      <a:lnTo>
                        <a:pt x="20" y="55"/>
                      </a:lnTo>
                      <a:lnTo>
                        <a:pt x="20" y="59"/>
                      </a:lnTo>
                      <a:lnTo>
                        <a:pt x="20" y="59"/>
                      </a:lnTo>
                      <a:lnTo>
                        <a:pt x="20" y="59"/>
                      </a:lnTo>
                      <a:lnTo>
                        <a:pt x="20" y="59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5"/>
                      </a:lnTo>
                      <a:lnTo>
                        <a:pt x="28" y="55"/>
                      </a:lnTo>
                      <a:lnTo>
                        <a:pt x="32" y="55"/>
                      </a:lnTo>
                      <a:lnTo>
                        <a:pt x="32" y="55"/>
                      </a:lnTo>
                      <a:lnTo>
                        <a:pt x="32" y="55"/>
                      </a:lnTo>
                      <a:lnTo>
                        <a:pt x="32" y="55"/>
                      </a:lnTo>
                      <a:lnTo>
                        <a:pt x="32" y="3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07" name="Freeform 176"/>
                <p:cNvSpPr>
                  <a:spLocks/>
                </p:cNvSpPr>
                <p:nvPr/>
              </p:nvSpPr>
              <p:spPr bwMode="auto">
                <a:xfrm>
                  <a:off x="1557" y="1650"/>
                  <a:ext cx="71" cy="62"/>
                </a:xfrm>
                <a:custGeom>
                  <a:avLst/>
                  <a:gdLst>
                    <a:gd name="T0" fmla="*/ 60 w 71"/>
                    <a:gd name="T1" fmla="*/ 54 h 62"/>
                    <a:gd name="T2" fmla="*/ 63 w 71"/>
                    <a:gd name="T3" fmla="*/ 58 h 62"/>
                    <a:gd name="T4" fmla="*/ 63 w 71"/>
                    <a:gd name="T5" fmla="*/ 58 h 62"/>
                    <a:gd name="T6" fmla="*/ 67 w 71"/>
                    <a:gd name="T7" fmla="*/ 58 h 62"/>
                    <a:gd name="T8" fmla="*/ 67 w 71"/>
                    <a:gd name="T9" fmla="*/ 62 h 62"/>
                    <a:gd name="T10" fmla="*/ 71 w 71"/>
                    <a:gd name="T11" fmla="*/ 62 h 62"/>
                    <a:gd name="T12" fmla="*/ 36 w 71"/>
                    <a:gd name="T13" fmla="*/ 62 h 62"/>
                    <a:gd name="T14" fmla="*/ 40 w 71"/>
                    <a:gd name="T15" fmla="*/ 62 h 62"/>
                    <a:gd name="T16" fmla="*/ 40 w 71"/>
                    <a:gd name="T17" fmla="*/ 58 h 62"/>
                    <a:gd name="T18" fmla="*/ 40 w 71"/>
                    <a:gd name="T19" fmla="*/ 58 h 62"/>
                    <a:gd name="T20" fmla="*/ 40 w 71"/>
                    <a:gd name="T21" fmla="*/ 58 h 62"/>
                    <a:gd name="T22" fmla="*/ 40 w 71"/>
                    <a:gd name="T23" fmla="*/ 54 h 62"/>
                    <a:gd name="T24" fmla="*/ 32 w 71"/>
                    <a:gd name="T25" fmla="*/ 41 h 62"/>
                    <a:gd name="T26" fmla="*/ 20 w 71"/>
                    <a:gd name="T27" fmla="*/ 50 h 62"/>
                    <a:gd name="T28" fmla="*/ 20 w 71"/>
                    <a:gd name="T29" fmla="*/ 54 h 62"/>
                    <a:gd name="T30" fmla="*/ 20 w 71"/>
                    <a:gd name="T31" fmla="*/ 58 h 62"/>
                    <a:gd name="T32" fmla="*/ 20 w 71"/>
                    <a:gd name="T33" fmla="*/ 58 h 62"/>
                    <a:gd name="T34" fmla="*/ 20 w 71"/>
                    <a:gd name="T35" fmla="*/ 62 h 62"/>
                    <a:gd name="T36" fmla="*/ 24 w 71"/>
                    <a:gd name="T37" fmla="*/ 62 h 62"/>
                    <a:gd name="T38" fmla="*/ 0 w 71"/>
                    <a:gd name="T39" fmla="*/ 62 h 62"/>
                    <a:gd name="T40" fmla="*/ 4 w 71"/>
                    <a:gd name="T41" fmla="*/ 62 h 62"/>
                    <a:gd name="T42" fmla="*/ 8 w 71"/>
                    <a:gd name="T43" fmla="*/ 58 h 62"/>
                    <a:gd name="T44" fmla="*/ 8 w 71"/>
                    <a:gd name="T45" fmla="*/ 58 h 62"/>
                    <a:gd name="T46" fmla="*/ 12 w 71"/>
                    <a:gd name="T47" fmla="*/ 58 h 62"/>
                    <a:gd name="T48" fmla="*/ 12 w 71"/>
                    <a:gd name="T49" fmla="*/ 54 h 62"/>
                    <a:gd name="T50" fmla="*/ 8 w 71"/>
                    <a:gd name="T51" fmla="*/ 8 h 62"/>
                    <a:gd name="T52" fmla="*/ 8 w 71"/>
                    <a:gd name="T53" fmla="*/ 4 h 62"/>
                    <a:gd name="T54" fmla="*/ 4 w 71"/>
                    <a:gd name="T55" fmla="*/ 4 h 62"/>
                    <a:gd name="T56" fmla="*/ 4 w 71"/>
                    <a:gd name="T57" fmla="*/ 4 h 62"/>
                    <a:gd name="T58" fmla="*/ 0 w 71"/>
                    <a:gd name="T59" fmla="*/ 0 h 62"/>
                    <a:gd name="T60" fmla="*/ 0 w 71"/>
                    <a:gd name="T61" fmla="*/ 0 h 62"/>
                    <a:gd name="T62" fmla="*/ 36 w 71"/>
                    <a:gd name="T63" fmla="*/ 0 h 62"/>
                    <a:gd name="T64" fmla="*/ 32 w 71"/>
                    <a:gd name="T65" fmla="*/ 0 h 62"/>
                    <a:gd name="T66" fmla="*/ 28 w 71"/>
                    <a:gd name="T67" fmla="*/ 4 h 62"/>
                    <a:gd name="T68" fmla="*/ 28 w 71"/>
                    <a:gd name="T69" fmla="*/ 4 h 62"/>
                    <a:gd name="T70" fmla="*/ 28 w 71"/>
                    <a:gd name="T71" fmla="*/ 8 h 62"/>
                    <a:gd name="T72" fmla="*/ 32 w 71"/>
                    <a:gd name="T73" fmla="*/ 8 h 62"/>
                    <a:gd name="T74" fmla="*/ 48 w 71"/>
                    <a:gd name="T75" fmla="*/ 12 h 62"/>
                    <a:gd name="T76" fmla="*/ 48 w 71"/>
                    <a:gd name="T77" fmla="*/ 8 h 62"/>
                    <a:gd name="T78" fmla="*/ 52 w 71"/>
                    <a:gd name="T79" fmla="*/ 8 h 62"/>
                    <a:gd name="T80" fmla="*/ 52 w 71"/>
                    <a:gd name="T81" fmla="*/ 4 h 62"/>
                    <a:gd name="T82" fmla="*/ 48 w 71"/>
                    <a:gd name="T83" fmla="*/ 4 h 62"/>
                    <a:gd name="T84" fmla="*/ 48 w 71"/>
                    <a:gd name="T85" fmla="*/ 0 h 62"/>
                    <a:gd name="T86" fmla="*/ 67 w 71"/>
                    <a:gd name="T87" fmla="*/ 0 h 62"/>
                    <a:gd name="T88" fmla="*/ 63 w 71"/>
                    <a:gd name="T89" fmla="*/ 0 h 62"/>
                    <a:gd name="T90" fmla="*/ 63 w 71"/>
                    <a:gd name="T91" fmla="*/ 4 h 62"/>
                    <a:gd name="T92" fmla="*/ 60 w 71"/>
                    <a:gd name="T93" fmla="*/ 4 h 62"/>
                    <a:gd name="T94" fmla="*/ 60 w 71"/>
                    <a:gd name="T95" fmla="*/ 4 h 62"/>
                    <a:gd name="T96" fmla="*/ 56 w 71"/>
                    <a:gd name="T97" fmla="*/ 8 h 62"/>
                    <a:gd name="T98" fmla="*/ 40 w 71"/>
                    <a:gd name="T99" fmla="*/ 25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71" h="62">
                      <a:moveTo>
                        <a:pt x="40" y="25"/>
                      </a:moveTo>
                      <a:lnTo>
                        <a:pt x="60" y="54"/>
                      </a:lnTo>
                      <a:lnTo>
                        <a:pt x="60" y="54"/>
                      </a:lnTo>
                      <a:lnTo>
                        <a:pt x="63" y="54"/>
                      </a:lnTo>
                      <a:lnTo>
                        <a:pt x="63" y="58"/>
                      </a:lnTo>
                      <a:lnTo>
                        <a:pt x="63" y="58"/>
                      </a:lnTo>
                      <a:lnTo>
                        <a:pt x="63" y="58"/>
                      </a:lnTo>
                      <a:lnTo>
                        <a:pt x="63" y="58"/>
                      </a:lnTo>
                      <a:lnTo>
                        <a:pt x="63" y="58"/>
                      </a:lnTo>
                      <a:lnTo>
                        <a:pt x="67" y="58"/>
                      </a:lnTo>
                      <a:lnTo>
                        <a:pt x="67" y="58"/>
                      </a:lnTo>
                      <a:lnTo>
                        <a:pt x="67" y="58"/>
                      </a:lnTo>
                      <a:lnTo>
                        <a:pt x="67" y="62"/>
                      </a:lnTo>
                      <a:lnTo>
                        <a:pt x="67" y="62"/>
                      </a:lnTo>
                      <a:lnTo>
                        <a:pt x="67" y="62"/>
                      </a:lnTo>
                      <a:lnTo>
                        <a:pt x="67" y="62"/>
                      </a:lnTo>
                      <a:lnTo>
                        <a:pt x="67" y="62"/>
                      </a:lnTo>
                      <a:lnTo>
                        <a:pt x="71" y="62"/>
                      </a:lnTo>
                      <a:lnTo>
                        <a:pt x="71" y="62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40" y="62"/>
                      </a:lnTo>
                      <a:lnTo>
                        <a:pt x="40" y="62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4"/>
                      </a:lnTo>
                      <a:lnTo>
                        <a:pt x="40" y="54"/>
                      </a:lnTo>
                      <a:lnTo>
                        <a:pt x="40" y="54"/>
                      </a:lnTo>
                      <a:lnTo>
                        <a:pt x="40" y="54"/>
                      </a:lnTo>
                      <a:lnTo>
                        <a:pt x="36" y="50"/>
                      </a:lnTo>
                      <a:lnTo>
                        <a:pt x="32" y="41"/>
                      </a:lnTo>
                      <a:lnTo>
                        <a:pt x="24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8"/>
                      </a:lnTo>
                      <a:lnTo>
                        <a:pt x="20" y="58"/>
                      </a:lnTo>
                      <a:lnTo>
                        <a:pt x="20" y="58"/>
                      </a:lnTo>
                      <a:lnTo>
                        <a:pt x="20" y="58"/>
                      </a:lnTo>
                      <a:lnTo>
                        <a:pt x="20" y="58"/>
                      </a:lnTo>
                      <a:lnTo>
                        <a:pt x="20" y="58"/>
                      </a:lnTo>
                      <a:lnTo>
                        <a:pt x="20" y="62"/>
                      </a:lnTo>
                      <a:lnTo>
                        <a:pt x="20" y="62"/>
                      </a:lnTo>
                      <a:lnTo>
                        <a:pt x="24" y="62"/>
                      </a:lnTo>
                      <a:lnTo>
                        <a:pt x="24" y="62"/>
                      </a:lnTo>
                      <a:lnTo>
                        <a:pt x="24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4" y="62"/>
                      </a:lnTo>
                      <a:lnTo>
                        <a:pt x="4" y="62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8" y="58"/>
                      </a:lnTo>
                      <a:lnTo>
                        <a:pt x="8" y="58"/>
                      </a:lnTo>
                      <a:lnTo>
                        <a:pt x="8" y="58"/>
                      </a:lnTo>
                      <a:lnTo>
                        <a:pt x="8" y="58"/>
                      </a:lnTo>
                      <a:lnTo>
                        <a:pt x="8" y="58"/>
                      </a:lnTo>
                      <a:lnTo>
                        <a:pt x="12" y="58"/>
                      </a:lnTo>
                      <a:lnTo>
                        <a:pt x="12" y="58"/>
                      </a:lnTo>
                      <a:lnTo>
                        <a:pt x="12" y="54"/>
                      </a:lnTo>
                      <a:lnTo>
                        <a:pt x="12" y="54"/>
                      </a:lnTo>
                      <a:lnTo>
                        <a:pt x="12" y="54"/>
                      </a:lnTo>
                      <a:lnTo>
                        <a:pt x="28" y="37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2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40" y="20"/>
                      </a:lnTo>
                      <a:lnTo>
                        <a:pt x="48" y="12"/>
                      </a:lnTo>
                      <a:lnTo>
                        <a:pt x="48" y="12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0"/>
                      </a:lnTo>
                      <a:lnTo>
                        <a:pt x="48" y="0"/>
                      </a:lnTo>
                      <a:lnTo>
                        <a:pt x="44" y="0"/>
                      </a:lnTo>
                      <a:lnTo>
                        <a:pt x="44" y="0"/>
                      </a:lnTo>
                      <a:lnTo>
                        <a:pt x="67" y="0"/>
                      </a:lnTo>
                      <a:lnTo>
                        <a:pt x="67" y="0"/>
                      </a:lnTo>
                      <a:lnTo>
                        <a:pt x="67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2" y="12"/>
                      </a:lnTo>
                      <a:lnTo>
                        <a:pt x="40" y="25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08" name="Freeform 177"/>
                <p:cNvSpPr>
                  <a:spLocks/>
                </p:cNvSpPr>
                <p:nvPr/>
              </p:nvSpPr>
              <p:spPr bwMode="auto">
                <a:xfrm>
                  <a:off x="1632" y="1650"/>
                  <a:ext cx="63" cy="92"/>
                </a:xfrm>
                <a:custGeom>
                  <a:avLst/>
                  <a:gdLst>
                    <a:gd name="T0" fmla="*/ 63 w 63"/>
                    <a:gd name="T1" fmla="*/ 0 h 92"/>
                    <a:gd name="T2" fmla="*/ 59 w 63"/>
                    <a:gd name="T3" fmla="*/ 4 h 92"/>
                    <a:gd name="T4" fmla="*/ 56 w 63"/>
                    <a:gd name="T5" fmla="*/ 4 h 92"/>
                    <a:gd name="T6" fmla="*/ 56 w 63"/>
                    <a:gd name="T7" fmla="*/ 8 h 92"/>
                    <a:gd name="T8" fmla="*/ 52 w 63"/>
                    <a:gd name="T9" fmla="*/ 12 h 92"/>
                    <a:gd name="T10" fmla="*/ 52 w 63"/>
                    <a:gd name="T11" fmla="*/ 20 h 92"/>
                    <a:gd name="T12" fmla="*/ 32 w 63"/>
                    <a:gd name="T13" fmla="*/ 79 h 92"/>
                    <a:gd name="T14" fmla="*/ 28 w 63"/>
                    <a:gd name="T15" fmla="*/ 83 h 92"/>
                    <a:gd name="T16" fmla="*/ 24 w 63"/>
                    <a:gd name="T17" fmla="*/ 87 h 92"/>
                    <a:gd name="T18" fmla="*/ 20 w 63"/>
                    <a:gd name="T19" fmla="*/ 92 h 92"/>
                    <a:gd name="T20" fmla="*/ 16 w 63"/>
                    <a:gd name="T21" fmla="*/ 92 h 92"/>
                    <a:gd name="T22" fmla="*/ 12 w 63"/>
                    <a:gd name="T23" fmla="*/ 92 h 92"/>
                    <a:gd name="T24" fmla="*/ 8 w 63"/>
                    <a:gd name="T25" fmla="*/ 92 h 92"/>
                    <a:gd name="T26" fmla="*/ 4 w 63"/>
                    <a:gd name="T27" fmla="*/ 92 h 92"/>
                    <a:gd name="T28" fmla="*/ 4 w 63"/>
                    <a:gd name="T29" fmla="*/ 87 h 92"/>
                    <a:gd name="T30" fmla="*/ 4 w 63"/>
                    <a:gd name="T31" fmla="*/ 83 h 92"/>
                    <a:gd name="T32" fmla="*/ 0 w 63"/>
                    <a:gd name="T33" fmla="*/ 83 h 92"/>
                    <a:gd name="T34" fmla="*/ 4 w 63"/>
                    <a:gd name="T35" fmla="*/ 79 h 92"/>
                    <a:gd name="T36" fmla="*/ 4 w 63"/>
                    <a:gd name="T37" fmla="*/ 75 h 92"/>
                    <a:gd name="T38" fmla="*/ 4 w 63"/>
                    <a:gd name="T39" fmla="*/ 75 h 92"/>
                    <a:gd name="T40" fmla="*/ 8 w 63"/>
                    <a:gd name="T41" fmla="*/ 75 h 92"/>
                    <a:gd name="T42" fmla="*/ 8 w 63"/>
                    <a:gd name="T43" fmla="*/ 71 h 92"/>
                    <a:gd name="T44" fmla="*/ 12 w 63"/>
                    <a:gd name="T45" fmla="*/ 75 h 92"/>
                    <a:gd name="T46" fmla="*/ 16 w 63"/>
                    <a:gd name="T47" fmla="*/ 75 h 92"/>
                    <a:gd name="T48" fmla="*/ 16 w 63"/>
                    <a:gd name="T49" fmla="*/ 83 h 92"/>
                    <a:gd name="T50" fmla="*/ 16 w 63"/>
                    <a:gd name="T51" fmla="*/ 83 h 92"/>
                    <a:gd name="T52" fmla="*/ 20 w 63"/>
                    <a:gd name="T53" fmla="*/ 87 h 92"/>
                    <a:gd name="T54" fmla="*/ 20 w 63"/>
                    <a:gd name="T55" fmla="*/ 87 h 92"/>
                    <a:gd name="T56" fmla="*/ 24 w 63"/>
                    <a:gd name="T57" fmla="*/ 83 h 92"/>
                    <a:gd name="T58" fmla="*/ 28 w 63"/>
                    <a:gd name="T59" fmla="*/ 75 h 92"/>
                    <a:gd name="T60" fmla="*/ 12 w 63"/>
                    <a:gd name="T61" fmla="*/ 20 h 92"/>
                    <a:gd name="T62" fmla="*/ 8 w 63"/>
                    <a:gd name="T63" fmla="*/ 12 h 92"/>
                    <a:gd name="T64" fmla="*/ 8 w 63"/>
                    <a:gd name="T65" fmla="*/ 8 h 92"/>
                    <a:gd name="T66" fmla="*/ 4 w 63"/>
                    <a:gd name="T67" fmla="*/ 4 h 92"/>
                    <a:gd name="T68" fmla="*/ 4 w 63"/>
                    <a:gd name="T69" fmla="*/ 4 h 92"/>
                    <a:gd name="T70" fmla="*/ 0 w 63"/>
                    <a:gd name="T71" fmla="*/ 0 h 92"/>
                    <a:gd name="T72" fmla="*/ 32 w 63"/>
                    <a:gd name="T73" fmla="*/ 0 h 92"/>
                    <a:gd name="T74" fmla="*/ 32 w 63"/>
                    <a:gd name="T75" fmla="*/ 0 h 92"/>
                    <a:gd name="T76" fmla="*/ 28 w 63"/>
                    <a:gd name="T77" fmla="*/ 4 h 92"/>
                    <a:gd name="T78" fmla="*/ 28 w 63"/>
                    <a:gd name="T79" fmla="*/ 4 h 92"/>
                    <a:gd name="T80" fmla="*/ 28 w 63"/>
                    <a:gd name="T81" fmla="*/ 8 h 92"/>
                    <a:gd name="T82" fmla="*/ 28 w 63"/>
                    <a:gd name="T83" fmla="*/ 12 h 92"/>
                    <a:gd name="T84" fmla="*/ 40 w 63"/>
                    <a:gd name="T85" fmla="*/ 41 h 92"/>
                    <a:gd name="T86" fmla="*/ 48 w 63"/>
                    <a:gd name="T87" fmla="*/ 12 h 92"/>
                    <a:gd name="T88" fmla="*/ 48 w 63"/>
                    <a:gd name="T89" fmla="*/ 8 h 92"/>
                    <a:gd name="T90" fmla="*/ 48 w 63"/>
                    <a:gd name="T91" fmla="*/ 8 h 92"/>
                    <a:gd name="T92" fmla="*/ 48 w 63"/>
                    <a:gd name="T93" fmla="*/ 4 h 92"/>
                    <a:gd name="T94" fmla="*/ 48 w 63"/>
                    <a:gd name="T95" fmla="*/ 4 h 92"/>
                    <a:gd name="T96" fmla="*/ 48 w 63"/>
                    <a:gd name="T97" fmla="*/ 4 h 92"/>
                    <a:gd name="T98" fmla="*/ 44 w 63"/>
                    <a:gd name="T99" fmla="*/ 0 h 92"/>
                    <a:gd name="T100" fmla="*/ 44 w 63"/>
                    <a:gd name="T101" fmla="*/ 0 h 92"/>
                    <a:gd name="T102" fmla="*/ 63 w 63"/>
                    <a:gd name="T103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63" h="92">
                      <a:moveTo>
                        <a:pt x="63" y="0"/>
                      </a:move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59" y="0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6" y="4"/>
                      </a:lnTo>
                      <a:lnTo>
                        <a:pt x="56" y="4"/>
                      </a:lnTo>
                      <a:lnTo>
                        <a:pt x="56" y="4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12"/>
                      </a:lnTo>
                      <a:lnTo>
                        <a:pt x="52" y="12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20"/>
                      </a:lnTo>
                      <a:lnTo>
                        <a:pt x="32" y="71"/>
                      </a:lnTo>
                      <a:lnTo>
                        <a:pt x="32" y="75"/>
                      </a:lnTo>
                      <a:lnTo>
                        <a:pt x="32" y="79"/>
                      </a:lnTo>
                      <a:lnTo>
                        <a:pt x="28" y="79"/>
                      </a:lnTo>
                      <a:lnTo>
                        <a:pt x="28" y="83"/>
                      </a:lnTo>
                      <a:lnTo>
                        <a:pt x="28" y="83"/>
                      </a:lnTo>
                      <a:lnTo>
                        <a:pt x="28" y="87"/>
                      </a:lnTo>
                      <a:lnTo>
                        <a:pt x="24" y="87"/>
                      </a:lnTo>
                      <a:lnTo>
                        <a:pt x="24" y="87"/>
                      </a:lnTo>
                      <a:lnTo>
                        <a:pt x="24" y="92"/>
                      </a:lnTo>
                      <a:lnTo>
                        <a:pt x="20" y="92"/>
                      </a:lnTo>
                      <a:lnTo>
                        <a:pt x="20" y="92"/>
                      </a:lnTo>
                      <a:lnTo>
                        <a:pt x="20" y="92"/>
                      </a:lnTo>
                      <a:lnTo>
                        <a:pt x="16" y="92"/>
                      </a:lnTo>
                      <a:lnTo>
                        <a:pt x="16" y="92"/>
                      </a:lnTo>
                      <a:lnTo>
                        <a:pt x="16" y="92"/>
                      </a:lnTo>
                      <a:lnTo>
                        <a:pt x="12" y="92"/>
                      </a:lnTo>
                      <a:lnTo>
                        <a:pt x="12" y="92"/>
                      </a:lnTo>
                      <a:lnTo>
                        <a:pt x="12" y="92"/>
                      </a:lnTo>
                      <a:lnTo>
                        <a:pt x="8" y="92"/>
                      </a:lnTo>
                      <a:lnTo>
                        <a:pt x="8" y="92"/>
                      </a:lnTo>
                      <a:lnTo>
                        <a:pt x="8" y="92"/>
                      </a:lnTo>
                      <a:lnTo>
                        <a:pt x="8" y="92"/>
                      </a:lnTo>
                      <a:lnTo>
                        <a:pt x="4" y="92"/>
                      </a:lnTo>
                      <a:lnTo>
                        <a:pt x="4" y="92"/>
                      </a:lnTo>
                      <a:lnTo>
                        <a:pt x="4" y="87"/>
                      </a:lnTo>
                      <a:lnTo>
                        <a:pt x="4" y="87"/>
                      </a:lnTo>
                      <a:lnTo>
                        <a:pt x="4" y="87"/>
                      </a:lnTo>
                      <a:lnTo>
                        <a:pt x="4" y="87"/>
                      </a:lnTo>
                      <a:lnTo>
                        <a:pt x="4" y="83"/>
                      </a:lnTo>
                      <a:lnTo>
                        <a:pt x="0" y="83"/>
                      </a:lnTo>
                      <a:lnTo>
                        <a:pt x="0" y="83"/>
                      </a:lnTo>
                      <a:lnTo>
                        <a:pt x="0" y="83"/>
                      </a:lnTo>
                      <a:lnTo>
                        <a:pt x="0" y="79"/>
                      </a:lnTo>
                      <a:lnTo>
                        <a:pt x="0" y="79"/>
                      </a:lnTo>
                      <a:lnTo>
                        <a:pt x="4" y="79"/>
                      </a:lnTo>
                      <a:lnTo>
                        <a:pt x="4" y="79"/>
                      </a:lnTo>
                      <a:lnTo>
                        <a:pt x="4" y="79"/>
                      </a:lnTo>
                      <a:lnTo>
                        <a:pt x="4" y="75"/>
                      </a:lnTo>
                      <a:lnTo>
                        <a:pt x="4" y="75"/>
                      </a:lnTo>
                      <a:lnTo>
                        <a:pt x="4" y="75"/>
                      </a:lnTo>
                      <a:lnTo>
                        <a:pt x="4" y="75"/>
                      </a:lnTo>
                      <a:lnTo>
                        <a:pt x="4" y="75"/>
                      </a:lnTo>
                      <a:lnTo>
                        <a:pt x="8" y="75"/>
                      </a:lnTo>
                      <a:lnTo>
                        <a:pt x="8" y="75"/>
                      </a:lnTo>
                      <a:lnTo>
                        <a:pt x="8" y="75"/>
                      </a:lnTo>
                      <a:lnTo>
                        <a:pt x="8" y="71"/>
                      </a:lnTo>
                      <a:lnTo>
                        <a:pt x="8" y="71"/>
                      </a:lnTo>
                      <a:lnTo>
                        <a:pt x="12" y="71"/>
                      </a:lnTo>
                      <a:lnTo>
                        <a:pt x="12" y="71"/>
                      </a:lnTo>
                      <a:lnTo>
                        <a:pt x="12" y="75"/>
                      </a:lnTo>
                      <a:lnTo>
                        <a:pt x="16" y="75"/>
                      </a:lnTo>
                      <a:lnTo>
                        <a:pt x="16" y="75"/>
                      </a:lnTo>
                      <a:lnTo>
                        <a:pt x="16" y="75"/>
                      </a:lnTo>
                      <a:lnTo>
                        <a:pt x="16" y="79"/>
                      </a:lnTo>
                      <a:lnTo>
                        <a:pt x="16" y="79"/>
                      </a:lnTo>
                      <a:lnTo>
                        <a:pt x="16" y="83"/>
                      </a:lnTo>
                      <a:lnTo>
                        <a:pt x="16" y="83"/>
                      </a:lnTo>
                      <a:lnTo>
                        <a:pt x="16" y="83"/>
                      </a:lnTo>
                      <a:lnTo>
                        <a:pt x="16" y="83"/>
                      </a:lnTo>
                      <a:lnTo>
                        <a:pt x="16" y="83"/>
                      </a:lnTo>
                      <a:lnTo>
                        <a:pt x="20" y="83"/>
                      </a:lnTo>
                      <a:lnTo>
                        <a:pt x="20" y="87"/>
                      </a:lnTo>
                      <a:lnTo>
                        <a:pt x="20" y="87"/>
                      </a:lnTo>
                      <a:lnTo>
                        <a:pt x="20" y="87"/>
                      </a:lnTo>
                      <a:lnTo>
                        <a:pt x="20" y="87"/>
                      </a:lnTo>
                      <a:lnTo>
                        <a:pt x="20" y="83"/>
                      </a:lnTo>
                      <a:lnTo>
                        <a:pt x="24" y="83"/>
                      </a:lnTo>
                      <a:lnTo>
                        <a:pt x="24" y="83"/>
                      </a:lnTo>
                      <a:lnTo>
                        <a:pt x="24" y="79"/>
                      </a:lnTo>
                      <a:lnTo>
                        <a:pt x="28" y="75"/>
                      </a:lnTo>
                      <a:lnTo>
                        <a:pt x="28" y="75"/>
                      </a:lnTo>
                      <a:lnTo>
                        <a:pt x="28" y="71"/>
                      </a:lnTo>
                      <a:lnTo>
                        <a:pt x="32" y="66"/>
                      </a:lnTo>
                      <a:lnTo>
                        <a:pt x="12" y="20"/>
                      </a:lnTo>
                      <a:lnTo>
                        <a:pt x="12" y="16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4" y="8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12"/>
                      </a:lnTo>
                      <a:lnTo>
                        <a:pt x="28" y="12"/>
                      </a:lnTo>
                      <a:lnTo>
                        <a:pt x="28" y="12"/>
                      </a:lnTo>
                      <a:lnTo>
                        <a:pt x="40" y="41"/>
                      </a:lnTo>
                      <a:lnTo>
                        <a:pt x="48" y="16"/>
                      </a:lnTo>
                      <a:lnTo>
                        <a:pt x="48" y="16"/>
                      </a:lnTo>
                      <a:lnTo>
                        <a:pt x="48" y="12"/>
                      </a:lnTo>
                      <a:lnTo>
                        <a:pt x="48" y="12"/>
                      </a:lnTo>
                      <a:lnTo>
                        <a:pt x="48" y="12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4" y="0"/>
                      </a:lnTo>
                      <a:lnTo>
                        <a:pt x="44" y="0"/>
                      </a:lnTo>
                      <a:lnTo>
                        <a:pt x="44" y="0"/>
                      </a:lnTo>
                      <a:lnTo>
                        <a:pt x="44" y="0"/>
                      </a:lnTo>
                      <a:lnTo>
                        <a:pt x="44" y="0"/>
                      </a:lnTo>
                      <a:lnTo>
                        <a:pt x="44" y="0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09" name="Freeform 178"/>
                <p:cNvSpPr>
                  <a:spLocks/>
                </p:cNvSpPr>
                <p:nvPr/>
              </p:nvSpPr>
              <p:spPr bwMode="auto">
                <a:xfrm>
                  <a:off x="1703" y="1650"/>
                  <a:ext cx="63" cy="62"/>
                </a:xfrm>
                <a:custGeom>
                  <a:avLst/>
                  <a:gdLst>
                    <a:gd name="T0" fmla="*/ 40 w 63"/>
                    <a:gd name="T1" fmla="*/ 12 h 62"/>
                    <a:gd name="T2" fmla="*/ 40 w 63"/>
                    <a:gd name="T3" fmla="*/ 8 h 62"/>
                    <a:gd name="T4" fmla="*/ 40 w 63"/>
                    <a:gd name="T5" fmla="*/ 4 h 62"/>
                    <a:gd name="T6" fmla="*/ 40 w 63"/>
                    <a:gd name="T7" fmla="*/ 4 h 62"/>
                    <a:gd name="T8" fmla="*/ 36 w 63"/>
                    <a:gd name="T9" fmla="*/ 4 h 62"/>
                    <a:gd name="T10" fmla="*/ 36 w 63"/>
                    <a:gd name="T11" fmla="*/ 0 h 62"/>
                    <a:gd name="T12" fmla="*/ 63 w 63"/>
                    <a:gd name="T13" fmla="*/ 0 h 62"/>
                    <a:gd name="T14" fmla="*/ 63 w 63"/>
                    <a:gd name="T15" fmla="*/ 0 h 62"/>
                    <a:gd name="T16" fmla="*/ 59 w 63"/>
                    <a:gd name="T17" fmla="*/ 4 h 62"/>
                    <a:gd name="T18" fmla="*/ 59 w 63"/>
                    <a:gd name="T19" fmla="*/ 4 h 62"/>
                    <a:gd name="T20" fmla="*/ 59 w 63"/>
                    <a:gd name="T21" fmla="*/ 8 h 62"/>
                    <a:gd name="T22" fmla="*/ 59 w 63"/>
                    <a:gd name="T23" fmla="*/ 8 h 62"/>
                    <a:gd name="T24" fmla="*/ 59 w 63"/>
                    <a:gd name="T25" fmla="*/ 50 h 62"/>
                    <a:gd name="T26" fmla="*/ 59 w 63"/>
                    <a:gd name="T27" fmla="*/ 54 h 62"/>
                    <a:gd name="T28" fmla="*/ 59 w 63"/>
                    <a:gd name="T29" fmla="*/ 58 h 62"/>
                    <a:gd name="T30" fmla="*/ 59 w 63"/>
                    <a:gd name="T31" fmla="*/ 58 h 62"/>
                    <a:gd name="T32" fmla="*/ 59 w 63"/>
                    <a:gd name="T33" fmla="*/ 58 h 62"/>
                    <a:gd name="T34" fmla="*/ 63 w 63"/>
                    <a:gd name="T35" fmla="*/ 62 h 62"/>
                    <a:gd name="T36" fmla="*/ 36 w 63"/>
                    <a:gd name="T37" fmla="*/ 62 h 62"/>
                    <a:gd name="T38" fmla="*/ 36 w 63"/>
                    <a:gd name="T39" fmla="*/ 62 h 62"/>
                    <a:gd name="T40" fmla="*/ 36 w 63"/>
                    <a:gd name="T41" fmla="*/ 58 h 62"/>
                    <a:gd name="T42" fmla="*/ 40 w 63"/>
                    <a:gd name="T43" fmla="*/ 58 h 62"/>
                    <a:gd name="T44" fmla="*/ 40 w 63"/>
                    <a:gd name="T45" fmla="*/ 54 h 62"/>
                    <a:gd name="T46" fmla="*/ 40 w 63"/>
                    <a:gd name="T47" fmla="*/ 54 h 62"/>
                    <a:gd name="T48" fmla="*/ 40 w 63"/>
                    <a:gd name="T49" fmla="*/ 33 h 62"/>
                    <a:gd name="T50" fmla="*/ 24 w 63"/>
                    <a:gd name="T51" fmla="*/ 50 h 62"/>
                    <a:gd name="T52" fmla="*/ 24 w 63"/>
                    <a:gd name="T53" fmla="*/ 54 h 62"/>
                    <a:gd name="T54" fmla="*/ 24 w 63"/>
                    <a:gd name="T55" fmla="*/ 58 h 62"/>
                    <a:gd name="T56" fmla="*/ 24 w 63"/>
                    <a:gd name="T57" fmla="*/ 58 h 62"/>
                    <a:gd name="T58" fmla="*/ 24 w 63"/>
                    <a:gd name="T59" fmla="*/ 58 h 62"/>
                    <a:gd name="T60" fmla="*/ 28 w 63"/>
                    <a:gd name="T61" fmla="*/ 62 h 62"/>
                    <a:gd name="T62" fmla="*/ 0 w 63"/>
                    <a:gd name="T63" fmla="*/ 62 h 62"/>
                    <a:gd name="T64" fmla="*/ 0 w 63"/>
                    <a:gd name="T65" fmla="*/ 58 h 62"/>
                    <a:gd name="T66" fmla="*/ 0 w 63"/>
                    <a:gd name="T67" fmla="*/ 58 h 62"/>
                    <a:gd name="T68" fmla="*/ 4 w 63"/>
                    <a:gd name="T69" fmla="*/ 58 h 62"/>
                    <a:gd name="T70" fmla="*/ 4 w 63"/>
                    <a:gd name="T71" fmla="*/ 54 h 62"/>
                    <a:gd name="T72" fmla="*/ 4 w 63"/>
                    <a:gd name="T73" fmla="*/ 50 h 62"/>
                    <a:gd name="T74" fmla="*/ 4 w 63"/>
                    <a:gd name="T75" fmla="*/ 12 h 62"/>
                    <a:gd name="T76" fmla="*/ 4 w 63"/>
                    <a:gd name="T77" fmla="*/ 8 h 62"/>
                    <a:gd name="T78" fmla="*/ 4 w 63"/>
                    <a:gd name="T79" fmla="*/ 4 h 62"/>
                    <a:gd name="T80" fmla="*/ 0 w 63"/>
                    <a:gd name="T81" fmla="*/ 4 h 62"/>
                    <a:gd name="T82" fmla="*/ 0 w 63"/>
                    <a:gd name="T83" fmla="*/ 4 h 62"/>
                    <a:gd name="T84" fmla="*/ 0 w 63"/>
                    <a:gd name="T85" fmla="*/ 0 h 62"/>
                    <a:gd name="T86" fmla="*/ 28 w 63"/>
                    <a:gd name="T87" fmla="*/ 0 h 62"/>
                    <a:gd name="T88" fmla="*/ 24 w 63"/>
                    <a:gd name="T89" fmla="*/ 4 h 62"/>
                    <a:gd name="T90" fmla="*/ 24 w 63"/>
                    <a:gd name="T91" fmla="*/ 4 h 62"/>
                    <a:gd name="T92" fmla="*/ 24 w 63"/>
                    <a:gd name="T93" fmla="*/ 4 h 62"/>
                    <a:gd name="T94" fmla="*/ 24 w 63"/>
                    <a:gd name="T95" fmla="*/ 8 h 62"/>
                    <a:gd name="T96" fmla="*/ 24 w 63"/>
                    <a:gd name="T97" fmla="*/ 12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63" h="62">
                      <a:moveTo>
                        <a:pt x="24" y="29"/>
                      </a:moveTo>
                      <a:lnTo>
                        <a:pt x="40" y="29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40" y="4"/>
                      </a:lnTo>
                      <a:lnTo>
                        <a:pt x="36" y="4"/>
                      </a:lnTo>
                      <a:lnTo>
                        <a:pt x="36" y="4"/>
                      </a:lnTo>
                      <a:lnTo>
                        <a:pt x="36" y="4"/>
                      </a:lnTo>
                      <a:lnTo>
                        <a:pt x="36" y="4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4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12"/>
                      </a:lnTo>
                      <a:lnTo>
                        <a:pt x="59" y="12"/>
                      </a:lnTo>
                      <a:lnTo>
                        <a:pt x="59" y="50"/>
                      </a:lnTo>
                      <a:lnTo>
                        <a:pt x="59" y="50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63" y="62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36" y="58"/>
                      </a:lnTo>
                      <a:lnTo>
                        <a:pt x="36" y="58"/>
                      </a:lnTo>
                      <a:lnTo>
                        <a:pt x="36" y="58"/>
                      </a:lnTo>
                      <a:lnTo>
                        <a:pt x="36" y="58"/>
                      </a:lnTo>
                      <a:lnTo>
                        <a:pt x="36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4"/>
                      </a:lnTo>
                      <a:lnTo>
                        <a:pt x="40" y="54"/>
                      </a:lnTo>
                      <a:lnTo>
                        <a:pt x="40" y="54"/>
                      </a:lnTo>
                      <a:lnTo>
                        <a:pt x="40" y="54"/>
                      </a:lnTo>
                      <a:lnTo>
                        <a:pt x="40" y="50"/>
                      </a:lnTo>
                      <a:lnTo>
                        <a:pt x="40" y="50"/>
                      </a:lnTo>
                      <a:lnTo>
                        <a:pt x="40" y="33"/>
                      </a:lnTo>
                      <a:lnTo>
                        <a:pt x="24" y="33"/>
                      </a:lnTo>
                      <a:lnTo>
                        <a:pt x="24" y="50"/>
                      </a:lnTo>
                      <a:lnTo>
                        <a:pt x="24" y="50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4" y="50"/>
                      </a:lnTo>
                      <a:lnTo>
                        <a:pt x="4" y="50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2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10" name="Freeform 179"/>
                <p:cNvSpPr>
                  <a:spLocks/>
                </p:cNvSpPr>
                <p:nvPr/>
              </p:nvSpPr>
              <p:spPr bwMode="auto">
                <a:xfrm>
                  <a:off x="1774" y="1650"/>
                  <a:ext cx="71" cy="62"/>
                </a:xfrm>
                <a:custGeom>
                  <a:avLst/>
                  <a:gdLst>
                    <a:gd name="T0" fmla="*/ 28 w 71"/>
                    <a:gd name="T1" fmla="*/ 0 h 62"/>
                    <a:gd name="T2" fmla="*/ 24 w 71"/>
                    <a:gd name="T3" fmla="*/ 4 h 62"/>
                    <a:gd name="T4" fmla="*/ 24 w 71"/>
                    <a:gd name="T5" fmla="*/ 29 h 62"/>
                    <a:gd name="T6" fmla="*/ 32 w 71"/>
                    <a:gd name="T7" fmla="*/ 29 h 62"/>
                    <a:gd name="T8" fmla="*/ 36 w 71"/>
                    <a:gd name="T9" fmla="*/ 25 h 62"/>
                    <a:gd name="T10" fmla="*/ 36 w 71"/>
                    <a:gd name="T11" fmla="*/ 20 h 62"/>
                    <a:gd name="T12" fmla="*/ 40 w 71"/>
                    <a:gd name="T13" fmla="*/ 12 h 62"/>
                    <a:gd name="T14" fmla="*/ 44 w 71"/>
                    <a:gd name="T15" fmla="*/ 4 h 62"/>
                    <a:gd name="T16" fmla="*/ 48 w 71"/>
                    <a:gd name="T17" fmla="*/ 0 h 62"/>
                    <a:gd name="T18" fmla="*/ 52 w 71"/>
                    <a:gd name="T19" fmla="*/ 0 h 62"/>
                    <a:gd name="T20" fmla="*/ 56 w 71"/>
                    <a:gd name="T21" fmla="*/ 0 h 62"/>
                    <a:gd name="T22" fmla="*/ 60 w 71"/>
                    <a:gd name="T23" fmla="*/ 0 h 62"/>
                    <a:gd name="T24" fmla="*/ 63 w 71"/>
                    <a:gd name="T25" fmla="*/ 0 h 62"/>
                    <a:gd name="T26" fmla="*/ 67 w 71"/>
                    <a:gd name="T27" fmla="*/ 4 h 62"/>
                    <a:gd name="T28" fmla="*/ 67 w 71"/>
                    <a:gd name="T29" fmla="*/ 8 h 62"/>
                    <a:gd name="T30" fmla="*/ 67 w 71"/>
                    <a:gd name="T31" fmla="*/ 12 h 62"/>
                    <a:gd name="T32" fmla="*/ 67 w 71"/>
                    <a:gd name="T33" fmla="*/ 16 h 62"/>
                    <a:gd name="T34" fmla="*/ 63 w 71"/>
                    <a:gd name="T35" fmla="*/ 16 h 62"/>
                    <a:gd name="T36" fmla="*/ 60 w 71"/>
                    <a:gd name="T37" fmla="*/ 20 h 62"/>
                    <a:gd name="T38" fmla="*/ 56 w 71"/>
                    <a:gd name="T39" fmla="*/ 16 h 62"/>
                    <a:gd name="T40" fmla="*/ 56 w 71"/>
                    <a:gd name="T41" fmla="*/ 8 h 62"/>
                    <a:gd name="T42" fmla="*/ 52 w 71"/>
                    <a:gd name="T43" fmla="*/ 8 h 62"/>
                    <a:gd name="T44" fmla="*/ 52 w 71"/>
                    <a:gd name="T45" fmla="*/ 4 h 62"/>
                    <a:gd name="T46" fmla="*/ 52 w 71"/>
                    <a:gd name="T47" fmla="*/ 4 h 62"/>
                    <a:gd name="T48" fmla="*/ 52 w 71"/>
                    <a:gd name="T49" fmla="*/ 4 h 62"/>
                    <a:gd name="T50" fmla="*/ 48 w 71"/>
                    <a:gd name="T51" fmla="*/ 4 h 62"/>
                    <a:gd name="T52" fmla="*/ 48 w 71"/>
                    <a:gd name="T53" fmla="*/ 8 h 62"/>
                    <a:gd name="T54" fmla="*/ 48 w 71"/>
                    <a:gd name="T55" fmla="*/ 8 h 62"/>
                    <a:gd name="T56" fmla="*/ 44 w 71"/>
                    <a:gd name="T57" fmla="*/ 16 h 62"/>
                    <a:gd name="T58" fmla="*/ 40 w 71"/>
                    <a:gd name="T59" fmla="*/ 25 h 62"/>
                    <a:gd name="T60" fmla="*/ 36 w 71"/>
                    <a:gd name="T61" fmla="*/ 29 h 62"/>
                    <a:gd name="T62" fmla="*/ 40 w 71"/>
                    <a:gd name="T63" fmla="*/ 29 h 62"/>
                    <a:gd name="T64" fmla="*/ 44 w 71"/>
                    <a:gd name="T65" fmla="*/ 29 h 62"/>
                    <a:gd name="T66" fmla="*/ 52 w 71"/>
                    <a:gd name="T67" fmla="*/ 33 h 62"/>
                    <a:gd name="T68" fmla="*/ 56 w 71"/>
                    <a:gd name="T69" fmla="*/ 41 h 62"/>
                    <a:gd name="T70" fmla="*/ 56 w 71"/>
                    <a:gd name="T71" fmla="*/ 41 h 62"/>
                    <a:gd name="T72" fmla="*/ 56 w 71"/>
                    <a:gd name="T73" fmla="*/ 41 h 62"/>
                    <a:gd name="T74" fmla="*/ 63 w 71"/>
                    <a:gd name="T75" fmla="*/ 58 h 62"/>
                    <a:gd name="T76" fmla="*/ 67 w 71"/>
                    <a:gd name="T77" fmla="*/ 62 h 62"/>
                    <a:gd name="T78" fmla="*/ 28 w 71"/>
                    <a:gd name="T79" fmla="*/ 33 h 62"/>
                    <a:gd name="T80" fmla="*/ 24 w 71"/>
                    <a:gd name="T81" fmla="*/ 54 h 62"/>
                    <a:gd name="T82" fmla="*/ 24 w 71"/>
                    <a:gd name="T83" fmla="*/ 58 h 62"/>
                    <a:gd name="T84" fmla="*/ 28 w 71"/>
                    <a:gd name="T85" fmla="*/ 58 h 62"/>
                    <a:gd name="T86" fmla="*/ 28 w 71"/>
                    <a:gd name="T87" fmla="*/ 62 h 62"/>
                    <a:gd name="T88" fmla="*/ 0 w 71"/>
                    <a:gd name="T89" fmla="*/ 62 h 62"/>
                    <a:gd name="T90" fmla="*/ 4 w 71"/>
                    <a:gd name="T91" fmla="*/ 58 h 62"/>
                    <a:gd name="T92" fmla="*/ 4 w 71"/>
                    <a:gd name="T93" fmla="*/ 54 h 62"/>
                    <a:gd name="T94" fmla="*/ 4 w 71"/>
                    <a:gd name="T95" fmla="*/ 8 h 62"/>
                    <a:gd name="T96" fmla="*/ 4 w 71"/>
                    <a:gd name="T97" fmla="*/ 4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71" h="62">
                      <a:moveTo>
                        <a:pt x="0" y="0"/>
                      </a:move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28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12"/>
                      </a:lnTo>
                      <a:lnTo>
                        <a:pt x="24" y="29"/>
                      </a:lnTo>
                      <a:lnTo>
                        <a:pt x="28" y="29"/>
                      </a:lnTo>
                      <a:lnTo>
                        <a:pt x="28" y="29"/>
                      </a:lnTo>
                      <a:lnTo>
                        <a:pt x="28" y="29"/>
                      </a:lnTo>
                      <a:lnTo>
                        <a:pt x="32" y="29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40" y="20"/>
                      </a:lnTo>
                      <a:lnTo>
                        <a:pt x="40" y="16"/>
                      </a:lnTo>
                      <a:lnTo>
                        <a:pt x="40" y="16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4" y="8"/>
                      </a:lnTo>
                      <a:lnTo>
                        <a:pt x="44" y="8"/>
                      </a:lnTo>
                      <a:lnTo>
                        <a:pt x="44" y="4"/>
                      </a:lnTo>
                      <a:lnTo>
                        <a:pt x="44" y="4"/>
                      </a:lnTo>
                      <a:lnTo>
                        <a:pt x="48" y="4"/>
                      </a:lnTo>
                      <a:lnTo>
                        <a:pt x="48" y="0"/>
                      </a:lnTo>
                      <a:lnTo>
                        <a:pt x="48" y="0"/>
                      </a:lnTo>
                      <a:lnTo>
                        <a:pt x="48" y="0"/>
                      </a:lnTo>
                      <a:lnTo>
                        <a:pt x="52" y="0"/>
                      </a:lnTo>
                      <a:lnTo>
                        <a:pt x="52" y="0"/>
                      </a:lnTo>
                      <a:lnTo>
                        <a:pt x="52" y="0"/>
                      </a:lnTo>
                      <a:lnTo>
                        <a:pt x="52" y="0"/>
                      </a:lnTo>
                      <a:lnTo>
                        <a:pt x="56" y="0"/>
                      </a:lnTo>
                      <a:lnTo>
                        <a:pt x="56" y="0"/>
                      </a:lnTo>
                      <a:lnTo>
                        <a:pt x="56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7" y="8"/>
                      </a:lnTo>
                      <a:lnTo>
                        <a:pt x="67" y="8"/>
                      </a:lnTo>
                      <a:lnTo>
                        <a:pt x="67" y="8"/>
                      </a:lnTo>
                      <a:lnTo>
                        <a:pt x="67" y="8"/>
                      </a:lnTo>
                      <a:lnTo>
                        <a:pt x="67" y="12"/>
                      </a:lnTo>
                      <a:lnTo>
                        <a:pt x="67" y="12"/>
                      </a:lnTo>
                      <a:lnTo>
                        <a:pt x="67" y="12"/>
                      </a:lnTo>
                      <a:lnTo>
                        <a:pt x="67" y="12"/>
                      </a:lnTo>
                      <a:lnTo>
                        <a:pt x="67" y="12"/>
                      </a:lnTo>
                      <a:lnTo>
                        <a:pt x="67" y="16"/>
                      </a:lnTo>
                      <a:lnTo>
                        <a:pt x="67" y="16"/>
                      </a:lnTo>
                      <a:lnTo>
                        <a:pt x="67" y="16"/>
                      </a:lnTo>
                      <a:lnTo>
                        <a:pt x="67" y="16"/>
                      </a:lnTo>
                      <a:lnTo>
                        <a:pt x="63" y="16"/>
                      </a:lnTo>
                      <a:lnTo>
                        <a:pt x="63" y="16"/>
                      </a:lnTo>
                      <a:lnTo>
                        <a:pt x="63" y="16"/>
                      </a:lnTo>
                      <a:lnTo>
                        <a:pt x="63" y="16"/>
                      </a:lnTo>
                      <a:lnTo>
                        <a:pt x="63" y="16"/>
                      </a:lnTo>
                      <a:lnTo>
                        <a:pt x="60" y="20"/>
                      </a:lnTo>
                      <a:lnTo>
                        <a:pt x="60" y="16"/>
                      </a:lnTo>
                      <a:lnTo>
                        <a:pt x="60" y="16"/>
                      </a:lnTo>
                      <a:lnTo>
                        <a:pt x="56" y="16"/>
                      </a:lnTo>
                      <a:lnTo>
                        <a:pt x="56" y="16"/>
                      </a:lnTo>
                      <a:lnTo>
                        <a:pt x="56" y="16"/>
                      </a:lnTo>
                      <a:lnTo>
                        <a:pt x="56" y="12"/>
                      </a:lnTo>
                      <a:lnTo>
                        <a:pt x="56" y="12"/>
                      </a:lnTo>
                      <a:lnTo>
                        <a:pt x="56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12"/>
                      </a:lnTo>
                      <a:lnTo>
                        <a:pt x="44" y="12"/>
                      </a:lnTo>
                      <a:lnTo>
                        <a:pt x="44" y="12"/>
                      </a:lnTo>
                      <a:lnTo>
                        <a:pt x="44" y="16"/>
                      </a:lnTo>
                      <a:lnTo>
                        <a:pt x="44" y="16"/>
                      </a:lnTo>
                      <a:lnTo>
                        <a:pt x="44" y="20"/>
                      </a:lnTo>
                      <a:lnTo>
                        <a:pt x="40" y="20"/>
                      </a:lnTo>
                      <a:lnTo>
                        <a:pt x="40" y="25"/>
                      </a:lnTo>
                      <a:lnTo>
                        <a:pt x="40" y="25"/>
                      </a:lnTo>
                      <a:lnTo>
                        <a:pt x="40" y="25"/>
                      </a:lnTo>
                      <a:lnTo>
                        <a:pt x="40" y="29"/>
                      </a:lnTo>
                      <a:lnTo>
                        <a:pt x="36" y="29"/>
                      </a:lnTo>
                      <a:lnTo>
                        <a:pt x="40" y="29"/>
                      </a:lnTo>
                      <a:lnTo>
                        <a:pt x="40" y="29"/>
                      </a:lnTo>
                      <a:lnTo>
                        <a:pt x="40" y="29"/>
                      </a:lnTo>
                      <a:lnTo>
                        <a:pt x="40" y="29"/>
                      </a:lnTo>
                      <a:lnTo>
                        <a:pt x="44" y="29"/>
                      </a:lnTo>
                      <a:lnTo>
                        <a:pt x="44" y="29"/>
                      </a:lnTo>
                      <a:lnTo>
                        <a:pt x="44" y="29"/>
                      </a:lnTo>
                      <a:lnTo>
                        <a:pt x="44" y="29"/>
                      </a:lnTo>
                      <a:lnTo>
                        <a:pt x="48" y="33"/>
                      </a:lnTo>
                      <a:lnTo>
                        <a:pt x="48" y="33"/>
                      </a:lnTo>
                      <a:lnTo>
                        <a:pt x="48" y="33"/>
                      </a:lnTo>
                      <a:lnTo>
                        <a:pt x="52" y="33"/>
                      </a:lnTo>
                      <a:lnTo>
                        <a:pt x="52" y="37"/>
                      </a:lnTo>
                      <a:lnTo>
                        <a:pt x="52" y="37"/>
                      </a:lnTo>
                      <a:lnTo>
                        <a:pt x="52" y="37"/>
                      </a:lnTo>
                      <a:lnTo>
                        <a:pt x="56" y="41"/>
                      </a:lnTo>
                      <a:lnTo>
                        <a:pt x="56" y="41"/>
                      </a:lnTo>
                      <a:lnTo>
                        <a:pt x="56" y="41"/>
                      </a:lnTo>
                      <a:lnTo>
                        <a:pt x="56" y="41"/>
                      </a:lnTo>
                      <a:lnTo>
                        <a:pt x="56" y="41"/>
                      </a:lnTo>
                      <a:lnTo>
                        <a:pt x="56" y="41"/>
                      </a:lnTo>
                      <a:lnTo>
                        <a:pt x="56" y="41"/>
                      </a:lnTo>
                      <a:lnTo>
                        <a:pt x="56" y="41"/>
                      </a:lnTo>
                      <a:lnTo>
                        <a:pt x="56" y="41"/>
                      </a:lnTo>
                      <a:lnTo>
                        <a:pt x="60" y="54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3" y="58"/>
                      </a:lnTo>
                      <a:lnTo>
                        <a:pt x="63" y="58"/>
                      </a:lnTo>
                      <a:lnTo>
                        <a:pt x="67" y="58"/>
                      </a:lnTo>
                      <a:lnTo>
                        <a:pt x="67" y="58"/>
                      </a:lnTo>
                      <a:lnTo>
                        <a:pt x="67" y="62"/>
                      </a:lnTo>
                      <a:lnTo>
                        <a:pt x="71" y="62"/>
                      </a:lnTo>
                      <a:lnTo>
                        <a:pt x="71" y="62"/>
                      </a:lnTo>
                      <a:lnTo>
                        <a:pt x="48" y="62"/>
                      </a:lnTo>
                      <a:lnTo>
                        <a:pt x="28" y="33"/>
                      </a:lnTo>
                      <a:lnTo>
                        <a:pt x="24" y="33"/>
                      </a:lnTo>
                      <a:lnTo>
                        <a:pt x="24" y="50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32" y="62"/>
                      </a:lnTo>
                      <a:lnTo>
                        <a:pt x="32" y="62"/>
                      </a:lnTo>
                      <a:lnTo>
                        <a:pt x="32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4"/>
                      </a:lnTo>
                      <a:lnTo>
                        <a:pt x="4" y="54"/>
                      </a:lnTo>
                      <a:lnTo>
                        <a:pt x="4" y="50"/>
                      </a:lnTo>
                      <a:lnTo>
                        <a:pt x="4" y="12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11" name="Freeform 180"/>
                <p:cNvSpPr>
                  <a:spLocks noEditPoints="1"/>
                </p:cNvSpPr>
                <p:nvPr/>
              </p:nvSpPr>
              <p:spPr bwMode="auto">
                <a:xfrm>
                  <a:off x="1849" y="1645"/>
                  <a:ext cx="59" cy="71"/>
                </a:xfrm>
                <a:custGeom>
                  <a:avLst/>
                  <a:gdLst>
                    <a:gd name="T0" fmla="*/ 59 w 59"/>
                    <a:gd name="T1" fmla="*/ 42 h 71"/>
                    <a:gd name="T2" fmla="*/ 56 w 59"/>
                    <a:gd name="T3" fmla="*/ 55 h 71"/>
                    <a:gd name="T4" fmla="*/ 52 w 59"/>
                    <a:gd name="T5" fmla="*/ 63 h 71"/>
                    <a:gd name="T6" fmla="*/ 44 w 59"/>
                    <a:gd name="T7" fmla="*/ 67 h 71"/>
                    <a:gd name="T8" fmla="*/ 36 w 59"/>
                    <a:gd name="T9" fmla="*/ 71 h 71"/>
                    <a:gd name="T10" fmla="*/ 28 w 59"/>
                    <a:gd name="T11" fmla="*/ 71 h 71"/>
                    <a:gd name="T12" fmla="*/ 20 w 59"/>
                    <a:gd name="T13" fmla="*/ 67 h 71"/>
                    <a:gd name="T14" fmla="*/ 12 w 59"/>
                    <a:gd name="T15" fmla="*/ 63 h 71"/>
                    <a:gd name="T16" fmla="*/ 8 w 59"/>
                    <a:gd name="T17" fmla="*/ 55 h 71"/>
                    <a:gd name="T18" fmla="*/ 4 w 59"/>
                    <a:gd name="T19" fmla="*/ 46 h 71"/>
                    <a:gd name="T20" fmla="*/ 0 w 59"/>
                    <a:gd name="T21" fmla="*/ 38 h 71"/>
                    <a:gd name="T22" fmla="*/ 0 w 59"/>
                    <a:gd name="T23" fmla="*/ 25 h 71"/>
                    <a:gd name="T24" fmla="*/ 4 w 59"/>
                    <a:gd name="T25" fmla="*/ 17 h 71"/>
                    <a:gd name="T26" fmla="*/ 12 w 59"/>
                    <a:gd name="T27" fmla="*/ 9 h 71"/>
                    <a:gd name="T28" fmla="*/ 20 w 59"/>
                    <a:gd name="T29" fmla="*/ 5 h 71"/>
                    <a:gd name="T30" fmla="*/ 28 w 59"/>
                    <a:gd name="T31" fmla="*/ 0 h 71"/>
                    <a:gd name="T32" fmla="*/ 36 w 59"/>
                    <a:gd name="T33" fmla="*/ 5 h 71"/>
                    <a:gd name="T34" fmla="*/ 44 w 59"/>
                    <a:gd name="T35" fmla="*/ 5 h 71"/>
                    <a:gd name="T36" fmla="*/ 52 w 59"/>
                    <a:gd name="T37" fmla="*/ 13 h 71"/>
                    <a:gd name="T38" fmla="*/ 59 w 59"/>
                    <a:gd name="T39" fmla="*/ 17 h 71"/>
                    <a:gd name="T40" fmla="*/ 59 w 59"/>
                    <a:gd name="T41" fmla="*/ 30 h 71"/>
                    <a:gd name="T42" fmla="*/ 40 w 59"/>
                    <a:gd name="T43" fmla="*/ 38 h 71"/>
                    <a:gd name="T44" fmla="*/ 40 w 59"/>
                    <a:gd name="T45" fmla="*/ 25 h 71"/>
                    <a:gd name="T46" fmla="*/ 40 w 59"/>
                    <a:gd name="T47" fmla="*/ 17 h 71"/>
                    <a:gd name="T48" fmla="*/ 40 w 59"/>
                    <a:gd name="T49" fmla="*/ 13 h 71"/>
                    <a:gd name="T50" fmla="*/ 36 w 59"/>
                    <a:gd name="T51" fmla="*/ 9 h 71"/>
                    <a:gd name="T52" fmla="*/ 32 w 59"/>
                    <a:gd name="T53" fmla="*/ 9 h 71"/>
                    <a:gd name="T54" fmla="*/ 28 w 59"/>
                    <a:gd name="T55" fmla="*/ 9 h 71"/>
                    <a:gd name="T56" fmla="*/ 24 w 59"/>
                    <a:gd name="T57" fmla="*/ 9 h 71"/>
                    <a:gd name="T58" fmla="*/ 24 w 59"/>
                    <a:gd name="T59" fmla="*/ 13 h 71"/>
                    <a:gd name="T60" fmla="*/ 20 w 59"/>
                    <a:gd name="T61" fmla="*/ 17 h 71"/>
                    <a:gd name="T62" fmla="*/ 20 w 59"/>
                    <a:gd name="T63" fmla="*/ 25 h 71"/>
                    <a:gd name="T64" fmla="*/ 20 w 59"/>
                    <a:gd name="T65" fmla="*/ 38 h 71"/>
                    <a:gd name="T66" fmla="*/ 20 w 59"/>
                    <a:gd name="T67" fmla="*/ 51 h 71"/>
                    <a:gd name="T68" fmla="*/ 24 w 59"/>
                    <a:gd name="T69" fmla="*/ 55 h 71"/>
                    <a:gd name="T70" fmla="*/ 24 w 59"/>
                    <a:gd name="T71" fmla="*/ 63 h 71"/>
                    <a:gd name="T72" fmla="*/ 28 w 59"/>
                    <a:gd name="T73" fmla="*/ 63 h 71"/>
                    <a:gd name="T74" fmla="*/ 32 w 59"/>
                    <a:gd name="T75" fmla="*/ 63 h 71"/>
                    <a:gd name="T76" fmla="*/ 36 w 59"/>
                    <a:gd name="T77" fmla="*/ 63 h 71"/>
                    <a:gd name="T78" fmla="*/ 40 w 59"/>
                    <a:gd name="T79" fmla="*/ 63 h 71"/>
                    <a:gd name="T80" fmla="*/ 40 w 59"/>
                    <a:gd name="T81" fmla="*/ 59 h 71"/>
                    <a:gd name="T82" fmla="*/ 40 w 59"/>
                    <a:gd name="T83" fmla="*/ 51 h 71"/>
                    <a:gd name="T84" fmla="*/ 40 w 59"/>
                    <a:gd name="T85" fmla="*/ 42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59" h="71">
                      <a:moveTo>
                        <a:pt x="59" y="38"/>
                      </a:moveTo>
                      <a:lnTo>
                        <a:pt x="59" y="42"/>
                      </a:lnTo>
                      <a:lnTo>
                        <a:pt x="59" y="42"/>
                      </a:lnTo>
                      <a:lnTo>
                        <a:pt x="59" y="46"/>
                      </a:lnTo>
                      <a:lnTo>
                        <a:pt x="59" y="51"/>
                      </a:lnTo>
                      <a:lnTo>
                        <a:pt x="56" y="55"/>
                      </a:lnTo>
                      <a:lnTo>
                        <a:pt x="56" y="55"/>
                      </a:lnTo>
                      <a:lnTo>
                        <a:pt x="56" y="59"/>
                      </a:lnTo>
                      <a:lnTo>
                        <a:pt x="52" y="63"/>
                      </a:lnTo>
                      <a:lnTo>
                        <a:pt x="48" y="63"/>
                      </a:lnTo>
                      <a:lnTo>
                        <a:pt x="48" y="67"/>
                      </a:lnTo>
                      <a:lnTo>
                        <a:pt x="44" y="67"/>
                      </a:lnTo>
                      <a:lnTo>
                        <a:pt x="44" y="67"/>
                      </a:lnTo>
                      <a:lnTo>
                        <a:pt x="40" y="67"/>
                      </a:lnTo>
                      <a:lnTo>
                        <a:pt x="36" y="71"/>
                      </a:lnTo>
                      <a:lnTo>
                        <a:pt x="36" y="71"/>
                      </a:lnTo>
                      <a:lnTo>
                        <a:pt x="32" y="71"/>
                      </a:lnTo>
                      <a:lnTo>
                        <a:pt x="28" y="71"/>
                      </a:lnTo>
                      <a:lnTo>
                        <a:pt x="24" y="71"/>
                      </a:lnTo>
                      <a:lnTo>
                        <a:pt x="24" y="67"/>
                      </a:lnTo>
                      <a:lnTo>
                        <a:pt x="20" y="67"/>
                      </a:lnTo>
                      <a:lnTo>
                        <a:pt x="16" y="67"/>
                      </a:lnTo>
                      <a:lnTo>
                        <a:pt x="16" y="67"/>
                      </a:lnTo>
                      <a:lnTo>
                        <a:pt x="12" y="63"/>
                      </a:lnTo>
                      <a:lnTo>
                        <a:pt x="12" y="63"/>
                      </a:lnTo>
                      <a:lnTo>
                        <a:pt x="8" y="59"/>
                      </a:lnTo>
                      <a:lnTo>
                        <a:pt x="8" y="55"/>
                      </a:lnTo>
                      <a:lnTo>
                        <a:pt x="4" y="55"/>
                      </a:lnTo>
                      <a:lnTo>
                        <a:pt x="4" y="51"/>
                      </a:lnTo>
                      <a:lnTo>
                        <a:pt x="4" y="46"/>
                      </a:lnTo>
                      <a:lnTo>
                        <a:pt x="0" y="42"/>
                      </a:lnTo>
                      <a:lnTo>
                        <a:pt x="0" y="38"/>
                      </a:lnTo>
                      <a:lnTo>
                        <a:pt x="0" y="38"/>
                      </a:lnTo>
                      <a:lnTo>
                        <a:pt x="0" y="34"/>
                      </a:lnTo>
                      <a:lnTo>
                        <a:pt x="0" y="30"/>
                      </a:lnTo>
                      <a:lnTo>
                        <a:pt x="0" y="25"/>
                      </a:lnTo>
                      <a:lnTo>
                        <a:pt x="4" y="21"/>
                      </a:lnTo>
                      <a:lnTo>
                        <a:pt x="4" y="21"/>
                      </a:lnTo>
                      <a:lnTo>
                        <a:pt x="4" y="17"/>
                      </a:lnTo>
                      <a:lnTo>
                        <a:pt x="8" y="13"/>
                      </a:lnTo>
                      <a:lnTo>
                        <a:pt x="8" y="13"/>
                      </a:lnTo>
                      <a:lnTo>
                        <a:pt x="12" y="9"/>
                      </a:lnTo>
                      <a:lnTo>
                        <a:pt x="16" y="9"/>
                      </a:lnTo>
                      <a:lnTo>
                        <a:pt x="16" y="5"/>
                      </a:lnTo>
                      <a:lnTo>
                        <a:pt x="20" y="5"/>
                      </a:lnTo>
                      <a:lnTo>
                        <a:pt x="20" y="5"/>
                      </a:lnTo>
                      <a:lnTo>
                        <a:pt x="24" y="5"/>
                      </a:lnTo>
                      <a:lnTo>
                        <a:pt x="28" y="0"/>
                      </a:lnTo>
                      <a:lnTo>
                        <a:pt x="32" y="0"/>
                      </a:lnTo>
                      <a:lnTo>
                        <a:pt x="36" y="0"/>
                      </a:lnTo>
                      <a:lnTo>
                        <a:pt x="36" y="5"/>
                      </a:lnTo>
                      <a:lnTo>
                        <a:pt x="40" y="5"/>
                      </a:lnTo>
                      <a:lnTo>
                        <a:pt x="44" y="5"/>
                      </a:lnTo>
                      <a:lnTo>
                        <a:pt x="44" y="5"/>
                      </a:lnTo>
                      <a:lnTo>
                        <a:pt x="48" y="9"/>
                      </a:lnTo>
                      <a:lnTo>
                        <a:pt x="52" y="9"/>
                      </a:lnTo>
                      <a:lnTo>
                        <a:pt x="52" y="13"/>
                      </a:lnTo>
                      <a:lnTo>
                        <a:pt x="56" y="13"/>
                      </a:lnTo>
                      <a:lnTo>
                        <a:pt x="56" y="17"/>
                      </a:lnTo>
                      <a:lnTo>
                        <a:pt x="59" y="17"/>
                      </a:lnTo>
                      <a:lnTo>
                        <a:pt x="59" y="21"/>
                      </a:lnTo>
                      <a:lnTo>
                        <a:pt x="59" y="25"/>
                      </a:lnTo>
                      <a:lnTo>
                        <a:pt x="59" y="30"/>
                      </a:lnTo>
                      <a:lnTo>
                        <a:pt x="59" y="34"/>
                      </a:lnTo>
                      <a:lnTo>
                        <a:pt x="59" y="38"/>
                      </a:lnTo>
                      <a:close/>
                      <a:moveTo>
                        <a:pt x="40" y="38"/>
                      </a:moveTo>
                      <a:lnTo>
                        <a:pt x="40" y="34"/>
                      </a:lnTo>
                      <a:lnTo>
                        <a:pt x="40" y="30"/>
                      </a:lnTo>
                      <a:lnTo>
                        <a:pt x="40" y="25"/>
                      </a:lnTo>
                      <a:lnTo>
                        <a:pt x="40" y="21"/>
                      </a:lnTo>
                      <a:lnTo>
                        <a:pt x="40" y="21"/>
                      </a:lnTo>
                      <a:lnTo>
                        <a:pt x="40" y="17"/>
                      </a:lnTo>
                      <a:lnTo>
                        <a:pt x="40" y="13"/>
                      </a:lnTo>
                      <a:lnTo>
                        <a:pt x="40" y="13"/>
                      </a:lnTo>
                      <a:lnTo>
                        <a:pt x="40" y="13"/>
                      </a:lnTo>
                      <a:lnTo>
                        <a:pt x="40" y="9"/>
                      </a:lnTo>
                      <a:lnTo>
                        <a:pt x="36" y="9"/>
                      </a:lnTo>
                      <a:lnTo>
                        <a:pt x="36" y="9"/>
                      </a:lnTo>
                      <a:lnTo>
                        <a:pt x="36" y="9"/>
                      </a:lnTo>
                      <a:lnTo>
                        <a:pt x="36" y="9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5"/>
                      </a:lnTo>
                      <a:lnTo>
                        <a:pt x="20" y="30"/>
                      </a:lnTo>
                      <a:lnTo>
                        <a:pt x="20" y="30"/>
                      </a:lnTo>
                      <a:lnTo>
                        <a:pt x="20" y="38"/>
                      </a:lnTo>
                      <a:lnTo>
                        <a:pt x="20" y="42"/>
                      </a:lnTo>
                      <a:lnTo>
                        <a:pt x="20" y="46"/>
                      </a:lnTo>
                      <a:lnTo>
                        <a:pt x="20" y="51"/>
                      </a:lnTo>
                      <a:lnTo>
                        <a:pt x="20" y="51"/>
                      </a:lnTo>
                      <a:lnTo>
                        <a:pt x="20" y="55"/>
                      </a:lnTo>
                      <a:lnTo>
                        <a:pt x="24" y="55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4" y="63"/>
                      </a:lnTo>
                      <a:lnTo>
                        <a:pt x="24" y="63"/>
                      </a:lnTo>
                      <a:lnTo>
                        <a:pt x="24" y="63"/>
                      </a:lnTo>
                      <a:lnTo>
                        <a:pt x="28" y="63"/>
                      </a:lnTo>
                      <a:lnTo>
                        <a:pt x="28" y="63"/>
                      </a:lnTo>
                      <a:lnTo>
                        <a:pt x="28" y="63"/>
                      </a:lnTo>
                      <a:lnTo>
                        <a:pt x="32" y="63"/>
                      </a:lnTo>
                      <a:lnTo>
                        <a:pt x="32" y="63"/>
                      </a:lnTo>
                      <a:lnTo>
                        <a:pt x="32" y="63"/>
                      </a:lnTo>
                      <a:lnTo>
                        <a:pt x="36" y="63"/>
                      </a:lnTo>
                      <a:lnTo>
                        <a:pt x="36" y="63"/>
                      </a:lnTo>
                      <a:lnTo>
                        <a:pt x="36" y="63"/>
                      </a:lnTo>
                      <a:lnTo>
                        <a:pt x="40" y="63"/>
                      </a:lnTo>
                      <a:lnTo>
                        <a:pt x="40" y="59"/>
                      </a:lnTo>
                      <a:lnTo>
                        <a:pt x="40" y="59"/>
                      </a:lnTo>
                      <a:lnTo>
                        <a:pt x="40" y="59"/>
                      </a:lnTo>
                      <a:lnTo>
                        <a:pt x="40" y="55"/>
                      </a:lnTo>
                      <a:lnTo>
                        <a:pt x="40" y="55"/>
                      </a:lnTo>
                      <a:lnTo>
                        <a:pt x="40" y="51"/>
                      </a:lnTo>
                      <a:lnTo>
                        <a:pt x="40" y="46"/>
                      </a:lnTo>
                      <a:lnTo>
                        <a:pt x="40" y="46"/>
                      </a:lnTo>
                      <a:lnTo>
                        <a:pt x="40" y="42"/>
                      </a:lnTo>
                      <a:lnTo>
                        <a:pt x="40" y="3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12" name="Freeform 181"/>
                <p:cNvSpPr>
                  <a:spLocks noEditPoints="1"/>
                </p:cNvSpPr>
                <p:nvPr/>
              </p:nvSpPr>
              <p:spPr bwMode="auto">
                <a:xfrm>
                  <a:off x="1916" y="1650"/>
                  <a:ext cx="63" cy="62"/>
                </a:xfrm>
                <a:custGeom>
                  <a:avLst/>
                  <a:gdLst>
                    <a:gd name="T0" fmla="*/ 36 w 63"/>
                    <a:gd name="T1" fmla="*/ 0 h 62"/>
                    <a:gd name="T2" fmla="*/ 44 w 63"/>
                    <a:gd name="T3" fmla="*/ 0 h 62"/>
                    <a:gd name="T4" fmla="*/ 52 w 63"/>
                    <a:gd name="T5" fmla="*/ 4 h 62"/>
                    <a:gd name="T6" fmla="*/ 56 w 63"/>
                    <a:gd name="T7" fmla="*/ 4 h 62"/>
                    <a:gd name="T8" fmla="*/ 56 w 63"/>
                    <a:gd name="T9" fmla="*/ 8 h 62"/>
                    <a:gd name="T10" fmla="*/ 60 w 63"/>
                    <a:gd name="T11" fmla="*/ 16 h 62"/>
                    <a:gd name="T12" fmla="*/ 56 w 63"/>
                    <a:gd name="T13" fmla="*/ 20 h 62"/>
                    <a:gd name="T14" fmla="*/ 52 w 63"/>
                    <a:gd name="T15" fmla="*/ 29 h 62"/>
                    <a:gd name="T16" fmla="*/ 48 w 63"/>
                    <a:gd name="T17" fmla="*/ 29 h 62"/>
                    <a:gd name="T18" fmla="*/ 52 w 63"/>
                    <a:gd name="T19" fmla="*/ 29 h 62"/>
                    <a:gd name="T20" fmla="*/ 56 w 63"/>
                    <a:gd name="T21" fmla="*/ 33 h 62"/>
                    <a:gd name="T22" fmla="*/ 60 w 63"/>
                    <a:gd name="T23" fmla="*/ 37 h 62"/>
                    <a:gd name="T24" fmla="*/ 60 w 63"/>
                    <a:gd name="T25" fmla="*/ 41 h 62"/>
                    <a:gd name="T26" fmla="*/ 63 w 63"/>
                    <a:gd name="T27" fmla="*/ 46 h 62"/>
                    <a:gd name="T28" fmla="*/ 60 w 63"/>
                    <a:gd name="T29" fmla="*/ 50 h 62"/>
                    <a:gd name="T30" fmla="*/ 60 w 63"/>
                    <a:gd name="T31" fmla="*/ 58 h 62"/>
                    <a:gd name="T32" fmla="*/ 52 w 63"/>
                    <a:gd name="T33" fmla="*/ 58 h 62"/>
                    <a:gd name="T34" fmla="*/ 48 w 63"/>
                    <a:gd name="T35" fmla="*/ 62 h 62"/>
                    <a:gd name="T36" fmla="*/ 40 w 63"/>
                    <a:gd name="T37" fmla="*/ 62 h 62"/>
                    <a:gd name="T38" fmla="*/ 0 w 63"/>
                    <a:gd name="T39" fmla="*/ 62 h 62"/>
                    <a:gd name="T40" fmla="*/ 4 w 63"/>
                    <a:gd name="T41" fmla="*/ 58 h 62"/>
                    <a:gd name="T42" fmla="*/ 4 w 63"/>
                    <a:gd name="T43" fmla="*/ 58 h 62"/>
                    <a:gd name="T44" fmla="*/ 8 w 63"/>
                    <a:gd name="T45" fmla="*/ 58 h 62"/>
                    <a:gd name="T46" fmla="*/ 8 w 63"/>
                    <a:gd name="T47" fmla="*/ 54 h 62"/>
                    <a:gd name="T48" fmla="*/ 8 w 63"/>
                    <a:gd name="T49" fmla="*/ 50 h 62"/>
                    <a:gd name="T50" fmla="*/ 8 w 63"/>
                    <a:gd name="T51" fmla="*/ 8 h 62"/>
                    <a:gd name="T52" fmla="*/ 4 w 63"/>
                    <a:gd name="T53" fmla="*/ 4 h 62"/>
                    <a:gd name="T54" fmla="*/ 4 w 63"/>
                    <a:gd name="T55" fmla="*/ 0 h 62"/>
                    <a:gd name="T56" fmla="*/ 28 w 63"/>
                    <a:gd name="T57" fmla="*/ 29 h 62"/>
                    <a:gd name="T58" fmla="*/ 32 w 63"/>
                    <a:gd name="T59" fmla="*/ 29 h 62"/>
                    <a:gd name="T60" fmla="*/ 36 w 63"/>
                    <a:gd name="T61" fmla="*/ 25 h 62"/>
                    <a:gd name="T62" fmla="*/ 36 w 63"/>
                    <a:gd name="T63" fmla="*/ 25 h 62"/>
                    <a:gd name="T64" fmla="*/ 40 w 63"/>
                    <a:gd name="T65" fmla="*/ 20 h 62"/>
                    <a:gd name="T66" fmla="*/ 40 w 63"/>
                    <a:gd name="T67" fmla="*/ 16 h 62"/>
                    <a:gd name="T68" fmla="*/ 40 w 63"/>
                    <a:gd name="T69" fmla="*/ 12 h 62"/>
                    <a:gd name="T70" fmla="*/ 40 w 63"/>
                    <a:gd name="T71" fmla="*/ 8 h 62"/>
                    <a:gd name="T72" fmla="*/ 36 w 63"/>
                    <a:gd name="T73" fmla="*/ 8 h 62"/>
                    <a:gd name="T74" fmla="*/ 32 w 63"/>
                    <a:gd name="T75" fmla="*/ 4 h 62"/>
                    <a:gd name="T76" fmla="*/ 28 w 63"/>
                    <a:gd name="T77" fmla="*/ 4 h 62"/>
                    <a:gd name="T78" fmla="*/ 28 w 63"/>
                    <a:gd name="T79" fmla="*/ 29 h 62"/>
                    <a:gd name="T80" fmla="*/ 28 w 63"/>
                    <a:gd name="T81" fmla="*/ 54 h 62"/>
                    <a:gd name="T82" fmla="*/ 28 w 63"/>
                    <a:gd name="T83" fmla="*/ 54 h 62"/>
                    <a:gd name="T84" fmla="*/ 28 w 63"/>
                    <a:gd name="T85" fmla="*/ 58 h 62"/>
                    <a:gd name="T86" fmla="*/ 28 w 63"/>
                    <a:gd name="T87" fmla="*/ 58 h 62"/>
                    <a:gd name="T88" fmla="*/ 28 w 63"/>
                    <a:gd name="T89" fmla="*/ 58 h 62"/>
                    <a:gd name="T90" fmla="*/ 32 w 63"/>
                    <a:gd name="T91" fmla="*/ 58 h 62"/>
                    <a:gd name="T92" fmla="*/ 36 w 63"/>
                    <a:gd name="T93" fmla="*/ 58 h 62"/>
                    <a:gd name="T94" fmla="*/ 36 w 63"/>
                    <a:gd name="T95" fmla="*/ 58 h 62"/>
                    <a:gd name="T96" fmla="*/ 40 w 63"/>
                    <a:gd name="T97" fmla="*/ 54 h 62"/>
                    <a:gd name="T98" fmla="*/ 40 w 63"/>
                    <a:gd name="T99" fmla="*/ 50 h 62"/>
                    <a:gd name="T100" fmla="*/ 44 w 63"/>
                    <a:gd name="T101" fmla="*/ 46 h 62"/>
                    <a:gd name="T102" fmla="*/ 44 w 63"/>
                    <a:gd name="T103" fmla="*/ 41 h 62"/>
                    <a:gd name="T104" fmla="*/ 40 w 63"/>
                    <a:gd name="T105" fmla="*/ 37 h 62"/>
                    <a:gd name="T106" fmla="*/ 40 w 63"/>
                    <a:gd name="T107" fmla="*/ 33 h 62"/>
                    <a:gd name="T108" fmla="*/ 36 w 63"/>
                    <a:gd name="T109" fmla="*/ 33 h 62"/>
                    <a:gd name="T110" fmla="*/ 28 w 63"/>
                    <a:gd name="T111" fmla="*/ 33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63" h="62">
                      <a:moveTo>
                        <a:pt x="0" y="0"/>
                      </a:moveTo>
                      <a:lnTo>
                        <a:pt x="32" y="0"/>
                      </a:lnTo>
                      <a:lnTo>
                        <a:pt x="36" y="0"/>
                      </a:lnTo>
                      <a:lnTo>
                        <a:pt x="40" y="0"/>
                      </a:lnTo>
                      <a:lnTo>
                        <a:pt x="44" y="0"/>
                      </a:lnTo>
                      <a:lnTo>
                        <a:pt x="44" y="0"/>
                      </a:lnTo>
                      <a:lnTo>
                        <a:pt x="48" y="0"/>
                      </a:lnTo>
                      <a:lnTo>
                        <a:pt x="48" y="0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6" y="4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12"/>
                      </a:lnTo>
                      <a:lnTo>
                        <a:pt x="56" y="12"/>
                      </a:lnTo>
                      <a:lnTo>
                        <a:pt x="60" y="16"/>
                      </a:lnTo>
                      <a:lnTo>
                        <a:pt x="56" y="16"/>
                      </a:lnTo>
                      <a:lnTo>
                        <a:pt x="56" y="20"/>
                      </a:lnTo>
                      <a:lnTo>
                        <a:pt x="56" y="20"/>
                      </a:lnTo>
                      <a:lnTo>
                        <a:pt x="56" y="25"/>
                      </a:lnTo>
                      <a:lnTo>
                        <a:pt x="52" y="25"/>
                      </a:lnTo>
                      <a:lnTo>
                        <a:pt x="52" y="29"/>
                      </a:lnTo>
                      <a:lnTo>
                        <a:pt x="48" y="29"/>
                      </a:lnTo>
                      <a:lnTo>
                        <a:pt x="44" y="29"/>
                      </a:lnTo>
                      <a:lnTo>
                        <a:pt x="48" y="29"/>
                      </a:lnTo>
                      <a:lnTo>
                        <a:pt x="48" y="29"/>
                      </a:lnTo>
                      <a:lnTo>
                        <a:pt x="52" y="29"/>
                      </a:lnTo>
                      <a:lnTo>
                        <a:pt x="52" y="29"/>
                      </a:lnTo>
                      <a:lnTo>
                        <a:pt x="52" y="33"/>
                      </a:lnTo>
                      <a:lnTo>
                        <a:pt x="56" y="33"/>
                      </a:lnTo>
                      <a:lnTo>
                        <a:pt x="56" y="33"/>
                      </a:lnTo>
                      <a:lnTo>
                        <a:pt x="56" y="33"/>
                      </a:lnTo>
                      <a:lnTo>
                        <a:pt x="60" y="37"/>
                      </a:lnTo>
                      <a:lnTo>
                        <a:pt x="60" y="37"/>
                      </a:lnTo>
                      <a:lnTo>
                        <a:pt x="60" y="37"/>
                      </a:lnTo>
                      <a:lnTo>
                        <a:pt x="60" y="41"/>
                      </a:lnTo>
                      <a:lnTo>
                        <a:pt x="60" y="41"/>
                      </a:lnTo>
                      <a:lnTo>
                        <a:pt x="63" y="41"/>
                      </a:lnTo>
                      <a:lnTo>
                        <a:pt x="63" y="46"/>
                      </a:lnTo>
                      <a:lnTo>
                        <a:pt x="63" y="46"/>
                      </a:lnTo>
                      <a:lnTo>
                        <a:pt x="63" y="50"/>
                      </a:lnTo>
                      <a:lnTo>
                        <a:pt x="63" y="50"/>
                      </a:lnTo>
                      <a:lnTo>
                        <a:pt x="60" y="50"/>
                      </a:lnTo>
                      <a:lnTo>
                        <a:pt x="60" y="54"/>
                      </a:lnTo>
                      <a:lnTo>
                        <a:pt x="60" y="54"/>
                      </a:lnTo>
                      <a:lnTo>
                        <a:pt x="60" y="58"/>
                      </a:lnTo>
                      <a:lnTo>
                        <a:pt x="56" y="58"/>
                      </a:lnTo>
                      <a:lnTo>
                        <a:pt x="56" y="58"/>
                      </a:lnTo>
                      <a:lnTo>
                        <a:pt x="52" y="58"/>
                      </a:lnTo>
                      <a:lnTo>
                        <a:pt x="52" y="62"/>
                      </a:lnTo>
                      <a:lnTo>
                        <a:pt x="48" y="62"/>
                      </a:lnTo>
                      <a:lnTo>
                        <a:pt x="48" y="62"/>
                      </a:lnTo>
                      <a:lnTo>
                        <a:pt x="44" y="62"/>
                      </a:lnTo>
                      <a:lnTo>
                        <a:pt x="40" y="62"/>
                      </a:lnTo>
                      <a:lnTo>
                        <a:pt x="40" y="62"/>
                      </a:lnTo>
                      <a:lnTo>
                        <a:pt x="36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4" y="62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8" y="58"/>
                      </a:lnTo>
                      <a:lnTo>
                        <a:pt x="8" y="58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50"/>
                      </a:lnTo>
                      <a:lnTo>
                        <a:pt x="8" y="50"/>
                      </a:lnTo>
                      <a:lnTo>
                        <a:pt x="8" y="12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  <a:moveTo>
                        <a:pt x="28" y="29"/>
                      </a:moveTo>
                      <a:lnTo>
                        <a:pt x="28" y="29"/>
                      </a:lnTo>
                      <a:lnTo>
                        <a:pt x="28" y="29"/>
                      </a:lnTo>
                      <a:lnTo>
                        <a:pt x="32" y="29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16"/>
                      </a:lnTo>
                      <a:lnTo>
                        <a:pt x="40" y="16"/>
                      </a:lnTo>
                      <a:lnTo>
                        <a:pt x="40" y="16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8"/>
                      </a:lnTo>
                      <a:lnTo>
                        <a:pt x="36" y="8"/>
                      </a:lnTo>
                      <a:lnTo>
                        <a:pt x="36" y="8"/>
                      </a:lnTo>
                      <a:lnTo>
                        <a:pt x="36" y="8"/>
                      </a:lnTo>
                      <a:lnTo>
                        <a:pt x="36" y="4"/>
                      </a:lnTo>
                      <a:lnTo>
                        <a:pt x="36" y="4"/>
                      </a:lnTo>
                      <a:lnTo>
                        <a:pt x="32" y="4"/>
                      </a:lnTo>
                      <a:lnTo>
                        <a:pt x="32" y="4"/>
                      </a:lnTo>
                      <a:lnTo>
                        <a:pt x="32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29"/>
                      </a:lnTo>
                      <a:close/>
                      <a:moveTo>
                        <a:pt x="28" y="33"/>
                      </a:move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6" y="58"/>
                      </a:lnTo>
                      <a:lnTo>
                        <a:pt x="36" y="58"/>
                      </a:lnTo>
                      <a:lnTo>
                        <a:pt x="36" y="58"/>
                      </a:lnTo>
                      <a:lnTo>
                        <a:pt x="36" y="58"/>
                      </a:lnTo>
                      <a:lnTo>
                        <a:pt x="40" y="54"/>
                      </a:lnTo>
                      <a:lnTo>
                        <a:pt x="40" y="54"/>
                      </a:lnTo>
                      <a:lnTo>
                        <a:pt x="40" y="54"/>
                      </a:lnTo>
                      <a:lnTo>
                        <a:pt x="40" y="54"/>
                      </a:lnTo>
                      <a:lnTo>
                        <a:pt x="40" y="50"/>
                      </a:lnTo>
                      <a:lnTo>
                        <a:pt x="40" y="50"/>
                      </a:lnTo>
                      <a:lnTo>
                        <a:pt x="44" y="50"/>
                      </a:lnTo>
                      <a:lnTo>
                        <a:pt x="44" y="46"/>
                      </a:lnTo>
                      <a:lnTo>
                        <a:pt x="44" y="46"/>
                      </a:lnTo>
                      <a:lnTo>
                        <a:pt x="44" y="46"/>
                      </a:lnTo>
                      <a:lnTo>
                        <a:pt x="44" y="41"/>
                      </a:lnTo>
                      <a:lnTo>
                        <a:pt x="44" y="41"/>
                      </a:lnTo>
                      <a:lnTo>
                        <a:pt x="44" y="41"/>
                      </a:lnTo>
                      <a:lnTo>
                        <a:pt x="40" y="37"/>
                      </a:lnTo>
                      <a:lnTo>
                        <a:pt x="40" y="37"/>
                      </a:lnTo>
                      <a:lnTo>
                        <a:pt x="40" y="37"/>
                      </a:lnTo>
                      <a:lnTo>
                        <a:pt x="40" y="37"/>
                      </a:lnTo>
                      <a:lnTo>
                        <a:pt x="40" y="33"/>
                      </a:lnTo>
                      <a:lnTo>
                        <a:pt x="36" y="33"/>
                      </a:lnTo>
                      <a:lnTo>
                        <a:pt x="36" y="33"/>
                      </a:lnTo>
                      <a:lnTo>
                        <a:pt x="36" y="33"/>
                      </a:lnTo>
                      <a:lnTo>
                        <a:pt x="32" y="33"/>
                      </a:lnTo>
                      <a:lnTo>
                        <a:pt x="32" y="33"/>
                      </a:lnTo>
                      <a:lnTo>
                        <a:pt x="28" y="33"/>
                      </a:lnTo>
                      <a:lnTo>
                        <a:pt x="28" y="33"/>
                      </a:lnTo>
                      <a:lnTo>
                        <a:pt x="28" y="33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13" name="Freeform 182"/>
                <p:cNvSpPr>
                  <a:spLocks noEditPoints="1"/>
                </p:cNvSpPr>
                <p:nvPr/>
              </p:nvSpPr>
              <p:spPr bwMode="auto">
                <a:xfrm>
                  <a:off x="1987" y="1645"/>
                  <a:ext cx="60" cy="71"/>
                </a:xfrm>
                <a:custGeom>
                  <a:avLst/>
                  <a:gdLst>
                    <a:gd name="T0" fmla="*/ 56 w 60"/>
                    <a:gd name="T1" fmla="*/ 67 h 71"/>
                    <a:gd name="T2" fmla="*/ 48 w 60"/>
                    <a:gd name="T3" fmla="*/ 71 h 71"/>
                    <a:gd name="T4" fmla="*/ 40 w 60"/>
                    <a:gd name="T5" fmla="*/ 67 h 71"/>
                    <a:gd name="T6" fmla="*/ 36 w 60"/>
                    <a:gd name="T7" fmla="*/ 67 h 71"/>
                    <a:gd name="T8" fmla="*/ 36 w 60"/>
                    <a:gd name="T9" fmla="*/ 63 h 71"/>
                    <a:gd name="T10" fmla="*/ 32 w 60"/>
                    <a:gd name="T11" fmla="*/ 59 h 71"/>
                    <a:gd name="T12" fmla="*/ 28 w 60"/>
                    <a:gd name="T13" fmla="*/ 63 h 71"/>
                    <a:gd name="T14" fmla="*/ 16 w 60"/>
                    <a:gd name="T15" fmla="*/ 71 h 71"/>
                    <a:gd name="T16" fmla="*/ 8 w 60"/>
                    <a:gd name="T17" fmla="*/ 71 h 71"/>
                    <a:gd name="T18" fmla="*/ 4 w 60"/>
                    <a:gd name="T19" fmla="*/ 67 h 71"/>
                    <a:gd name="T20" fmla="*/ 0 w 60"/>
                    <a:gd name="T21" fmla="*/ 59 h 71"/>
                    <a:gd name="T22" fmla="*/ 0 w 60"/>
                    <a:gd name="T23" fmla="*/ 55 h 71"/>
                    <a:gd name="T24" fmla="*/ 4 w 60"/>
                    <a:gd name="T25" fmla="*/ 46 h 71"/>
                    <a:gd name="T26" fmla="*/ 16 w 60"/>
                    <a:gd name="T27" fmla="*/ 38 h 71"/>
                    <a:gd name="T28" fmla="*/ 36 w 60"/>
                    <a:gd name="T29" fmla="*/ 21 h 71"/>
                    <a:gd name="T30" fmla="*/ 32 w 60"/>
                    <a:gd name="T31" fmla="*/ 13 h 71"/>
                    <a:gd name="T32" fmla="*/ 32 w 60"/>
                    <a:gd name="T33" fmla="*/ 13 h 71"/>
                    <a:gd name="T34" fmla="*/ 32 w 60"/>
                    <a:gd name="T35" fmla="*/ 9 h 71"/>
                    <a:gd name="T36" fmla="*/ 28 w 60"/>
                    <a:gd name="T37" fmla="*/ 9 h 71"/>
                    <a:gd name="T38" fmla="*/ 24 w 60"/>
                    <a:gd name="T39" fmla="*/ 9 h 71"/>
                    <a:gd name="T40" fmla="*/ 20 w 60"/>
                    <a:gd name="T41" fmla="*/ 9 h 71"/>
                    <a:gd name="T42" fmla="*/ 16 w 60"/>
                    <a:gd name="T43" fmla="*/ 9 h 71"/>
                    <a:gd name="T44" fmla="*/ 16 w 60"/>
                    <a:gd name="T45" fmla="*/ 13 h 71"/>
                    <a:gd name="T46" fmla="*/ 16 w 60"/>
                    <a:gd name="T47" fmla="*/ 13 h 71"/>
                    <a:gd name="T48" fmla="*/ 20 w 60"/>
                    <a:gd name="T49" fmla="*/ 17 h 71"/>
                    <a:gd name="T50" fmla="*/ 20 w 60"/>
                    <a:gd name="T51" fmla="*/ 21 h 71"/>
                    <a:gd name="T52" fmla="*/ 20 w 60"/>
                    <a:gd name="T53" fmla="*/ 25 h 71"/>
                    <a:gd name="T54" fmla="*/ 16 w 60"/>
                    <a:gd name="T55" fmla="*/ 30 h 71"/>
                    <a:gd name="T56" fmla="*/ 12 w 60"/>
                    <a:gd name="T57" fmla="*/ 30 h 71"/>
                    <a:gd name="T58" fmla="*/ 8 w 60"/>
                    <a:gd name="T59" fmla="*/ 30 h 71"/>
                    <a:gd name="T60" fmla="*/ 4 w 60"/>
                    <a:gd name="T61" fmla="*/ 25 h 71"/>
                    <a:gd name="T62" fmla="*/ 0 w 60"/>
                    <a:gd name="T63" fmla="*/ 25 h 71"/>
                    <a:gd name="T64" fmla="*/ 0 w 60"/>
                    <a:gd name="T65" fmla="*/ 17 h 71"/>
                    <a:gd name="T66" fmla="*/ 8 w 60"/>
                    <a:gd name="T67" fmla="*/ 9 h 71"/>
                    <a:gd name="T68" fmla="*/ 20 w 60"/>
                    <a:gd name="T69" fmla="*/ 5 h 71"/>
                    <a:gd name="T70" fmla="*/ 32 w 60"/>
                    <a:gd name="T71" fmla="*/ 0 h 71"/>
                    <a:gd name="T72" fmla="*/ 40 w 60"/>
                    <a:gd name="T73" fmla="*/ 5 h 71"/>
                    <a:gd name="T74" fmla="*/ 48 w 60"/>
                    <a:gd name="T75" fmla="*/ 9 h 71"/>
                    <a:gd name="T76" fmla="*/ 52 w 60"/>
                    <a:gd name="T77" fmla="*/ 13 h 71"/>
                    <a:gd name="T78" fmla="*/ 52 w 60"/>
                    <a:gd name="T79" fmla="*/ 17 h 71"/>
                    <a:gd name="T80" fmla="*/ 52 w 60"/>
                    <a:gd name="T81" fmla="*/ 51 h 71"/>
                    <a:gd name="T82" fmla="*/ 52 w 60"/>
                    <a:gd name="T83" fmla="*/ 59 h 71"/>
                    <a:gd name="T84" fmla="*/ 56 w 60"/>
                    <a:gd name="T85" fmla="*/ 59 h 71"/>
                    <a:gd name="T86" fmla="*/ 56 w 60"/>
                    <a:gd name="T87" fmla="*/ 63 h 71"/>
                    <a:gd name="T88" fmla="*/ 60 w 60"/>
                    <a:gd name="T89" fmla="*/ 59 h 71"/>
                    <a:gd name="T90" fmla="*/ 32 w 60"/>
                    <a:gd name="T91" fmla="*/ 34 h 71"/>
                    <a:gd name="T92" fmla="*/ 20 w 60"/>
                    <a:gd name="T93" fmla="*/ 46 h 71"/>
                    <a:gd name="T94" fmla="*/ 20 w 60"/>
                    <a:gd name="T95" fmla="*/ 55 h 71"/>
                    <a:gd name="T96" fmla="*/ 20 w 60"/>
                    <a:gd name="T97" fmla="*/ 55 h 71"/>
                    <a:gd name="T98" fmla="*/ 24 w 60"/>
                    <a:gd name="T99" fmla="*/ 59 h 71"/>
                    <a:gd name="T100" fmla="*/ 28 w 60"/>
                    <a:gd name="T101" fmla="*/ 59 h 71"/>
                    <a:gd name="T102" fmla="*/ 28 w 60"/>
                    <a:gd name="T103" fmla="*/ 59 h 71"/>
                    <a:gd name="T104" fmla="*/ 32 w 60"/>
                    <a:gd name="T105" fmla="*/ 55 h 71"/>
                    <a:gd name="T106" fmla="*/ 36 w 60"/>
                    <a:gd name="T107" fmla="*/ 34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60" h="71">
                      <a:moveTo>
                        <a:pt x="60" y="59"/>
                      </a:moveTo>
                      <a:lnTo>
                        <a:pt x="60" y="59"/>
                      </a:lnTo>
                      <a:lnTo>
                        <a:pt x="60" y="63"/>
                      </a:lnTo>
                      <a:lnTo>
                        <a:pt x="60" y="63"/>
                      </a:lnTo>
                      <a:lnTo>
                        <a:pt x="56" y="67"/>
                      </a:lnTo>
                      <a:lnTo>
                        <a:pt x="56" y="67"/>
                      </a:lnTo>
                      <a:lnTo>
                        <a:pt x="52" y="67"/>
                      </a:lnTo>
                      <a:lnTo>
                        <a:pt x="52" y="71"/>
                      </a:lnTo>
                      <a:lnTo>
                        <a:pt x="48" y="71"/>
                      </a:lnTo>
                      <a:lnTo>
                        <a:pt x="48" y="71"/>
                      </a:lnTo>
                      <a:lnTo>
                        <a:pt x="44" y="71"/>
                      </a:lnTo>
                      <a:lnTo>
                        <a:pt x="44" y="71"/>
                      </a:lnTo>
                      <a:lnTo>
                        <a:pt x="44" y="71"/>
                      </a:lnTo>
                      <a:lnTo>
                        <a:pt x="40" y="71"/>
                      </a:lnTo>
                      <a:lnTo>
                        <a:pt x="40" y="67"/>
                      </a:lnTo>
                      <a:lnTo>
                        <a:pt x="40" y="67"/>
                      </a:lnTo>
                      <a:lnTo>
                        <a:pt x="40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6" y="63"/>
                      </a:lnTo>
                      <a:lnTo>
                        <a:pt x="36" y="63"/>
                      </a:lnTo>
                      <a:lnTo>
                        <a:pt x="36" y="63"/>
                      </a:lnTo>
                      <a:lnTo>
                        <a:pt x="36" y="63"/>
                      </a:lnTo>
                      <a:lnTo>
                        <a:pt x="36" y="59"/>
                      </a:lnTo>
                      <a:lnTo>
                        <a:pt x="32" y="59"/>
                      </a:lnTo>
                      <a:lnTo>
                        <a:pt x="32" y="59"/>
                      </a:lnTo>
                      <a:lnTo>
                        <a:pt x="32" y="59"/>
                      </a:lnTo>
                      <a:lnTo>
                        <a:pt x="32" y="59"/>
                      </a:lnTo>
                      <a:lnTo>
                        <a:pt x="32" y="63"/>
                      </a:lnTo>
                      <a:lnTo>
                        <a:pt x="32" y="63"/>
                      </a:lnTo>
                      <a:lnTo>
                        <a:pt x="32" y="63"/>
                      </a:lnTo>
                      <a:lnTo>
                        <a:pt x="28" y="63"/>
                      </a:lnTo>
                      <a:lnTo>
                        <a:pt x="28" y="63"/>
                      </a:lnTo>
                      <a:lnTo>
                        <a:pt x="24" y="67"/>
                      </a:lnTo>
                      <a:lnTo>
                        <a:pt x="24" y="67"/>
                      </a:lnTo>
                      <a:lnTo>
                        <a:pt x="20" y="67"/>
                      </a:lnTo>
                      <a:lnTo>
                        <a:pt x="20" y="67"/>
                      </a:lnTo>
                      <a:lnTo>
                        <a:pt x="16" y="71"/>
                      </a:lnTo>
                      <a:lnTo>
                        <a:pt x="16" y="71"/>
                      </a:lnTo>
                      <a:lnTo>
                        <a:pt x="12" y="71"/>
                      </a:lnTo>
                      <a:lnTo>
                        <a:pt x="12" y="71"/>
                      </a:lnTo>
                      <a:lnTo>
                        <a:pt x="12" y="71"/>
                      </a:lnTo>
                      <a:lnTo>
                        <a:pt x="8" y="71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4" y="67"/>
                      </a:lnTo>
                      <a:lnTo>
                        <a:pt x="4" y="67"/>
                      </a:lnTo>
                      <a:lnTo>
                        <a:pt x="4" y="67"/>
                      </a:lnTo>
                      <a:lnTo>
                        <a:pt x="4" y="63"/>
                      </a:lnTo>
                      <a:lnTo>
                        <a:pt x="4" y="63"/>
                      </a:lnTo>
                      <a:lnTo>
                        <a:pt x="0" y="63"/>
                      </a:lnTo>
                      <a:lnTo>
                        <a:pt x="0" y="59"/>
                      </a:lnTo>
                      <a:lnTo>
                        <a:pt x="0" y="59"/>
                      </a:lnTo>
                      <a:lnTo>
                        <a:pt x="0" y="59"/>
                      </a:lnTo>
                      <a:lnTo>
                        <a:pt x="0" y="55"/>
                      </a:lnTo>
                      <a:lnTo>
                        <a:pt x="0" y="55"/>
                      </a:lnTo>
                      <a:lnTo>
                        <a:pt x="0" y="55"/>
                      </a:lnTo>
                      <a:lnTo>
                        <a:pt x="0" y="51"/>
                      </a:lnTo>
                      <a:lnTo>
                        <a:pt x="4" y="51"/>
                      </a:lnTo>
                      <a:lnTo>
                        <a:pt x="4" y="46"/>
                      </a:lnTo>
                      <a:lnTo>
                        <a:pt x="4" y="46"/>
                      </a:lnTo>
                      <a:lnTo>
                        <a:pt x="4" y="46"/>
                      </a:lnTo>
                      <a:lnTo>
                        <a:pt x="8" y="42"/>
                      </a:lnTo>
                      <a:lnTo>
                        <a:pt x="8" y="42"/>
                      </a:lnTo>
                      <a:lnTo>
                        <a:pt x="12" y="42"/>
                      </a:lnTo>
                      <a:lnTo>
                        <a:pt x="12" y="38"/>
                      </a:lnTo>
                      <a:lnTo>
                        <a:pt x="16" y="38"/>
                      </a:lnTo>
                      <a:lnTo>
                        <a:pt x="20" y="34"/>
                      </a:lnTo>
                      <a:lnTo>
                        <a:pt x="24" y="34"/>
                      </a:lnTo>
                      <a:lnTo>
                        <a:pt x="28" y="30"/>
                      </a:lnTo>
                      <a:lnTo>
                        <a:pt x="36" y="30"/>
                      </a:lnTo>
                      <a:lnTo>
                        <a:pt x="36" y="21"/>
                      </a:lnTo>
                      <a:lnTo>
                        <a:pt x="36" y="17"/>
                      </a:lnTo>
                      <a:lnTo>
                        <a:pt x="36" y="17"/>
                      </a:lnTo>
                      <a:lnTo>
                        <a:pt x="36" y="17"/>
                      </a:lnTo>
                      <a:lnTo>
                        <a:pt x="32" y="13"/>
                      </a:lnTo>
                      <a:lnTo>
                        <a:pt x="32" y="13"/>
                      </a:lnTo>
                      <a:lnTo>
                        <a:pt x="32" y="13"/>
                      </a:lnTo>
                      <a:lnTo>
                        <a:pt x="32" y="13"/>
                      </a:lnTo>
                      <a:lnTo>
                        <a:pt x="32" y="13"/>
                      </a:lnTo>
                      <a:lnTo>
                        <a:pt x="32" y="13"/>
                      </a:lnTo>
                      <a:lnTo>
                        <a:pt x="32" y="13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8" y="9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16" y="9"/>
                      </a:lnTo>
                      <a:lnTo>
                        <a:pt x="16" y="9"/>
                      </a:lnTo>
                      <a:lnTo>
                        <a:pt x="16" y="9"/>
                      </a:lnTo>
                      <a:lnTo>
                        <a:pt x="16" y="13"/>
                      </a:lnTo>
                      <a:lnTo>
                        <a:pt x="16" y="13"/>
                      </a:lnTo>
                      <a:lnTo>
                        <a:pt x="16" y="13"/>
                      </a:lnTo>
                      <a:lnTo>
                        <a:pt x="16" y="13"/>
                      </a:lnTo>
                      <a:lnTo>
                        <a:pt x="16" y="13"/>
                      </a:lnTo>
                      <a:lnTo>
                        <a:pt x="16" y="13"/>
                      </a:lnTo>
                      <a:lnTo>
                        <a:pt x="16" y="13"/>
                      </a:lnTo>
                      <a:lnTo>
                        <a:pt x="16" y="13"/>
                      </a:lnTo>
                      <a:lnTo>
                        <a:pt x="16" y="13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16" y="25"/>
                      </a:lnTo>
                      <a:lnTo>
                        <a:pt x="16" y="30"/>
                      </a:lnTo>
                      <a:lnTo>
                        <a:pt x="16" y="30"/>
                      </a:lnTo>
                      <a:lnTo>
                        <a:pt x="16" y="30"/>
                      </a:lnTo>
                      <a:lnTo>
                        <a:pt x="16" y="30"/>
                      </a:lnTo>
                      <a:lnTo>
                        <a:pt x="16" y="30"/>
                      </a:lnTo>
                      <a:lnTo>
                        <a:pt x="12" y="30"/>
                      </a:lnTo>
                      <a:lnTo>
                        <a:pt x="12" y="30"/>
                      </a:lnTo>
                      <a:lnTo>
                        <a:pt x="12" y="30"/>
                      </a:lnTo>
                      <a:lnTo>
                        <a:pt x="12" y="30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0" y="25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17"/>
                      </a:lnTo>
                      <a:lnTo>
                        <a:pt x="0" y="17"/>
                      </a:lnTo>
                      <a:lnTo>
                        <a:pt x="4" y="17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8" y="13"/>
                      </a:lnTo>
                      <a:lnTo>
                        <a:pt x="8" y="9"/>
                      </a:lnTo>
                      <a:lnTo>
                        <a:pt x="8" y="9"/>
                      </a:lnTo>
                      <a:lnTo>
                        <a:pt x="12" y="5"/>
                      </a:lnTo>
                      <a:lnTo>
                        <a:pt x="16" y="5"/>
                      </a:lnTo>
                      <a:lnTo>
                        <a:pt x="16" y="5"/>
                      </a:lnTo>
                      <a:lnTo>
                        <a:pt x="20" y="5"/>
                      </a:lnTo>
                      <a:lnTo>
                        <a:pt x="20" y="5"/>
                      </a:lnTo>
                      <a:lnTo>
                        <a:pt x="24" y="0"/>
                      </a:lnTo>
                      <a:lnTo>
                        <a:pt x="28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40" y="5"/>
                      </a:lnTo>
                      <a:lnTo>
                        <a:pt x="40" y="5"/>
                      </a:lnTo>
                      <a:lnTo>
                        <a:pt x="40" y="5"/>
                      </a:lnTo>
                      <a:lnTo>
                        <a:pt x="44" y="5"/>
                      </a:lnTo>
                      <a:lnTo>
                        <a:pt x="44" y="5"/>
                      </a:lnTo>
                      <a:lnTo>
                        <a:pt x="44" y="5"/>
                      </a:lnTo>
                      <a:lnTo>
                        <a:pt x="48" y="5"/>
                      </a:lnTo>
                      <a:lnTo>
                        <a:pt x="48" y="9"/>
                      </a:lnTo>
                      <a:lnTo>
                        <a:pt x="48" y="9"/>
                      </a:lnTo>
                      <a:lnTo>
                        <a:pt x="48" y="9"/>
                      </a:lnTo>
                      <a:lnTo>
                        <a:pt x="48" y="9"/>
                      </a:lnTo>
                      <a:lnTo>
                        <a:pt x="52" y="9"/>
                      </a:lnTo>
                      <a:lnTo>
                        <a:pt x="52" y="13"/>
                      </a:lnTo>
                      <a:lnTo>
                        <a:pt x="52" y="13"/>
                      </a:lnTo>
                      <a:lnTo>
                        <a:pt x="52" y="13"/>
                      </a:lnTo>
                      <a:lnTo>
                        <a:pt x="52" y="13"/>
                      </a:lnTo>
                      <a:lnTo>
                        <a:pt x="52" y="17"/>
                      </a:lnTo>
                      <a:lnTo>
                        <a:pt x="52" y="17"/>
                      </a:lnTo>
                      <a:lnTo>
                        <a:pt x="52" y="17"/>
                      </a:lnTo>
                      <a:lnTo>
                        <a:pt x="52" y="21"/>
                      </a:lnTo>
                      <a:lnTo>
                        <a:pt x="52" y="21"/>
                      </a:lnTo>
                      <a:lnTo>
                        <a:pt x="52" y="46"/>
                      </a:lnTo>
                      <a:lnTo>
                        <a:pt x="52" y="51"/>
                      </a:lnTo>
                      <a:lnTo>
                        <a:pt x="52" y="51"/>
                      </a:lnTo>
                      <a:lnTo>
                        <a:pt x="52" y="55"/>
                      </a:lnTo>
                      <a:lnTo>
                        <a:pt x="52" y="55"/>
                      </a:lnTo>
                      <a:lnTo>
                        <a:pt x="52" y="55"/>
                      </a:lnTo>
                      <a:lnTo>
                        <a:pt x="52" y="59"/>
                      </a:lnTo>
                      <a:lnTo>
                        <a:pt x="52" y="59"/>
                      </a:lnTo>
                      <a:lnTo>
                        <a:pt x="52" y="59"/>
                      </a:lnTo>
                      <a:lnTo>
                        <a:pt x="52" y="59"/>
                      </a:lnTo>
                      <a:lnTo>
                        <a:pt x="56" y="59"/>
                      </a:lnTo>
                      <a:lnTo>
                        <a:pt x="56" y="59"/>
                      </a:lnTo>
                      <a:lnTo>
                        <a:pt x="56" y="59"/>
                      </a:lnTo>
                      <a:lnTo>
                        <a:pt x="56" y="63"/>
                      </a:lnTo>
                      <a:lnTo>
                        <a:pt x="56" y="63"/>
                      </a:lnTo>
                      <a:lnTo>
                        <a:pt x="56" y="63"/>
                      </a:lnTo>
                      <a:lnTo>
                        <a:pt x="56" y="63"/>
                      </a:lnTo>
                      <a:lnTo>
                        <a:pt x="56" y="63"/>
                      </a:lnTo>
                      <a:lnTo>
                        <a:pt x="56" y="63"/>
                      </a:lnTo>
                      <a:lnTo>
                        <a:pt x="60" y="63"/>
                      </a:lnTo>
                      <a:lnTo>
                        <a:pt x="60" y="59"/>
                      </a:lnTo>
                      <a:lnTo>
                        <a:pt x="60" y="59"/>
                      </a:lnTo>
                      <a:lnTo>
                        <a:pt x="60" y="59"/>
                      </a:lnTo>
                      <a:lnTo>
                        <a:pt x="60" y="59"/>
                      </a:lnTo>
                      <a:lnTo>
                        <a:pt x="60" y="59"/>
                      </a:lnTo>
                      <a:close/>
                      <a:moveTo>
                        <a:pt x="36" y="34"/>
                      </a:moveTo>
                      <a:lnTo>
                        <a:pt x="32" y="34"/>
                      </a:lnTo>
                      <a:lnTo>
                        <a:pt x="28" y="38"/>
                      </a:lnTo>
                      <a:lnTo>
                        <a:pt x="24" y="38"/>
                      </a:lnTo>
                      <a:lnTo>
                        <a:pt x="24" y="42"/>
                      </a:lnTo>
                      <a:lnTo>
                        <a:pt x="20" y="42"/>
                      </a:lnTo>
                      <a:lnTo>
                        <a:pt x="20" y="46"/>
                      </a:lnTo>
                      <a:lnTo>
                        <a:pt x="20" y="46"/>
                      </a:lnTo>
                      <a:lnTo>
                        <a:pt x="20" y="51"/>
                      </a:lnTo>
                      <a:lnTo>
                        <a:pt x="20" y="51"/>
                      </a:lnTo>
                      <a:lnTo>
                        <a:pt x="20" y="51"/>
                      </a:lnTo>
                      <a:lnTo>
                        <a:pt x="20" y="55"/>
                      </a:lnTo>
                      <a:lnTo>
                        <a:pt x="20" y="55"/>
                      </a:lnTo>
                      <a:lnTo>
                        <a:pt x="20" y="55"/>
                      </a:lnTo>
                      <a:lnTo>
                        <a:pt x="20" y="55"/>
                      </a:lnTo>
                      <a:lnTo>
                        <a:pt x="20" y="55"/>
                      </a:lnTo>
                      <a:lnTo>
                        <a:pt x="20" y="55"/>
                      </a:lnTo>
                      <a:lnTo>
                        <a:pt x="20" y="55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28" y="59"/>
                      </a:lnTo>
                      <a:lnTo>
                        <a:pt x="32" y="59"/>
                      </a:lnTo>
                      <a:lnTo>
                        <a:pt x="32" y="59"/>
                      </a:lnTo>
                      <a:lnTo>
                        <a:pt x="32" y="55"/>
                      </a:lnTo>
                      <a:lnTo>
                        <a:pt x="32" y="55"/>
                      </a:lnTo>
                      <a:lnTo>
                        <a:pt x="32" y="55"/>
                      </a:lnTo>
                      <a:lnTo>
                        <a:pt x="32" y="55"/>
                      </a:lnTo>
                      <a:lnTo>
                        <a:pt x="32" y="55"/>
                      </a:lnTo>
                      <a:lnTo>
                        <a:pt x="36" y="55"/>
                      </a:lnTo>
                      <a:lnTo>
                        <a:pt x="36" y="3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14" name="Freeform 183"/>
                <p:cNvSpPr>
                  <a:spLocks/>
                </p:cNvSpPr>
                <p:nvPr/>
              </p:nvSpPr>
              <p:spPr bwMode="auto">
                <a:xfrm>
                  <a:off x="1518" y="1775"/>
                  <a:ext cx="67" cy="63"/>
                </a:xfrm>
                <a:custGeom>
                  <a:avLst/>
                  <a:gdLst>
                    <a:gd name="T0" fmla="*/ 67 w 67"/>
                    <a:gd name="T1" fmla="*/ 0 h 63"/>
                    <a:gd name="T2" fmla="*/ 67 w 67"/>
                    <a:gd name="T3" fmla="*/ 0 h 63"/>
                    <a:gd name="T4" fmla="*/ 63 w 67"/>
                    <a:gd name="T5" fmla="*/ 0 h 63"/>
                    <a:gd name="T6" fmla="*/ 63 w 67"/>
                    <a:gd name="T7" fmla="*/ 4 h 63"/>
                    <a:gd name="T8" fmla="*/ 63 w 67"/>
                    <a:gd name="T9" fmla="*/ 4 h 63"/>
                    <a:gd name="T10" fmla="*/ 63 w 67"/>
                    <a:gd name="T11" fmla="*/ 4 h 63"/>
                    <a:gd name="T12" fmla="*/ 63 w 67"/>
                    <a:gd name="T13" fmla="*/ 4 h 63"/>
                    <a:gd name="T14" fmla="*/ 63 w 67"/>
                    <a:gd name="T15" fmla="*/ 8 h 63"/>
                    <a:gd name="T16" fmla="*/ 63 w 67"/>
                    <a:gd name="T17" fmla="*/ 8 h 63"/>
                    <a:gd name="T18" fmla="*/ 63 w 67"/>
                    <a:gd name="T19" fmla="*/ 50 h 63"/>
                    <a:gd name="T20" fmla="*/ 63 w 67"/>
                    <a:gd name="T21" fmla="*/ 54 h 63"/>
                    <a:gd name="T22" fmla="*/ 63 w 67"/>
                    <a:gd name="T23" fmla="*/ 54 h 63"/>
                    <a:gd name="T24" fmla="*/ 63 w 67"/>
                    <a:gd name="T25" fmla="*/ 54 h 63"/>
                    <a:gd name="T26" fmla="*/ 63 w 67"/>
                    <a:gd name="T27" fmla="*/ 59 h 63"/>
                    <a:gd name="T28" fmla="*/ 63 w 67"/>
                    <a:gd name="T29" fmla="*/ 59 h 63"/>
                    <a:gd name="T30" fmla="*/ 63 w 67"/>
                    <a:gd name="T31" fmla="*/ 59 h 63"/>
                    <a:gd name="T32" fmla="*/ 67 w 67"/>
                    <a:gd name="T33" fmla="*/ 59 h 63"/>
                    <a:gd name="T34" fmla="*/ 67 w 67"/>
                    <a:gd name="T35" fmla="*/ 59 h 63"/>
                    <a:gd name="T36" fmla="*/ 39 w 67"/>
                    <a:gd name="T37" fmla="*/ 63 h 63"/>
                    <a:gd name="T38" fmla="*/ 39 w 67"/>
                    <a:gd name="T39" fmla="*/ 59 h 63"/>
                    <a:gd name="T40" fmla="*/ 39 w 67"/>
                    <a:gd name="T41" fmla="*/ 59 h 63"/>
                    <a:gd name="T42" fmla="*/ 43 w 67"/>
                    <a:gd name="T43" fmla="*/ 54 h 63"/>
                    <a:gd name="T44" fmla="*/ 43 w 67"/>
                    <a:gd name="T45" fmla="*/ 50 h 63"/>
                    <a:gd name="T46" fmla="*/ 43 w 67"/>
                    <a:gd name="T47" fmla="*/ 4 h 63"/>
                    <a:gd name="T48" fmla="*/ 24 w 67"/>
                    <a:gd name="T49" fmla="*/ 50 h 63"/>
                    <a:gd name="T50" fmla="*/ 24 w 67"/>
                    <a:gd name="T51" fmla="*/ 50 h 63"/>
                    <a:gd name="T52" fmla="*/ 27 w 67"/>
                    <a:gd name="T53" fmla="*/ 54 h 63"/>
                    <a:gd name="T54" fmla="*/ 27 w 67"/>
                    <a:gd name="T55" fmla="*/ 54 h 63"/>
                    <a:gd name="T56" fmla="*/ 27 w 67"/>
                    <a:gd name="T57" fmla="*/ 59 h 63"/>
                    <a:gd name="T58" fmla="*/ 27 w 67"/>
                    <a:gd name="T59" fmla="*/ 59 h 63"/>
                    <a:gd name="T60" fmla="*/ 27 w 67"/>
                    <a:gd name="T61" fmla="*/ 59 h 63"/>
                    <a:gd name="T62" fmla="*/ 31 w 67"/>
                    <a:gd name="T63" fmla="*/ 59 h 63"/>
                    <a:gd name="T64" fmla="*/ 31 w 67"/>
                    <a:gd name="T65" fmla="*/ 59 h 63"/>
                    <a:gd name="T66" fmla="*/ 0 w 67"/>
                    <a:gd name="T67" fmla="*/ 63 h 63"/>
                    <a:gd name="T68" fmla="*/ 4 w 67"/>
                    <a:gd name="T69" fmla="*/ 59 h 63"/>
                    <a:gd name="T70" fmla="*/ 4 w 67"/>
                    <a:gd name="T71" fmla="*/ 59 h 63"/>
                    <a:gd name="T72" fmla="*/ 4 w 67"/>
                    <a:gd name="T73" fmla="*/ 59 h 63"/>
                    <a:gd name="T74" fmla="*/ 4 w 67"/>
                    <a:gd name="T75" fmla="*/ 59 h 63"/>
                    <a:gd name="T76" fmla="*/ 4 w 67"/>
                    <a:gd name="T77" fmla="*/ 59 h 63"/>
                    <a:gd name="T78" fmla="*/ 8 w 67"/>
                    <a:gd name="T79" fmla="*/ 54 h 63"/>
                    <a:gd name="T80" fmla="*/ 8 w 67"/>
                    <a:gd name="T81" fmla="*/ 54 h 63"/>
                    <a:gd name="T82" fmla="*/ 8 w 67"/>
                    <a:gd name="T83" fmla="*/ 50 h 63"/>
                    <a:gd name="T84" fmla="*/ 8 w 67"/>
                    <a:gd name="T85" fmla="*/ 8 h 63"/>
                    <a:gd name="T86" fmla="*/ 8 w 67"/>
                    <a:gd name="T87" fmla="*/ 8 h 63"/>
                    <a:gd name="T88" fmla="*/ 8 w 67"/>
                    <a:gd name="T89" fmla="*/ 4 h 63"/>
                    <a:gd name="T90" fmla="*/ 8 w 67"/>
                    <a:gd name="T91" fmla="*/ 4 h 63"/>
                    <a:gd name="T92" fmla="*/ 4 w 67"/>
                    <a:gd name="T93" fmla="*/ 4 h 63"/>
                    <a:gd name="T94" fmla="*/ 4 w 67"/>
                    <a:gd name="T95" fmla="*/ 4 h 63"/>
                    <a:gd name="T96" fmla="*/ 4 w 67"/>
                    <a:gd name="T97" fmla="*/ 0 h 63"/>
                    <a:gd name="T98" fmla="*/ 4 w 67"/>
                    <a:gd name="T99" fmla="*/ 0 h 63"/>
                    <a:gd name="T100" fmla="*/ 0 w 67"/>
                    <a:gd name="T101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67" h="63">
                      <a:moveTo>
                        <a:pt x="0" y="0"/>
                      </a:moveTo>
                      <a:lnTo>
                        <a:pt x="67" y="0"/>
                      </a:lnTo>
                      <a:lnTo>
                        <a:pt x="67" y="0"/>
                      </a:lnTo>
                      <a:lnTo>
                        <a:pt x="67" y="0"/>
                      </a:lnTo>
                      <a:lnTo>
                        <a:pt x="67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50"/>
                      </a:lnTo>
                      <a:lnTo>
                        <a:pt x="63" y="50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3" y="59"/>
                      </a:lnTo>
                      <a:lnTo>
                        <a:pt x="63" y="59"/>
                      </a:lnTo>
                      <a:lnTo>
                        <a:pt x="63" y="59"/>
                      </a:lnTo>
                      <a:lnTo>
                        <a:pt x="63" y="59"/>
                      </a:lnTo>
                      <a:lnTo>
                        <a:pt x="63" y="59"/>
                      </a:lnTo>
                      <a:lnTo>
                        <a:pt x="63" y="59"/>
                      </a:lnTo>
                      <a:lnTo>
                        <a:pt x="63" y="59"/>
                      </a:lnTo>
                      <a:lnTo>
                        <a:pt x="67" y="59"/>
                      </a:lnTo>
                      <a:lnTo>
                        <a:pt x="67" y="59"/>
                      </a:lnTo>
                      <a:lnTo>
                        <a:pt x="67" y="59"/>
                      </a:lnTo>
                      <a:lnTo>
                        <a:pt x="67" y="63"/>
                      </a:lnTo>
                      <a:lnTo>
                        <a:pt x="39" y="63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43" y="59"/>
                      </a:lnTo>
                      <a:lnTo>
                        <a:pt x="43" y="54"/>
                      </a:lnTo>
                      <a:lnTo>
                        <a:pt x="43" y="54"/>
                      </a:lnTo>
                      <a:lnTo>
                        <a:pt x="43" y="50"/>
                      </a:lnTo>
                      <a:lnTo>
                        <a:pt x="43" y="50"/>
                      </a:lnTo>
                      <a:lnTo>
                        <a:pt x="43" y="4"/>
                      </a:lnTo>
                      <a:lnTo>
                        <a:pt x="24" y="4"/>
                      </a:lnTo>
                      <a:lnTo>
                        <a:pt x="24" y="50"/>
                      </a:lnTo>
                      <a:lnTo>
                        <a:pt x="24" y="50"/>
                      </a:lnTo>
                      <a:lnTo>
                        <a:pt x="24" y="50"/>
                      </a:lnTo>
                      <a:lnTo>
                        <a:pt x="24" y="54"/>
                      </a:lnTo>
                      <a:lnTo>
                        <a:pt x="27" y="54"/>
                      </a:lnTo>
                      <a:lnTo>
                        <a:pt x="27" y="54"/>
                      </a:lnTo>
                      <a:lnTo>
                        <a:pt x="27" y="54"/>
                      </a:lnTo>
                      <a:lnTo>
                        <a:pt x="27" y="59"/>
                      </a:lnTo>
                      <a:lnTo>
                        <a:pt x="27" y="59"/>
                      </a:lnTo>
                      <a:lnTo>
                        <a:pt x="27" y="59"/>
                      </a:lnTo>
                      <a:lnTo>
                        <a:pt x="27" y="59"/>
                      </a:lnTo>
                      <a:lnTo>
                        <a:pt x="27" y="59"/>
                      </a:lnTo>
                      <a:lnTo>
                        <a:pt x="27" y="59"/>
                      </a:lnTo>
                      <a:lnTo>
                        <a:pt x="27" y="59"/>
                      </a:lnTo>
                      <a:lnTo>
                        <a:pt x="31" y="59"/>
                      </a:lnTo>
                      <a:lnTo>
                        <a:pt x="31" y="59"/>
                      </a:lnTo>
                      <a:lnTo>
                        <a:pt x="31" y="59"/>
                      </a:lnTo>
                      <a:lnTo>
                        <a:pt x="31" y="63"/>
                      </a:lnTo>
                      <a:lnTo>
                        <a:pt x="0" y="63"/>
                      </a:lnTo>
                      <a:lnTo>
                        <a:pt x="0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54"/>
                      </a:lnTo>
                      <a:lnTo>
                        <a:pt x="8" y="50"/>
                      </a:lnTo>
                      <a:lnTo>
                        <a:pt x="8" y="50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15" name="Freeform 184"/>
                <p:cNvSpPr>
                  <a:spLocks noEditPoints="1"/>
                </p:cNvSpPr>
                <p:nvPr/>
              </p:nvSpPr>
              <p:spPr bwMode="auto">
                <a:xfrm>
                  <a:off x="1593" y="1771"/>
                  <a:ext cx="63" cy="67"/>
                </a:xfrm>
                <a:custGeom>
                  <a:avLst/>
                  <a:gdLst>
                    <a:gd name="T0" fmla="*/ 59 w 63"/>
                    <a:gd name="T1" fmla="*/ 63 h 67"/>
                    <a:gd name="T2" fmla="*/ 47 w 63"/>
                    <a:gd name="T3" fmla="*/ 67 h 67"/>
                    <a:gd name="T4" fmla="*/ 39 w 63"/>
                    <a:gd name="T5" fmla="*/ 67 h 67"/>
                    <a:gd name="T6" fmla="*/ 35 w 63"/>
                    <a:gd name="T7" fmla="*/ 63 h 67"/>
                    <a:gd name="T8" fmla="*/ 35 w 63"/>
                    <a:gd name="T9" fmla="*/ 58 h 67"/>
                    <a:gd name="T10" fmla="*/ 31 w 63"/>
                    <a:gd name="T11" fmla="*/ 58 h 67"/>
                    <a:gd name="T12" fmla="*/ 27 w 63"/>
                    <a:gd name="T13" fmla="*/ 63 h 67"/>
                    <a:gd name="T14" fmla="*/ 20 w 63"/>
                    <a:gd name="T15" fmla="*/ 67 h 67"/>
                    <a:gd name="T16" fmla="*/ 12 w 63"/>
                    <a:gd name="T17" fmla="*/ 67 h 67"/>
                    <a:gd name="T18" fmla="*/ 4 w 63"/>
                    <a:gd name="T19" fmla="*/ 67 h 67"/>
                    <a:gd name="T20" fmla="*/ 4 w 63"/>
                    <a:gd name="T21" fmla="*/ 58 h 67"/>
                    <a:gd name="T22" fmla="*/ 4 w 63"/>
                    <a:gd name="T23" fmla="*/ 50 h 67"/>
                    <a:gd name="T24" fmla="*/ 8 w 63"/>
                    <a:gd name="T25" fmla="*/ 42 h 67"/>
                    <a:gd name="T26" fmla="*/ 20 w 63"/>
                    <a:gd name="T27" fmla="*/ 33 h 67"/>
                    <a:gd name="T28" fmla="*/ 35 w 63"/>
                    <a:gd name="T29" fmla="*/ 17 h 67"/>
                    <a:gd name="T30" fmla="*/ 35 w 63"/>
                    <a:gd name="T31" fmla="*/ 12 h 67"/>
                    <a:gd name="T32" fmla="*/ 35 w 63"/>
                    <a:gd name="T33" fmla="*/ 8 h 67"/>
                    <a:gd name="T34" fmla="*/ 31 w 63"/>
                    <a:gd name="T35" fmla="*/ 8 h 67"/>
                    <a:gd name="T36" fmla="*/ 27 w 63"/>
                    <a:gd name="T37" fmla="*/ 4 h 67"/>
                    <a:gd name="T38" fmla="*/ 24 w 63"/>
                    <a:gd name="T39" fmla="*/ 4 h 67"/>
                    <a:gd name="T40" fmla="*/ 20 w 63"/>
                    <a:gd name="T41" fmla="*/ 8 h 67"/>
                    <a:gd name="T42" fmla="*/ 20 w 63"/>
                    <a:gd name="T43" fmla="*/ 8 h 67"/>
                    <a:gd name="T44" fmla="*/ 16 w 63"/>
                    <a:gd name="T45" fmla="*/ 12 h 67"/>
                    <a:gd name="T46" fmla="*/ 16 w 63"/>
                    <a:gd name="T47" fmla="*/ 12 h 67"/>
                    <a:gd name="T48" fmla="*/ 20 w 63"/>
                    <a:gd name="T49" fmla="*/ 17 h 67"/>
                    <a:gd name="T50" fmla="*/ 20 w 63"/>
                    <a:gd name="T51" fmla="*/ 21 h 67"/>
                    <a:gd name="T52" fmla="*/ 20 w 63"/>
                    <a:gd name="T53" fmla="*/ 25 h 67"/>
                    <a:gd name="T54" fmla="*/ 20 w 63"/>
                    <a:gd name="T55" fmla="*/ 25 h 67"/>
                    <a:gd name="T56" fmla="*/ 16 w 63"/>
                    <a:gd name="T57" fmla="*/ 29 h 67"/>
                    <a:gd name="T58" fmla="*/ 8 w 63"/>
                    <a:gd name="T59" fmla="*/ 29 h 67"/>
                    <a:gd name="T60" fmla="*/ 4 w 63"/>
                    <a:gd name="T61" fmla="*/ 25 h 67"/>
                    <a:gd name="T62" fmla="*/ 4 w 63"/>
                    <a:gd name="T63" fmla="*/ 21 h 67"/>
                    <a:gd name="T64" fmla="*/ 4 w 63"/>
                    <a:gd name="T65" fmla="*/ 17 h 67"/>
                    <a:gd name="T66" fmla="*/ 8 w 63"/>
                    <a:gd name="T67" fmla="*/ 8 h 67"/>
                    <a:gd name="T68" fmla="*/ 20 w 63"/>
                    <a:gd name="T69" fmla="*/ 4 h 67"/>
                    <a:gd name="T70" fmla="*/ 31 w 63"/>
                    <a:gd name="T71" fmla="*/ 0 h 67"/>
                    <a:gd name="T72" fmla="*/ 43 w 63"/>
                    <a:gd name="T73" fmla="*/ 4 h 67"/>
                    <a:gd name="T74" fmla="*/ 47 w 63"/>
                    <a:gd name="T75" fmla="*/ 4 h 67"/>
                    <a:gd name="T76" fmla="*/ 51 w 63"/>
                    <a:gd name="T77" fmla="*/ 8 h 67"/>
                    <a:gd name="T78" fmla="*/ 55 w 63"/>
                    <a:gd name="T79" fmla="*/ 17 h 67"/>
                    <a:gd name="T80" fmla="*/ 55 w 63"/>
                    <a:gd name="T81" fmla="*/ 50 h 67"/>
                    <a:gd name="T82" fmla="*/ 55 w 63"/>
                    <a:gd name="T83" fmla="*/ 54 h 67"/>
                    <a:gd name="T84" fmla="*/ 55 w 63"/>
                    <a:gd name="T85" fmla="*/ 58 h 67"/>
                    <a:gd name="T86" fmla="*/ 59 w 63"/>
                    <a:gd name="T87" fmla="*/ 58 h 67"/>
                    <a:gd name="T88" fmla="*/ 59 w 63"/>
                    <a:gd name="T89" fmla="*/ 58 h 67"/>
                    <a:gd name="T90" fmla="*/ 31 w 63"/>
                    <a:gd name="T91" fmla="*/ 33 h 67"/>
                    <a:gd name="T92" fmla="*/ 20 w 63"/>
                    <a:gd name="T93" fmla="*/ 46 h 67"/>
                    <a:gd name="T94" fmla="*/ 20 w 63"/>
                    <a:gd name="T95" fmla="*/ 50 h 67"/>
                    <a:gd name="T96" fmla="*/ 24 w 63"/>
                    <a:gd name="T97" fmla="*/ 54 h 67"/>
                    <a:gd name="T98" fmla="*/ 24 w 63"/>
                    <a:gd name="T99" fmla="*/ 58 h 67"/>
                    <a:gd name="T100" fmla="*/ 27 w 63"/>
                    <a:gd name="T101" fmla="*/ 58 h 67"/>
                    <a:gd name="T102" fmla="*/ 31 w 63"/>
                    <a:gd name="T103" fmla="*/ 54 h 67"/>
                    <a:gd name="T104" fmla="*/ 31 w 63"/>
                    <a:gd name="T105" fmla="*/ 54 h 67"/>
                    <a:gd name="T106" fmla="*/ 35 w 63"/>
                    <a:gd name="T107" fmla="*/ 33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63" h="67">
                      <a:moveTo>
                        <a:pt x="59" y="58"/>
                      </a:moveTo>
                      <a:lnTo>
                        <a:pt x="63" y="58"/>
                      </a:lnTo>
                      <a:lnTo>
                        <a:pt x="59" y="63"/>
                      </a:lnTo>
                      <a:lnTo>
                        <a:pt x="59" y="63"/>
                      </a:lnTo>
                      <a:lnTo>
                        <a:pt x="59" y="63"/>
                      </a:lnTo>
                      <a:lnTo>
                        <a:pt x="55" y="67"/>
                      </a:lnTo>
                      <a:lnTo>
                        <a:pt x="55" y="67"/>
                      </a:lnTo>
                      <a:lnTo>
                        <a:pt x="51" y="67"/>
                      </a:lnTo>
                      <a:lnTo>
                        <a:pt x="51" y="67"/>
                      </a:lnTo>
                      <a:lnTo>
                        <a:pt x="47" y="67"/>
                      </a:lnTo>
                      <a:lnTo>
                        <a:pt x="47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39" y="67"/>
                      </a:lnTo>
                      <a:lnTo>
                        <a:pt x="39" y="67"/>
                      </a:lnTo>
                      <a:lnTo>
                        <a:pt x="39" y="67"/>
                      </a:lnTo>
                      <a:lnTo>
                        <a:pt x="39" y="67"/>
                      </a:lnTo>
                      <a:lnTo>
                        <a:pt x="39" y="67"/>
                      </a:lnTo>
                      <a:lnTo>
                        <a:pt x="35" y="63"/>
                      </a:lnTo>
                      <a:lnTo>
                        <a:pt x="35" y="63"/>
                      </a:lnTo>
                      <a:lnTo>
                        <a:pt x="35" y="63"/>
                      </a:lnTo>
                      <a:lnTo>
                        <a:pt x="35" y="63"/>
                      </a:lnTo>
                      <a:lnTo>
                        <a:pt x="35" y="63"/>
                      </a:lnTo>
                      <a:lnTo>
                        <a:pt x="35" y="58"/>
                      </a:lnTo>
                      <a:lnTo>
                        <a:pt x="35" y="58"/>
                      </a:lnTo>
                      <a:lnTo>
                        <a:pt x="35" y="58"/>
                      </a:lnTo>
                      <a:lnTo>
                        <a:pt x="35" y="58"/>
                      </a:lnTo>
                      <a:lnTo>
                        <a:pt x="35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63"/>
                      </a:lnTo>
                      <a:lnTo>
                        <a:pt x="31" y="63"/>
                      </a:lnTo>
                      <a:lnTo>
                        <a:pt x="27" y="63"/>
                      </a:lnTo>
                      <a:lnTo>
                        <a:pt x="27" y="63"/>
                      </a:lnTo>
                      <a:lnTo>
                        <a:pt x="24" y="67"/>
                      </a:lnTo>
                      <a:lnTo>
                        <a:pt x="24" y="67"/>
                      </a:lnTo>
                      <a:lnTo>
                        <a:pt x="20" y="67"/>
                      </a:lnTo>
                      <a:lnTo>
                        <a:pt x="20" y="67"/>
                      </a:lnTo>
                      <a:lnTo>
                        <a:pt x="16" y="67"/>
                      </a:lnTo>
                      <a:lnTo>
                        <a:pt x="16" y="67"/>
                      </a:lnTo>
                      <a:lnTo>
                        <a:pt x="12" y="67"/>
                      </a:lnTo>
                      <a:lnTo>
                        <a:pt x="12" y="67"/>
                      </a:lnTo>
                      <a:lnTo>
                        <a:pt x="12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4" y="67"/>
                      </a:lnTo>
                      <a:lnTo>
                        <a:pt x="4" y="63"/>
                      </a:lnTo>
                      <a:lnTo>
                        <a:pt x="4" y="63"/>
                      </a:lnTo>
                      <a:lnTo>
                        <a:pt x="4" y="63"/>
                      </a:lnTo>
                      <a:lnTo>
                        <a:pt x="4" y="63"/>
                      </a:lnTo>
                      <a:lnTo>
                        <a:pt x="4" y="58"/>
                      </a:lnTo>
                      <a:lnTo>
                        <a:pt x="4" y="58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4" y="50"/>
                      </a:lnTo>
                      <a:lnTo>
                        <a:pt x="4" y="50"/>
                      </a:lnTo>
                      <a:lnTo>
                        <a:pt x="4" y="50"/>
                      </a:lnTo>
                      <a:lnTo>
                        <a:pt x="4" y="46"/>
                      </a:lnTo>
                      <a:lnTo>
                        <a:pt x="4" y="46"/>
                      </a:lnTo>
                      <a:lnTo>
                        <a:pt x="8" y="42"/>
                      </a:lnTo>
                      <a:lnTo>
                        <a:pt x="8" y="42"/>
                      </a:lnTo>
                      <a:lnTo>
                        <a:pt x="12" y="42"/>
                      </a:lnTo>
                      <a:lnTo>
                        <a:pt x="12" y="37"/>
                      </a:lnTo>
                      <a:lnTo>
                        <a:pt x="16" y="37"/>
                      </a:lnTo>
                      <a:lnTo>
                        <a:pt x="20" y="33"/>
                      </a:lnTo>
                      <a:lnTo>
                        <a:pt x="20" y="33"/>
                      </a:lnTo>
                      <a:lnTo>
                        <a:pt x="24" y="29"/>
                      </a:lnTo>
                      <a:lnTo>
                        <a:pt x="31" y="29"/>
                      </a:lnTo>
                      <a:lnTo>
                        <a:pt x="35" y="25"/>
                      </a:lnTo>
                      <a:lnTo>
                        <a:pt x="35" y="17"/>
                      </a:lnTo>
                      <a:lnTo>
                        <a:pt x="35" y="17"/>
                      </a:lnTo>
                      <a:lnTo>
                        <a:pt x="35" y="17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8"/>
                      </a:lnTo>
                      <a:lnTo>
                        <a:pt x="35" y="8"/>
                      </a:lnTo>
                      <a:lnTo>
                        <a:pt x="35" y="8"/>
                      </a:lnTo>
                      <a:lnTo>
                        <a:pt x="35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20" y="12"/>
                      </a:lnTo>
                      <a:lnTo>
                        <a:pt x="20" y="12"/>
                      </a:lnTo>
                      <a:lnTo>
                        <a:pt x="20" y="12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16" y="25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8" y="29"/>
                      </a:lnTo>
                      <a:lnTo>
                        <a:pt x="8" y="29"/>
                      </a:lnTo>
                      <a:lnTo>
                        <a:pt x="8" y="29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1"/>
                      </a:lnTo>
                      <a:lnTo>
                        <a:pt x="4" y="21"/>
                      </a:lnTo>
                      <a:lnTo>
                        <a:pt x="4" y="21"/>
                      </a:lnTo>
                      <a:lnTo>
                        <a:pt x="4" y="21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8" y="12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12" y="8"/>
                      </a:lnTo>
                      <a:lnTo>
                        <a:pt x="12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20" y="4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5" y="17"/>
                      </a:lnTo>
                      <a:lnTo>
                        <a:pt x="55" y="17"/>
                      </a:lnTo>
                      <a:lnTo>
                        <a:pt x="55" y="21"/>
                      </a:lnTo>
                      <a:lnTo>
                        <a:pt x="55" y="21"/>
                      </a:lnTo>
                      <a:lnTo>
                        <a:pt x="55" y="46"/>
                      </a:lnTo>
                      <a:lnTo>
                        <a:pt x="55" y="50"/>
                      </a:lnTo>
                      <a:lnTo>
                        <a:pt x="55" y="50"/>
                      </a:lnTo>
                      <a:lnTo>
                        <a:pt x="55" y="54"/>
                      </a:lnTo>
                      <a:lnTo>
                        <a:pt x="55" y="54"/>
                      </a:lnTo>
                      <a:lnTo>
                        <a:pt x="55" y="54"/>
                      </a:lnTo>
                      <a:lnTo>
                        <a:pt x="55" y="54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close/>
                      <a:moveTo>
                        <a:pt x="35" y="33"/>
                      </a:moveTo>
                      <a:lnTo>
                        <a:pt x="31" y="33"/>
                      </a:lnTo>
                      <a:lnTo>
                        <a:pt x="27" y="33"/>
                      </a:lnTo>
                      <a:lnTo>
                        <a:pt x="27" y="37"/>
                      </a:lnTo>
                      <a:lnTo>
                        <a:pt x="24" y="42"/>
                      </a:lnTo>
                      <a:lnTo>
                        <a:pt x="24" y="42"/>
                      </a:lnTo>
                      <a:lnTo>
                        <a:pt x="20" y="46"/>
                      </a:lnTo>
                      <a:lnTo>
                        <a:pt x="20" y="46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5" y="54"/>
                      </a:lnTo>
                      <a:lnTo>
                        <a:pt x="35" y="54"/>
                      </a:lnTo>
                      <a:lnTo>
                        <a:pt x="35" y="54"/>
                      </a:lnTo>
                      <a:lnTo>
                        <a:pt x="35" y="33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16" name="Freeform 185"/>
                <p:cNvSpPr>
                  <a:spLocks/>
                </p:cNvSpPr>
                <p:nvPr/>
              </p:nvSpPr>
              <p:spPr bwMode="auto">
                <a:xfrm>
                  <a:off x="1656" y="1775"/>
                  <a:ext cx="71" cy="63"/>
                </a:xfrm>
                <a:custGeom>
                  <a:avLst/>
                  <a:gdLst>
                    <a:gd name="T0" fmla="*/ 71 w 71"/>
                    <a:gd name="T1" fmla="*/ 0 h 63"/>
                    <a:gd name="T2" fmla="*/ 67 w 71"/>
                    <a:gd name="T3" fmla="*/ 0 h 63"/>
                    <a:gd name="T4" fmla="*/ 67 w 71"/>
                    <a:gd name="T5" fmla="*/ 0 h 63"/>
                    <a:gd name="T6" fmla="*/ 67 w 71"/>
                    <a:gd name="T7" fmla="*/ 4 h 63"/>
                    <a:gd name="T8" fmla="*/ 63 w 71"/>
                    <a:gd name="T9" fmla="*/ 4 h 63"/>
                    <a:gd name="T10" fmla="*/ 63 w 71"/>
                    <a:gd name="T11" fmla="*/ 8 h 63"/>
                    <a:gd name="T12" fmla="*/ 63 w 71"/>
                    <a:gd name="T13" fmla="*/ 50 h 63"/>
                    <a:gd name="T14" fmla="*/ 63 w 71"/>
                    <a:gd name="T15" fmla="*/ 54 h 63"/>
                    <a:gd name="T16" fmla="*/ 67 w 71"/>
                    <a:gd name="T17" fmla="*/ 59 h 63"/>
                    <a:gd name="T18" fmla="*/ 67 w 71"/>
                    <a:gd name="T19" fmla="*/ 59 h 63"/>
                    <a:gd name="T20" fmla="*/ 67 w 71"/>
                    <a:gd name="T21" fmla="*/ 59 h 63"/>
                    <a:gd name="T22" fmla="*/ 71 w 71"/>
                    <a:gd name="T23" fmla="*/ 59 h 63"/>
                    <a:gd name="T24" fmla="*/ 39 w 71"/>
                    <a:gd name="T25" fmla="*/ 59 h 63"/>
                    <a:gd name="T26" fmla="*/ 43 w 71"/>
                    <a:gd name="T27" fmla="*/ 59 h 63"/>
                    <a:gd name="T28" fmla="*/ 47 w 71"/>
                    <a:gd name="T29" fmla="*/ 54 h 63"/>
                    <a:gd name="T30" fmla="*/ 47 w 71"/>
                    <a:gd name="T31" fmla="*/ 4 h 63"/>
                    <a:gd name="T32" fmla="*/ 28 w 71"/>
                    <a:gd name="T33" fmla="*/ 33 h 63"/>
                    <a:gd name="T34" fmla="*/ 28 w 71"/>
                    <a:gd name="T35" fmla="*/ 46 h 63"/>
                    <a:gd name="T36" fmla="*/ 28 w 71"/>
                    <a:gd name="T37" fmla="*/ 54 h 63"/>
                    <a:gd name="T38" fmla="*/ 24 w 71"/>
                    <a:gd name="T39" fmla="*/ 59 h 63"/>
                    <a:gd name="T40" fmla="*/ 20 w 71"/>
                    <a:gd name="T41" fmla="*/ 63 h 63"/>
                    <a:gd name="T42" fmla="*/ 12 w 71"/>
                    <a:gd name="T43" fmla="*/ 63 h 63"/>
                    <a:gd name="T44" fmla="*/ 8 w 71"/>
                    <a:gd name="T45" fmla="*/ 63 h 63"/>
                    <a:gd name="T46" fmla="*/ 8 w 71"/>
                    <a:gd name="T47" fmla="*/ 63 h 63"/>
                    <a:gd name="T48" fmla="*/ 4 w 71"/>
                    <a:gd name="T49" fmla="*/ 59 h 63"/>
                    <a:gd name="T50" fmla="*/ 4 w 71"/>
                    <a:gd name="T51" fmla="*/ 59 h 63"/>
                    <a:gd name="T52" fmla="*/ 0 w 71"/>
                    <a:gd name="T53" fmla="*/ 54 h 63"/>
                    <a:gd name="T54" fmla="*/ 0 w 71"/>
                    <a:gd name="T55" fmla="*/ 50 h 63"/>
                    <a:gd name="T56" fmla="*/ 4 w 71"/>
                    <a:gd name="T57" fmla="*/ 46 h 63"/>
                    <a:gd name="T58" fmla="*/ 4 w 71"/>
                    <a:gd name="T59" fmla="*/ 46 h 63"/>
                    <a:gd name="T60" fmla="*/ 4 w 71"/>
                    <a:gd name="T61" fmla="*/ 46 h 63"/>
                    <a:gd name="T62" fmla="*/ 8 w 71"/>
                    <a:gd name="T63" fmla="*/ 42 h 63"/>
                    <a:gd name="T64" fmla="*/ 12 w 71"/>
                    <a:gd name="T65" fmla="*/ 42 h 63"/>
                    <a:gd name="T66" fmla="*/ 12 w 71"/>
                    <a:gd name="T67" fmla="*/ 42 h 63"/>
                    <a:gd name="T68" fmla="*/ 16 w 71"/>
                    <a:gd name="T69" fmla="*/ 46 h 63"/>
                    <a:gd name="T70" fmla="*/ 16 w 71"/>
                    <a:gd name="T71" fmla="*/ 46 h 63"/>
                    <a:gd name="T72" fmla="*/ 16 w 71"/>
                    <a:gd name="T73" fmla="*/ 50 h 63"/>
                    <a:gd name="T74" fmla="*/ 16 w 71"/>
                    <a:gd name="T75" fmla="*/ 50 h 63"/>
                    <a:gd name="T76" fmla="*/ 16 w 71"/>
                    <a:gd name="T77" fmla="*/ 54 h 63"/>
                    <a:gd name="T78" fmla="*/ 16 w 71"/>
                    <a:gd name="T79" fmla="*/ 54 h 63"/>
                    <a:gd name="T80" fmla="*/ 20 w 71"/>
                    <a:gd name="T81" fmla="*/ 54 h 63"/>
                    <a:gd name="T82" fmla="*/ 20 w 71"/>
                    <a:gd name="T83" fmla="*/ 54 h 63"/>
                    <a:gd name="T84" fmla="*/ 24 w 71"/>
                    <a:gd name="T85" fmla="*/ 54 h 63"/>
                    <a:gd name="T86" fmla="*/ 24 w 71"/>
                    <a:gd name="T87" fmla="*/ 46 h 63"/>
                    <a:gd name="T88" fmla="*/ 24 w 71"/>
                    <a:gd name="T89" fmla="*/ 42 h 63"/>
                    <a:gd name="T90" fmla="*/ 24 w 71"/>
                    <a:gd name="T91" fmla="*/ 33 h 63"/>
                    <a:gd name="T92" fmla="*/ 24 w 71"/>
                    <a:gd name="T93" fmla="*/ 13 h 63"/>
                    <a:gd name="T94" fmla="*/ 24 w 71"/>
                    <a:gd name="T95" fmla="*/ 8 h 63"/>
                    <a:gd name="T96" fmla="*/ 24 w 71"/>
                    <a:gd name="T97" fmla="*/ 4 h 63"/>
                    <a:gd name="T98" fmla="*/ 24 w 71"/>
                    <a:gd name="T99" fmla="*/ 4 h 63"/>
                    <a:gd name="T100" fmla="*/ 20 w 71"/>
                    <a:gd name="T101" fmla="*/ 0 h 63"/>
                    <a:gd name="T102" fmla="*/ 16 w 71"/>
                    <a:gd name="T103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1" h="63">
                      <a:moveTo>
                        <a:pt x="16" y="0"/>
                      </a:move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67" y="0"/>
                      </a:lnTo>
                      <a:lnTo>
                        <a:pt x="67" y="0"/>
                      </a:lnTo>
                      <a:lnTo>
                        <a:pt x="67" y="0"/>
                      </a:lnTo>
                      <a:lnTo>
                        <a:pt x="67" y="0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3" y="4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50"/>
                      </a:lnTo>
                      <a:lnTo>
                        <a:pt x="63" y="50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7" y="54"/>
                      </a:lnTo>
                      <a:lnTo>
                        <a:pt x="67" y="59"/>
                      </a:lnTo>
                      <a:lnTo>
                        <a:pt x="67" y="59"/>
                      </a:lnTo>
                      <a:lnTo>
                        <a:pt x="67" y="59"/>
                      </a:lnTo>
                      <a:lnTo>
                        <a:pt x="67" y="59"/>
                      </a:lnTo>
                      <a:lnTo>
                        <a:pt x="67" y="59"/>
                      </a:lnTo>
                      <a:lnTo>
                        <a:pt x="67" y="59"/>
                      </a:lnTo>
                      <a:lnTo>
                        <a:pt x="67" y="59"/>
                      </a:lnTo>
                      <a:lnTo>
                        <a:pt x="67" y="59"/>
                      </a:lnTo>
                      <a:lnTo>
                        <a:pt x="71" y="59"/>
                      </a:lnTo>
                      <a:lnTo>
                        <a:pt x="71" y="59"/>
                      </a:lnTo>
                      <a:lnTo>
                        <a:pt x="71" y="59"/>
                      </a:lnTo>
                      <a:lnTo>
                        <a:pt x="71" y="63"/>
                      </a:lnTo>
                      <a:lnTo>
                        <a:pt x="39" y="63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43" y="59"/>
                      </a:lnTo>
                      <a:lnTo>
                        <a:pt x="43" y="59"/>
                      </a:lnTo>
                      <a:lnTo>
                        <a:pt x="43" y="59"/>
                      </a:lnTo>
                      <a:lnTo>
                        <a:pt x="43" y="59"/>
                      </a:lnTo>
                      <a:lnTo>
                        <a:pt x="47" y="54"/>
                      </a:lnTo>
                      <a:lnTo>
                        <a:pt x="47" y="54"/>
                      </a:lnTo>
                      <a:lnTo>
                        <a:pt x="47" y="50"/>
                      </a:lnTo>
                      <a:lnTo>
                        <a:pt x="47" y="4"/>
                      </a:lnTo>
                      <a:lnTo>
                        <a:pt x="28" y="4"/>
                      </a:lnTo>
                      <a:lnTo>
                        <a:pt x="28" y="29"/>
                      </a:lnTo>
                      <a:lnTo>
                        <a:pt x="28" y="33"/>
                      </a:lnTo>
                      <a:lnTo>
                        <a:pt x="28" y="38"/>
                      </a:lnTo>
                      <a:lnTo>
                        <a:pt x="28" y="42"/>
                      </a:lnTo>
                      <a:lnTo>
                        <a:pt x="28" y="46"/>
                      </a:lnTo>
                      <a:lnTo>
                        <a:pt x="28" y="46"/>
                      </a:lnTo>
                      <a:lnTo>
                        <a:pt x="28" y="50"/>
                      </a:lnTo>
                      <a:lnTo>
                        <a:pt x="28" y="54"/>
                      </a:lnTo>
                      <a:lnTo>
                        <a:pt x="24" y="54"/>
                      </a:lnTo>
                      <a:lnTo>
                        <a:pt x="24" y="59"/>
                      </a:lnTo>
                      <a:lnTo>
                        <a:pt x="24" y="59"/>
                      </a:lnTo>
                      <a:lnTo>
                        <a:pt x="20" y="59"/>
                      </a:lnTo>
                      <a:lnTo>
                        <a:pt x="20" y="63"/>
                      </a:lnTo>
                      <a:lnTo>
                        <a:pt x="20" y="63"/>
                      </a:lnTo>
                      <a:lnTo>
                        <a:pt x="16" y="63"/>
                      </a:lnTo>
                      <a:lnTo>
                        <a:pt x="16" y="63"/>
                      </a:lnTo>
                      <a:lnTo>
                        <a:pt x="12" y="63"/>
                      </a:lnTo>
                      <a:lnTo>
                        <a:pt x="12" y="63"/>
                      </a:lnTo>
                      <a:lnTo>
                        <a:pt x="12" y="63"/>
                      </a:lnTo>
                      <a:lnTo>
                        <a:pt x="8" y="63"/>
                      </a:lnTo>
                      <a:lnTo>
                        <a:pt x="8" y="63"/>
                      </a:lnTo>
                      <a:lnTo>
                        <a:pt x="8" y="63"/>
                      </a:lnTo>
                      <a:lnTo>
                        <a:pt x="8" y="63"/>
                      </a:lnTo>
                      <a:lnTo>
                        <a:pt x="4" y="63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4" y="59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4" y="50"/>
                      </a:lnTo>
                      <a:lnTo>
                        <a:pt x="4" y="46"/>
                      </a:lnTo>
                      <a:lnTo>
                        <a:pt x="4" y="46"/>
                      </a:lnTo>
                      <a:lnTo>
                        <a:pt x="4" y="46"/>
                      </a:lnTo>
                      <a:lnTo>
                        <a:pt x="4" y="46"/>
                      </a:lnTo>
                      <a:lnTo>
                        <a:pt x="4" y="46"/>
                      </a:lnTo>
                      <a:lnTo>
                        <a:pt x="4" y="46"/>
                      </a:lnTo>
                      <a:lnTo>
                        <a:pt x="4" y="46"/>
                      </a:lnTo>
                      <a:lnTo>
                        <a:pt x="8" y="42"/>
                      </a:lnTo>
                      <a:lnTo>
                        <a:pt x="8" y="42"/>
                      </a:lnTo>
                      <a:lnTo>
                        <a:pt x="8" y="42"/>
                      </a:lnTo>
                      <a:lnTo>
                        <a:pt x="8" y="42"/>
                      </a:lnTo>
                      <a:lnTo>
                        <a:pt x="8" y="42"/>
                      </a:lnTo>
                      <a:lnTo>
                        <a:pt x="12" y="42"/>
                      </a:lnTo>
                      <a:lnTo>
                        <a:pt x="12" y="42"/>
                      </a:lnTo>
                      <a:lnTo>
                        <a:pt x="12" y="42"/>
                      </a:lnTo>
                      <a:lnTo>
                        <a:pt x="12" y="42"/>
                      </a:lnTo>
                      <a:lnTo>
                        <a:pt x="12" y="46"/>
                      </a:lnTo>
                      <a:lnTo>
                        <a:pt x="16" y="46"/>
                      </a:lnTo>
                      <a:lnTo>
                        <a:pt x="16" y="46"/>
                      </a:lnTo>
                      <a:lnTo>
                        <a:pt x="16" y="46"/>
                      </a:lnTo>
                      <a:lnTo>
                        <a:pt x="16" y="46"/>
                      </a:lnTo>
                      <a:lnTo>
                        <a:pt x="16" y="46"/>
                      </a:lnTo>
                      <a:lnTo>
                        <a:pt x="16" y="46"/>
                      </a:lnTo>
                      <a:lnTo>
                        <a:pt x="16" y="50"/>
                      </a:lnTo>
                      <a:lnTo>
                        <a:pt x="16" y="50"/>
                      </a:lnTo>
                      <a:lnTo>
                        <a:pt x="16" y="50"/>
                      </a:lnTo>
                      <a:lnTo>
                        <a:pt x="16" y="50"/>
                      </a:lnTo>
                      <a:lnTo>
                        <a:pt x="16" y="50"/>
                      </a:lnTo>
                      <a:lnTo>
                        <a:pt x="16" y="54"/>
                      </a:lnTo>
                      <a:lnTo>
                        <a:pt x="16" y="54"/>
                      </a:lnTo>
                      <a:lnTo>
                        <a:pt x="16" y="54"/>
                      </a:lnTo>
                      <a:lnTo>
                        <a:pt x="16" y="54"/>
                      </a:lnTo>
                      <a:lnTo>
                        <a:pt x="16" y="54"/>
                      </a:lnTo>
                      <a:lnTo>
                        <a:pt x="16" y="54"/>
                      </a:lnTo>
                      <a:lnTo>
                        <a:pt x="16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4" y="54"/>
                      </a:lnTo>
                      <a:lnTo>
                        <a:pt x="24" y="50"/>
                      </a:lnTo>
                      <a:lnTo>
                        <a:pt x="24" y="50"/>
                      </a:lnTo>
                      <a:lnTo>
                        <a:pt x="24" y="46"/>
                      </a:lnTo>
                      <a:lnTo>
                        <a:pt x="24" y="46"/>
                      </a:lnTo>
                      <a:lnTo>
                        <a:pt x="24" y="42"/>
                      </a:lnTo>
                      <a:lnTo>
                        <a:pt x="24" y="42"/>
                      </a:lnTo>
                      <a:lnTo>
                        <a:pt x="24" y="38"/>
                      </a:lnTo>
                      <a:lnTo>
                        <a:pt x="24" y="33"/>
                      </a:lnTo>
                      <a:lnTo>
                        <a:pt x="24" y="33"/>
                      </a:lnTo>
                      <a:lnTo>
                        <a:pt x="24" y="29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17" name="Freeform 186"/>
                <p:cNvSpPr>
                  <a:spLocks noEditPoints="1"/>
                </p:cNvSpPr>
                <p:nvPr/>
              </p:nvSpPr>
              <p:spPr bwMode="auto">
                <a:xfrm>
                  <a:off x="1735" y="1771"/>
                  <a:ext cx="59" cy="67"/>
                </a:xfrm>
                <a:custGeom>
                  <a:avLst/>
                  <a:gdLst>
                    <a:gd name="T0" fmla="*/ 55 w 59"/>
                    <a:gd name="T1" fmla="*/ 63 h 67"/>
                    <a:gd name="T2" fmla="*/ 47 w 59"/>
                    <a:gd name="T3" fmla="*/ 67 h 67"/>
                    <a:gd name="T4" fmla="*/ 39 w 59"/>
                    <a:gd name="T5" fmla="*/ 67 h 67"/>
                    <a:gd name="T6" fmla="*/ 35 w 59"/>
                    <a:gd name="T7" fmla="*/ 63 h 67"/>
                    <a:gd name="T8" fmla="*/ 35 w 59"/>
                    <a:gd name="T9" fmla="*/ 58 h 67"/>
                    <a:gd name="T10" fmla="*/ 31 w 59"/>
                    <a:gd name="T11" fmla="*/ 58 h 67"/>
                    <a:gd name="T12" fmla="*/ 27 w 59"/>
                    <a:gd name="T13" fmla="*/ 63 h 67"/>
                    <a:gd name="T14" fmla="*/ 16 w 59"/>
                    <a:gd name="T15" fmla="*/ 67 h 67"/>
                    <a:gd name="T16" fmla="*/ 8 w 59"/>
                    <a:gd name="T17" fmla="*/ 67 h 67"/>
                    <a:gd name="T18" fmla="*/ 4 w 59"/>
                    <a:gd name="T19" fmla="*/ 67 h 67"/>
                    <a:gd name="T20" fmla="*/ 0 w 59"/>
                    <a:gd name="T21" fmla="*/ 58 h 67"/>
                    <a:gd name="T22" fmla="*/ 0 w 59"/>
                    <a:gd name="T23" fmla="*/ 50 h 67"/>
                    <a:gd name="T24" fmla="*/ 4 w 59"/>
                    <a:gd name="T25" fmla="*/ 42 h 67"/>
                    <a:gd name="T26" fmla="*/ 16 w 59"/>
                    <a:gd name="T27" fmla="*/ 33 h 67"/>
                    <a:gd name="T28" fmla="*/ 35 w 59"/>
                    <a:gd name="T29" fmla="*/ 17 h 67"/>
                    <a:gd name="T30" fmla="*/ 35 w 59"/>
                    <a:gd name="T31" fmla="*/ 12 h 67"/>
                    <a:gd name="T32" fmla="*/ 31 w 59"/>
                    <a:gd name="T33" fmla="*/ 8 h 67"/>
                    <a:gd name="T34" fmla="*/ 31 w 59"/>
                    <a:gd name="T35" fmla="*/ 8 h 67"/>
                    <a:gd name="T36" fmla="*/ 27 w 59"/>
                    <a:gd name="T37" fmla="*/ 4 h 67"/>
                    <a:gd name="T38" fmla="*/ 24 w 59"/>
                    <a:gd name="T39" fmla="*/ 4 h 67"/>
                    <a:gd name="T40" fmla="*/ 20 w 59"/>
                    <a:gd name="T41" fmla="*/ 8 h 67"/>
                    <a:gd name="T42" fmla="*/ 16 w 59"/>
                    <a:gd name="T43" fmla="*/ 8 h 67"/>
                    <a:gd name="T44" fmla="*/ 16 w 59"/>
                    <a:gd name="T45" fmla="*/ 12 h 67"/>
                    <a:gd name="T46" fmla="*/ 16 w 59"/>
                    <a:gd name="T47" fmla="*/ 12 h 67"/>
                    <a:gd name="T48" fmla="*/ 20 w 59"/>
                    <a:gd name="T49" fmla="*/ 17 h 67"/>
                    <a:gd name="T50" fmla="*/ 20 w 59"/>
                    <a:gd name="T51" fmla="*/ 21 h 67"/>
                    <a:gd name="T52" fmla="*/ 20 w 59"/>
                    <a:gd name="T53" fmla="*/ 25 h 67"/>
                    <a:gd name="T54" fmla="*/ 16 w 59"/>
                    <a:gd name="T55" fmla="*/ 25 h 67"/>
                    <a:gd name="T56" fmla="*/ 12 w 59"/>
                    <a:gd name="T57" fmla="*/ 29 h 67"/>
                    <a:gd name="T58" fmla="*/ 8 w 59"/>
                    <a:gd name="T59" fmla="*/ 29 h 67"/>
                    <a:gd name="T60" fmla="*/ 4 w 59"/>
                    <a:gd name="T61" fmla="*/ 25 h 67"/>
                    <a:gd name="T62" fmla="*/ 4 w 59"/>
                    <a:gd name="T63" fmla="*/ 21 h 67"/>
                    <a:gd name="T64" fmla="*/ 4 w 59"/>
                    <a:gd name="T65" fmla="*/ 17 h 67"/>
                    <a:gd name="T66" fmla="*/ 8 w 59"/>
                    <a:gd name="T67" fmla="*/ 8 h 67"/>
                    <a:gd name="T68" fmla="*/ 20 w 59"/>
                    <a:gd name="T69" fmla="*/ 4 h 67"/>
                    <a:gd name="T70" fmla="*/ 31 w 59"/>
                    <a:gd name="T71" fmla="*/ 0 h 67"/>
                    <a:gd name="T72" fmla="*/ 39 w 59"/>
                    <a:gd name="T73" fmla="*/ 4 h 67"/>
                    <a:gd name="T74" fmla="*/ 47 w 59"/>
                    <a:gd name="T75" fmla="*/ 4 h 67"/>
                    <a:gd name="T76" fmla="*/ 51 w 59"/>
                    <a:gd name="T77" fmla="*/ 8 h 67"/>
                    <a:gd name="T78" fmla="*/ 51 w 59"/>
                    <a:gd name="T79" fmla="*/ 17 h 67"/>
                    <a:gd name="T80" fmla="*/ 51 w 59"/>
                    <a:gd name="T81" fmla="*/ 50 h 67"/>
                    <a:gd name="T82" fmla="*/ 51 w 59"/>
                    <a:gd name="T83" fmla="*/ 54 h 67"/>
                    <a:gd name="T84" fmla="*/ 55 w 59"/>
                    <a:gd name="T85" fmla="*/ 58 h 67"/>
                    <a:gd name="T86" fmla="*/ 55 w 59"/>
                    <a:gd name="T87" fmla="*/ 58 h 67"/>
                    <a:gd name="T88" fmla="*/ 59 w 59"/>
                    <a:gd name="T89" fmla="*/ 58 h 67"/>
                    <a:gd name="T90" fmla="*/ 31 w 59"/>
                    <a:gd name="T91" fmla="*/ 33 h 67"/>
                    <a:gd name="T92" fmla="*/ 20 w 59"/>
                    <a:gd name="T93" fmla="*/ 46 h 67"/>
                    <a:gd name="T94" fmla="*/ 20 w 59"/>
                    <a:gd name="T95" fmla="*/ 50 h 67"/>
                    <a:gd name="T96" fmla="*/ 20 w 59"/>
                    <a:gd name="T97" fmla="*/ 54 h 67"/>
                    <a:gd name="T98" fmla="*/ 24 w 59"/>
                    <a:gd name="T99" fmla="*/ 58 h 67"/>
                    <a:gd name="T100" fmla="*/ 27 w 59"/>
                    <a:gd name="T101" fmla="*/ 58 h 67"/>
                    <a:gd name="T102" fmla="*/ 27 w 59"/>
                    <a:gd name="T103" fmla="*/ 54 h 67"/>
                    <a:gd name="T104" fmla="*/ 31 w 59"/>
                    <a:gd name="T105" fmla="*/ 54 h 67"/>
                    <a:gd name="T106" fmla="*/ 35 w 59"/>
                    <a:gd name="T107" fmla="*/ 33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59" h="67">
                      <a:moveTo>
                        <a:pt x="59" y="58"/>
                      </a:moveTo>
                      <a:lnTo>
                        <a:pt x="59" y="58"/>
                      </a:lnTo>
                      <a:lnTo>
                        <a:pt x="59" y="63"/>
                      </a:lnTo>
                      <a:lnTo>
                        <a:pt x="59" y="63"/>
                      </a:lnTo>
                      <a:lnTo>
                        <a:pt x="55" y="63"/>
                      </a:lnTo>
                      <a:lnTo>
                        <a:pt x="55" y="67"/>
                      </a:lnTo>
                      <a:lnTo>
                        <a:pt x="51" y="67"/>
                      </a:lnTo>
                      <a:lnTo>
                        <a:pt x="51" y="67"/>
                      </a:lnTo>
                      <a:lnTo>
                        <a:pt x="47" y="67"/>
                      </a:lnTo>
                      <a:lnTo>
                        <a:pt x="47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39" y="67"/>
                      </a:lnTo>
                      <a:lnTo>
                        <a:pt x="39" y="67"/>
                      </a:lnTo>
                      <a:lnTo>
                        <a:pt x="39" y="67"/>
                      </a:lnTo>
                      <a:lnTo>
                        <a:pt x="39" y="67"/>
                      </a:lnTo>
                      <a:lnTo>
                        <a:pt x="39" y="67"/>
                      </a:lnTo>
                      <a:lnTo>
                        <a:pt x="35" y="67"/>
                      </a:lnTo>
                      <a:lnTo>
                        <a:pt x="35" y="63"/>
                      </a:lnTo>
                      <a:lnTo>
                        <a:pt x="35" y="63"/>
                      </a:lnTo>
                      <a:lnTo>
                        <a:pt x="35" y="63"/>
                      </a:lnTo>
                      <a:lnTo>
                        <a:pt x="35" y="63"/>
                      </a:lnTo>
                      <a:lnTo>
                        <a:pt x="35" y="63"/>
                      </a:lnTo>
                      <a:lnTo>
                        <a:pt x="35" y="58"/>
                      </a:lnTo>
                      <a:lnTo>
                        <a:pt x="35" y="58"/>
                      </a:lnTo>
                      <a:lnTo>
                        <a:pt x="35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58"/>
                      </a:lnTo>
                      <a:lnTo>
                        <a:pt x="31" y="63"/>
                      </a:lnTo>
                      <a:lnTo>
                        <a:pt x="31" y="63"/>
                      </a:lnTo>
                      <a:lnTo>
                        <a:pt x="27" y="63"/>
                      </a:lnTo>
                      <a:lnTo>
                        <a:pt x="24" y="63"/>
                      </a:lnTo>
                      <a:lnTo>
                        <a:pt x="24" y="67"/>
                      </a:lnTo>
                      <a:lnTo>
                        <a:pt x="20" y="67"/>
                      </a:lnTo>
                      <a:lnTo>
                        <a:pt x="20" y="67"/>
                      </a:lnTo>
                      <a:lnTo>
                        <a:pt x="16" y="67"/>
                      </a:lnTo>
                      <a:lnTo>
                        <a:pt x="16" y="67"/>
                      </a:lnTo>
                      <a:lnTo>
                        <a:pt x="12" y="67"/>
                      </a:lnTo>
                      <a:lnTo>
                        <a:pt x="12" y="67"/>
                      </a:lnTo>
                      <a:lnTo>
                        <a:pt x="12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4" y="67"/>
                      </a:lnTo>
                      <a:lnTo>
                        <a:pt x="4" y="67"/>
                      </a:lnTo>
                      <a:lnTo>
                        <a:pt x="4" y="63"/>
                      </a:lnTo>
                      <a:lnTo>
                        <a:pt x="4" y="63"/>
                      </a:lnTo>
                      <a:lnTo>
                        <a:pt x="4" y="63"/>
                      </a:lnTo>
                      <a:lnTo>
                        <a:pt x="0" y="63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4" y="50"/>
                      </a:lnTo>
                      <a:lnTo>
                        <a:pt x="4" y="46"/>
                      </a:lnTo>
                      <a:lnTo>
                        <a:pt x="4" y="46"/>
                      </a:lnTo>
                      <a:lnTo>
                        <a:pt x="4" y="42"/>
                      </a:lnTo>
                      <a:lnTo>
                        <a:pt x="8" y="42"/>
                      </a:lnTo>
                      <a:lnTo>
                        <a:pt x="8" y="42"/>
                      </a:lnTo>
                      <a:lnTo>
                        <a:pt x="12" y="37"/>
                      </a:lnTo>
                      <a:lnTo>
                        <a:pt x="12" y="37"/>
                      </a:lnTo>
                      <a:lnTo>
                        <a:pt x="16" y="33"/>
                      </a:lnTo>
                      <a:lnTo>
                        <a:pt x="20" y="33"/>
                      </a:lnTo>
                      <a:lnTo>
                        <a:pt x="24" y="29"/>
                      </a:lnTo>
                      <a:lnTo>
                        <a:pt x="27" y="29"/>
                      </a:lnTo>
                      <a:lnTo>
                        <a:pt x="35" y="25"/>
                      </a:lnTo>
                      <a:lnTo>
                        <a:pt x="35" y="17"/>
                      </a:lnTo>
                      <a:lnTo>
                        <a:pt x="35" y="17"/>
                      </a:lnTo>
                      <a:lnTo>
                        <a:pt x="35" y="17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1" y="12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27" y="8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8" y="29"/>
                      </a:lnTo>
                      <a:lnTo>
                        <a:pt x="8" y="29"/>
                      </a:lnTo>
                      <a:lnTo>
                        <a:pt x="8" y="29"/>
                      </a:lnTo>
                      <a:lnTo>
                        <a:pt x="8" y="29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17"/>
                      </a:lnTo>
                      <a:lnTo>
                        <a:pt x="4" y="17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12" y="8"/>
                      </a:lnTo>
                      <a:lnTo>
                        <a:pt x="12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20" y="4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4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7"/>
                      </a:lnTo>
                      <a:lnTo>
                        <a:pt x="51" y="17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46"/>
                      </a:lnTo>
                      <a:lnTo>
                        <a:pt x="51" y="50"/>
                      </a:lnTo>
                      <a:lnTo>
                        <a:pt x="51" y="50"/>
                      </a:lnTo>
                      <a:lnTo>
                        <a:pt x="51" y="54"/>
                      </a:lnTo>
                      <a:lnTo>
                        <a:pt x="51" y="54"/>
                      </a:lnTo>
                      <a:lnTo>
                        <a:pt x="51" y="54"/>
                      </a:lnTo>
                      <a:lnTo>
                        <a:pt x="51" y="54"/>
                      </a:lnTo>
                      <a:lnTo>
                        <a:pt x="51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close/>
                      <a:moveTo>
                        <a:pt x="35" y="33"/>
                      </a:moveTo>
                      <a:lnTo>
                        <a:pt x="31" y="33"/>
                      </a:lnTo>
                      <a:lnTo>
                        <a:pt x="27" y="33"/>
                      </a:lnTo>
                      <a:lnTo>
                        <a:pt x="24" y="37"/>
                      </a:lnTo>
                      <a:lnTo>
                        <a:pt x="24" y="42"/>
                      </a:lnTo>
                      <a:lnTo>
                        <a:pt x="20" y="42"/>
                      </a:lnTo>
                      <a:lnTo>
                        <a:pt x="20" y="46"/>
                      </a:lnTo>
                      <a:lnTo>
                        <a:pt x="20" y="46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8"/>
                      </a:lnTo>
                      <a:lnTo>
                        <a:pt x="27" y="54"/>
                      </a:lnTo>
                      <a:lnTo>
                        <a:pt x="27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1" y="54"/>
                      </a:lnTo>
                      <a:lnTo>
                        <a:pt x="35" y="54"/>
                      </a:lnTo>
                      <a:lnTo>
                        <a:pt x="35" y="33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18" name="Freeform 187"/>
                <p:cNvSpPr>
                  <a:spLocks/>
                </p:cNvSpPr>
                <p:nvPr/>
              </p:nvSpPr>
              <p:spPr bwMode="auto">
                <a:xfrm>
                  <a:off x="1802" y="1775"/>
                  <a:ext cx="59" cy="63"/>
                </a:xfrm>
                <a:custGeom>
                  <a:avLst/>
                  <a:gdLst>
                    <a:gd name="T0" fmla="*/ 59 w 59"/>
                    <a:gd name="T1" fmla="*/ 0 h 63"/>
                    <a:gd name="T2" fmla="*/ 55 w 59"/>
                    <a:gd name="T3" fmla="*/ 17 h 63"/>
                    <a:gd name="T4" fmla="*/ 55 w 59"/>
                    <a:gd name="T5" fmla="*/ 13 h 63"/>
                    <a:gd name="T6" fmla="*/ 55 w 59"/>
                    <a:gd name="T7" fmla="*/ 8 h 63"/>
                    <a:gd name="T8" fmla="*/ 55 w 59"/>
                    <a:gd name="T9" fmla="*/ 8 h 63"/>
                    <a:gd name="T10" fmla="*/ 55 w 59"/>
                    <a:gd name="T11" fmla="*/ 4 h 63"/>
                    <a:gd name="T12" fmla="*/ 51 w 59"/>
                    <a:gd name="T13" fmla="*/ 4 h 63"/>
                    <a:gd name="T14" fmla="*/ 51 w 59"/>
                    <a:gd name="T15" fmla="*/ 4 h 63"/>
                    <a:gd name="T16" fmla="*/ 47 w 59"/>
                    <a:gd name="T17" fmla="*/ 4 h 63"/>
                    <a:gd name="T18" fmla="*/ 43 w 59"/>
                    <a:gd name="T19" fmla="*/ 4 h 63"/>
                    <a:gd name="T20" fmla="*/ 39 w 59"/>
                    <a:gd name="T21" fmla="*/ 50 h 63"/>
                    <a:gd name="T22" fmla="*/ 39 w 59"/>
                    <a:gd name="T23" fmla="*/ 54 h 63"/>
                    <a:gd name="T24" fmla="*/ 39 w 59"/>
                    <a:gd name="T25" fmla="*/ 54 h 63"/>
                    <a:gd name="T26" fmla="*/ 39 w 59"/>
                    <a:gd name="T27" fmla="*/ 59 h 63"/>
                    <a:gd name="T28" fmla="*/ 39 w 59"/>
                    <a:gd name="T29" fmla="*/ 59 h 63"/>
                    <a:gd name="T30" fmla="*/ 43 w 59"/>
                    <a:gd name="T31" fmla="*/ 59 h 63"/>
                    <a:gd name="T32" fmla="*/ 43 w 59"/>
                    <a:gd name="T33" fmla="*/ 59 h 63"/>
                    <a:gd name="T34" fmla="*/ 43 w 59"/>
                    <a:gd name="T35" fmla="*/ 59 h 63"/>
                    <a:gd name="T36" fmla="*/ 47 w 59"/>
                    <a:gd name="T37" fmla="*/ 59 h 63"/>
                    <a:gd name="T38" fmla="*/ 12 w 59"/>
                    <a:gd name="T39" fmla="*/ 63 h 63"/>
                    <a:gd name="T40" fmla="*/ 12 w 59"/>
                    <a:gd name="T41" fmla="*/ 59 h 63"/>
                    <a:gd name="T42" fmla="*/ 16 w 59"/>
                    <a:gd name="T43" fmla="*/ 59 h 63"/>
                    <a:gd name="T44" fmla="*/ 16 w 59"/>
                    <a:gd name="T45" fmla="*/ 59 h 63"/>
                    <a:gd name="T46" fmla="*/ 16 w 59"/>
                    <a:gd name="T47" fmla="*/ 59 h 63"/>
                    <a:gd name="T48" fmla="*/ 20 w 59"/>
                    <a:gd name="T49" fmla="*/ 59 h 63"/>
                    <a:gd name="T50" fmla="*/ 20 w 59"/>
                    <a:gd name="T51" fmla="*/ 54 h 63"/>
                    <a:gd name="T52" fmla="*/ 20 w 59"/>
                    <a:gd name="T53" fmla="*/ 54 h 63"/>
                    <a:gd name="T54" fmla="*/ 20 w 59"/>
                    <a:gd name="T55" fmla="*/ 50 h 63"/>
                    <a:gd name="T56" fmla="*/ 20 w 59"/>
                    <a:gd name="T57" fmla="*/ 4 h 63"/>
                    <a:gd name="T58" fmla="*/ 8 w 59"/>
                    <a:gd name="T59" fmla="*/ 4 h 63"/>
                    <a:gd name="T60" fmla="*/ 8 w 59"/>
                    <a:gd name="T61" fmla="*/ 4 h 63"/>
                    <a:gd name="T62" fmla="*/ 4 w 59"/>
                    <a:gd name="T63" fmla="*/ 8 h 63"/>
                    <a:gd name="T64" fmla="*/ 0 w 59"/>
                    <a:gd name="T65" fmla="*/ 13 h 63"/>
                    <a:gd name="T66" fmla="*/ 0 w 59"/>
                    <a:gd name="T67" fmla="*/ 17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59" h="63">
                      <a:moveTo>
                        <a:pt x="0" y="0"/>
                      </a:moveTo>
                      <a:lnTo>
                        <a:pt x="59" y="0"/>
                      </a:lnTo>
                      <a:lnTo>
                        <a:pt x="59" y="17"/>
                      </a:lnTo>
                      <a:lnTo>
                        <a:pt x="55" y="17"/>
                      </a:lnTo>
                      <a:lnTo>
                        <a:pt x="55" y="13"/>
                      </a:lnTo>
                      <a:lnTo>
                        <a:pt x="55" y="13"/>
                      </a:lnTo>
                      <a:lnTo>
                        <a:pt x="55" y="13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1" y="4"/>
                      </a:lnTo>
                      <a:lnTo>
                        <a:pt x="51" y="4"/>
                      </a:lnTo>
                      <a:lnTo>
                        <a:pt x="51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3" y="4"/>
                      </a:lnTo>
                      <a:lnTo>
                        <a:pt x="39" y="4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39" y="59"/>
                      </a:lnTo>
                      <a:lnTo>
                        <a:pt x="43" y="59"/>
                      </a:lnTo>
                      <a:lnTo>
                        <a:pt x="43" y="59"/>
                      </a:lnTo>
                      <a:lnTo>
                        <a:pt x="43" y="59"/>
                      </a:lnTo>
                      <a:lnTo>
                        <a:pt x="43" y="59"/>
                      </a:lnTo>
                      <a:lnTo>
                        <a:pt x="43" y="59"/>
                      </a:lnTo>
                      <a:lnTo>
                        <a:pt x="43" y="59"/>
                      </a:lnTo>
                      <a:lnTo>
                        <a:pt x="47" y="59"/>
                      </a:lnTo>
                      <a:lnTo>
                        <a:pt x="47" y="63"/>
                      </a:lnTo>
                      <a:lnTo>
                        <a:pt x="12" y="63"/>
                      </a:lnTo>
                      <a:lnTo>
                        <a:pt x="12" y="59"/>
                      </a:lnTo>
                      <a:lnTo>
                        <a:pt x="12" y="59"/>
                      </a:lnTo>
                      <a:lnTo>
                        <a:pt x="16" y="59"/>
                      </a:lnTo>
                      <a:lnTo>
                        <a:pt x="16" y="59"/>
                      </a:lnTo>
                      <a:lnTo>
                        <a:pt x="16" y="59"/>
                      </a:lnTo>
                      <a:lnTo>
                        <a:pt x="16" y="59"/>
                      </a:lnTo>
                      <a:lnTo>
                        <a:pt x="16" y="59"/>
                      </a:lnTo>
                      <a:lnTo>
                        <a:pt x="16" y="59"/>
                      </a:lnTo>
                      <a:lnTo>
                        <a:pt x="20" y="59"/>
                      </a:lnTo>
                      <a:lnTo>
                        <a:pt x="20" y="59"/>
                      </a:lnTo>
                      <a:lnTo>
                        <a:pt x="20" y="59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4"/>
                      </a:lnTo>
                      <a:lnTo>
                        <a:pt x="12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4" y="4"/>
                      </a:lnTo>
                      <a:lnTo>
                        <a:pt x="4" y="8"/>
                      </a:lnTo>
                      <a:lnTo>
                        <a:pt x="4" y="8"/>
                      </a:ln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0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19" name="Freeform 188"/>
                <p:cNvSpPr>
                  <a:spLocks noEditPoints="1"/>
                </p:cNvSpPr>
                <p:nvPr/>
              </p:nvSpPr>
              <p:spPr bwMode="auto">
                <a:xfrm>
                  <a:off x="1869" y="1771"/>
                  <a:ext cx="59" cy="67"/>
                </a:xfrm>
                <a:custGeom>
                  <a:avLst/>
                  <a:gdLst>
                    <a:gd name="T0" fmla="*/ 55 w 59"/>
                    <a:gd name="T1" fmla="*/ 63 h 67"/>
                    <a:gd name="T2" fmla="*/ 47 w 59"/>
                    <a:gd name="T3" fmla="*/ 67 h 67"/>
                    <a:gd name="T4" fmla="*/ 39 w 59"/>
                    <a:gd name="T5" fmla="*/ 67 h 67"/>
                    <a:gd name="T6" fmla="*/ 36 w 59"/>
                    <a:gd name="T7" fmla="*/ 63 h 67"/>
                    <a:gd name="T8" fmla="*/ 36 w 59"/>
                    <a:gd name="T9" fmla="*/ 58 h 67"/>
                    <a:gd name="T10" fmla="*/ 32 w 59"/>
                    <a:gd name="T11" fmla="*/ 58 h 67"/>
                    <a:gd name="T12" fmla="*/ 28 w 59"/>
                    <a:gd name="T13" fmla="*/ 63 h 67"/>
                    <a:gd name="T14" fmla="*/ 16 w 59"/>
                    <a:gd name="T15" fmla="*/ 67 h 67"/>
                    <a:gd name="T16" fmla="*/ 8 w 59"/>
                    <a:gd name="T17" fmla="*/ 67 h 67"/>
                    <a:gd name="T18" fmla="*/ 4 w 59"/>
                    <a:gd name="T19" fmla="*/ 67 h 67"/>
                    <a:gd name="T20" fmla="*/ 0 w 59"/>
                    <a:gd name="T21" fmla="*/ 58 h 67"/>
                    <a:gd name="T22" fmla="*/ 0 w 59"/>
                    <a:gd name="T23" fmla="*/ 50 h 67"/>
                    <a:gd name="T24" fmla="*/ 4 w 59"/>
                    <a:gd name="T25" fmla="*/ 42 h 67"/>
                    <a:gd name="T26" fmla="*/ 16 w 59"/>
                    <a:gd name="T27" fmla="*/ 33 h 67"/>
                    <a:gd name="T28" fmla="*/ 36 w 59"/>
                    <a:gd name="T29" fmla="*/ 17 h 67"/>
                    <a:gd name="T30" fmla="*/ 36 w 59"/>
                    <a:gd name="T31" fmla="*/ 12 h 67"/>
                    <a:gd name="T32" fmla="*/ 32 w 59"/>
                    <a:gd name="T33" fmla="*/ 8 h 67"/>
                    <a:gd name="T34" fmla="*/ 32 w 59"/>
                    <a:gd name="T35" fmla="*/ 8 h 67"/>
                    <a:gd name="T36" fmla="*/ 28 w 59"/>
                    <a:gd name="T37" fmla="*/ 4 h 67"/>
                    <a:gd name="T38" fmla="*/ 24 w 59"/>
                    <a:gd name="T39" fmla="*/ 4 h 67"/>
                    <a:gd name="T40" fmla="*/ 20 w 59"/>
                    <a:gd name="T41" fmla="*/ 8 h 67"/>
                    <a:gd name="T42" fmla="*/ 16 w 59"/>
                    <a:gd name="T43" fmla="*/ 8 h 67"/>
                    <a:gd name="T44" fmla="*/ 16 w 59"/>
                    <a:gd name="T45" fmla="*/ 12 h 67"/>
                    <a:gd name="T46" fmla="*/ 16 w 59"/>
                    <a:gd name="T47" fmla="*/ 12 h 67"/>
                    <a:gd name="T48" fmla="*/ 20 w 59"/>
                    <a:gd name="T49" fmla="*/ 17 h 67"/>
                    <a:gd name="T50" fmla="*/ 20 w 59"/>
                    <a:gd name="T51" fmla="*/ 21 h 67"/>
                    <a:gd name="T52" fmla="*/ 20 w 59"/>
                    <a:gd name="T53" fmla="*/ 25 h 67"/>
                    <a:gd name="T54" fmla="*/ 16 w 59"/>
                    <a:gd name="T55" fmla="*/ 25 h 67"/>
                    <a:gd name="T56" fmla="*/ 12 w 59"/>
                    <a:gd name="T57" fmla="*/ 29 h 67"/>
                    <a:gd name="T58" fmla="*/ 8 w 59"/>
                    <a:gd name="T59" fmla="*/ 29 h 67"/>
                    <a:gd name="T60" fmla="*/ 4 w 59"/>
                    <a:gd name="T61" fmla="*/ 25 h 67"/>
                    <a:gd name="T62" fmla="*/ 0 w 59"/>
                    <a:gd name="T63" fmla="*/ 21 h 67"/>
                    <a:gd name="T64" fmla="*/ 4 w 59"/>
                    <a:gd name="T65" fmla="*/ 17 h 67"/>
                    <a:gd name="T66" fmla="*/ 8 w 59"/>
                    <a:gd name="T67" fmla="*/ 8 h 67"/>
                    <a:gd name="T68" fmla="*/ 20 w 59"/>
                    <a:gd name="T69" fmla="*/ 4 h 67"/>
                    <a:gd name="T70" fmla="*/ 32 w 59"/>
                    <a:gd name="T71" fmla="*/ 0 h 67"/>
                    <a:gd name="T72" fmla="*/ 39 w 59"/>
                    <a:gd name="T73" fmla="*/ 4 h 67"/>
                    <a:gd name="T74" fmla="*/ 47 w 59"/>
                    <a:gd name="T75" fmla="*/ 4 h 67"/>
                    <a:gd name="T76" fmla="*/ 51 w 59"/>
                    <a:gd name="T77" fmla="*/ 8 h 67"/>
                    <a:gd name="T78" fmla="*/ 51 w 59"/>
                    <a:gd name="T79" fmla="*/ 17 h 67"/>
                    <a:gd name="T80" fmla="*/ 51 w 59"/>
                    <a:gd name="T81" fmla="*/ 50 h 67"/>
                    <a:gd name="T82" fmla="*/ 51 w 59"/>
                    <a:gd name="T83" fmla="*/ 54 h 67"/>
                    <a:gd name="T84" fmla="*/ 55 w 59"/>
                    <a:gd name="T85" fmla="*/ 58 h 67"/>
                    <a:gd name="T86" fmla="*/ 55 w 59"/>
                    <a:gd name="T87" fmla="*/ 58 h 67"/>
                    <a:gd name="T88" fmla="*/ 59 w 59"/>
                    <a:gd name="T89" fmla="*/ 58 h 67"/>
                    <a:gd name="T90" fmla="*/ 32 w 59"/>
                    <a:gd name="T91" fmla="*/ 33 h 67"/>
                    <a:gd name="T92" fmla="*/ 20 w 59"/>
                    <a:gd name="T93" fmla="*/ 46 h 67"/>
                    <a:gd name="T94" fmla="*/ 20 w 59"/>
                    <a:gd name="T95" fmla="*/ 50 h 67"/>
                    <a:gd name="T96" fmla="*/ 20 w 59"/>
                    <a:gd name="T97" fmla="*/ 54 h 67"/>
                    <a:gd name="T98" fmla="*/ 24 w 59"/>
                    <a:gd name="T99" fmla="*/ 58 h 67"/>
                    <a:gd name="T100" fmla="*/ 28 w 59"/>
                    <a:gd name="T101" fmla="*/ 58 h 67"/>
                    <a:gd name="T102" fmla="*/ 28 w 59"/>
                    <a:gd name="T103" fmla="*/ 54 h 67"/>
                    <a:gd name="T104" fmla="*/ 32 w 59"/>
                    <a:gd name="T105" fmla="*/ 54 h 67"/>
                    <a:gd name="T106" fmla="*/ 36 w 59"/>
                    <a:gd name="T107" fmla="*/ 33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59" h="67">
                      <a:moveTo>
                        <a:pt x="59" y="58"/>
                      </a:moveTo>
                      <a:lnTo>
                        <a:pt x="59" y="58"/>
                      </a:lnTo>
                      <a:lnTo>
                        <a:pt x="59" y="63"/>
                      </a:lnTo>
                      <a:lnTo>
                        <a:pt x="59" y="63"/>
                      </a:lnTo>
                      <a:lnTo>
                        <a:pt x="55" y="63"/>
                      </a:lnTo>
                      <a:lnTo>
                        <a:pt x="55" y="67"/>
                      </a:lnTo>
                      <a:lnTo>
                        <a:pt x="51" y="67"/>
                      </a:lnTo>
                      <a:lnTo>
                        <a:pt x="51" y="67"/>
                      </a:lnTo>
                      <a:lnTo>
                        <a:pt x="47" y="67"/>
                      </a:lnTo>
                      <a:lnTo>
                        <a:pt x="47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39" y="67"/>
                      </a:lnTo>
                      <a:lnTo>
                        <a:pt x="39" y="67"/>
                      </a:lnTo>
                      <a:lnTo>
                        <a:pt x="39" y="67"/>
                      </a:lnTo>
                      <a:lnTo>
                        <a:pt x="39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6" y="63"/>
                      </a:lnTo>
                      <a:lnTo>
                        <a:pt x="36" y="63"/>
                      </a:lnTo>
                      <a:lnTo>
                        <a:pt x="36" y="63"/>
                      </a:lnTo>
                      <a:lnTo>
                        <a:pt x="36" y="63"/>
                      </a:lnTo>
                      <a:lnTo>
                        <a:pt x="36" y="63"/>
                      </a:lnTo>
                      <a:lnTo>
                        <a:pt x="36" y="58"/>
                      </a:lnTo>
                      <a:lnTo>
                        <a:pt x="36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58"/>
                      </a:lnTo>
                      <a:lnTo>
                        <a:pt x="32" y="63"/>
                      </a:lnTo>
                      <a:lnTo>
                        <a:pt x="28" y="63"/>
                      </a:lnTo>
                      <a:lnTo>
                        <a:pt x="28" y="63"/>
                      </a:lnTo>
                      <a:lnTo>
                        <a:pt x="24" y="63"/>
                      </a:lnTo>
                      <a:lnTo>
                        <a:pt x="24" y="67"/>
                      </a:lnTo>
                      <a:lnTo>
                        <a:pt x="20" y="67"/>
                      </a:lnTo>
                      <a:lnTo>
                        <a:pt x="20" y="67"/>
                      </a:lnTo>
                      <a:lnTo>
                        <a:pt x="16" y="67"/>
                      </a:lnTo>
                      <a:lnTo>
                        <a:pt x="16" y="67"/>
                      </a:lnTo>
                      <a:lnTo>
                        <a:pt x="12" y="67"/>
                      </a:lnTo>
                      <a:lnTo>
                        <a:pt x="12" y="67"/>
                      </a:lnTo>
                      <a:lnTo>
                        <a:pt x="12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4" y="67"/>
                      </a:lnTo>
                      <a:lnTo>
                        <a:pt x="4" y="67"/>
                      </a:lnTo>
                      <a:lnTo>
                        <a:pt x="4" y="63"/>
                      </a:lnTo>
                      <a:lnTo>
                        <a:pt x="4" y="63"/>
                      </a:lnTo>
                      <a:lnTo>
                        <a:pt x="4" y="63"/>
                      </a:lnTo>
                      <a:lnTo>
                        <a:pt x="0" y="63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4" y="50"/>
                      </a:lnTo>
                      <a:lnTo>
                        <a:pt x="4" y="46"/>
                      </a:lnTo>
                      <a:lnTo>
                        <a:pt x="4" y="46"/>
                      </a:lnTo>
                      <a:lnTo>
                        <a:pt x="4" y="42"/>
                      </a:lnTo>
                      <a:lnTo>
                        <a:pt x="8" y="42"/>
                      </a:lnTo>
                      <a:lnTo>
                        <a:pt x="8" y="42"/>
                      </a:lnTo>
                      <a:lnTo>
                        <a:pt x="12" y="37"/>
                      </a:lnTo>
                      <a:lnTo>
                        <a:pt x="12" y="37"/>
                      </a:lnTo>
                      <a:lnTo>
                        <a:pt x="16" y="33"/>
                      </a:lnTo>
                      <a:lnTo>
                        <a:pt x="20" y="33"/>
                      </a:lnTo>
                      <a:lnTo>
                        <a:pt x="24" y="29"/>
                      </a:lnTo>
                      <a:lnTo>
                        <a:pt x="28" y="29"/>
                      </a:lnTo>
                      <a:lnTo>
                        <a:pt x="36" y="25"/>
                      </a:lnTo>
                      <a:lnTo>
                        <a:pt x="36" y="17"/>
                      </a:lnTo>
                      <a:lnTo>
                        <a:pt x="36" y="17"/>
                      </a:lnTo>
                      <a:lnTo>
                        <a:pt x="36" y="17"/>
                      </a:lnTo>
                      <a:lnTo>
                        <a:pt x="36" y="12"/>
                      </a:lnTo>
                      <a:lnTo>
                        <a:pt x="36" y="12"/>
                      </a:lnTo>
                      <a:lnTo>
                        <a:pt x="36" y="12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0" y="4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17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8" y="29"/>
                      </a:lnTo>
                      <a:lnTo>
                        <a:pt x="8" y="29"/>
                      </a:lnTo>
                      <a:lnTo>
                        <a:pt x="8" y="29"/>
                      </a:lnTo>
                      <a:lnTo>
                        <a:pt x="8" y="29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4" y="25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17"/>
                      </a:lnTo>
                      <a:lnTo>
                        <a:pt x="4" y="17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12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20" y="4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8" y="0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4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2"/>
                      </a:lnTo>
                      <a:lnTo>
                        <a:pt x="51" y="17"/>
                      </a:lnTo>
                      <a:lnTo>
                        <a:pt x="51" y="17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46"/>
                      </a:lnTo>
                      <a:lnTo>
                        <a:pt x="51" y="50"/>
                      </a:lnTo>
                      <a:lnTo>
                        <a:pt x="51" y="50"/>
                      </a:lnTo>
                      <a:lnTo>
                        <a:pt x="51" y="54"/>
                      </a:lnTo>
                      <a:lnTo>
                        <a:pt x="51" y="54"/>
                      </a:lnTo>
                      <a:lnTo>
                        <a:pt x="51" y="54"/>
                      </a:lnTo>
                      <a:lnTo>
                        <a:pt x="51" y="54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5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lnTo>
                        <a:pt x="59" y="58"/>
                      </a:lnTo>
                      <a:close/>
                      <a:moveTo>
                        <a:pt x="36" y="33"/>
                      </a:moveTo>
                      <a:lnTo>
                        <a:pt x="32" y="33"/>
                      </a:lnTo>
                      <a:lnTo>
                        <a:pt x="28" y="33"/>
                      </a:lnTo>
                      <a:lnTo>
                        <a:pt x="24" y="37"/>
                      </a:lnTo>
                      <a:lnTo>
                        <a:pt x="24" y="42"/>
                      </a:lnTo>
                      <a:lnTo>
                        <a:pt x="20" y="42"/>
                      </a:lnTo>
                      <a:lnTo>
                        <a:pt x="20" y="46"/>
                      </a:lnTo>
                      <a:lnTo>
                        <a:pt x="20" y="46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0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0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4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8"/>
                      </a:lnTo>
                      <a:lnTo>
                        <a:pt x="28" y="54"/>
                      </a:lnTo>
                      <a:lnTo>
                        <a:pt x="28" y="54"/>
                      </a:lnTo>
                      <a:lnTo>
                        <a:pt x="32" y="54"/>
                      </a:lnTo>
                      <a:lnTo>
                        <a:pt x="32" y="54"/>
                      </a:lnTo>
                      <a:lnTo>
                        <a:pt x="32" y="54"/>
                      </a:lnTo>
                      <a:lnTo>
                        <a:pt x="32" y="54"/>
                      </a:lnTo>
                      <a:lnTo>
                        <a:pt x="32" y="54"/>
                      </a:lnTo>
                      <a:lnTo>
                        <a:pt x="32" y="54"/>
                      </a:lnTo>
                      <a:lnTo>
                        <a:pt x="32" y="54"/>
                      </a:lnTo>
                      <a:lnTo>
                        <a:pt x="32" y="54"/>
                      </a:lnTo>
                      <a:lnTo>
                        <a:pt x="36" y="54"/>
                      </a:lnTo>
                      <a:lnTo>
                        <a:pt x="36" y="33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20" name="Line 189"/>
                <p:cNvSpPr>
                  <a:spLocks noChangeShapeType="1"/>
                </p:cNvSpPr>
                <p:nvPr/>
              </p:nvSpPr>
              <p:spPr bwMode="auto">
                <a:xfrm>
                  <a:off x="1759" y="1323"/>
                  <a:ext cx="0" cy="134"/>
                </a:xfrm>
                <a:prstGeom prst="line">
                  <a:avLst/>
                </a:prstGeom>
                <a:noFill/>
                <a:ln w="8">
                  <a:solidFill>
                    <a:srgbClr val="1F1A17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21" name="Rectangle 190"/>
                <p:cNvSpPr>
                  <a:spLocks noChangeArrowheads="1"/>
                </p:cNvSpPr>
                <p:nvPr/>
              </p:nvSpPr>
              <p:spPr bwMode="auto">
                <a:xfrm>
                  <a:off x="2252" y="1603"/>
                  <a:ext cx="833" cy="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Національний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22" name="Rectangle 191"/>
                <p:cNvSpPr>
                  <a:spLocks noChangeArrowheads="1"/>
                </p:cNvSpPr>
                <p:nvPr/>
              </p:nvSpPr>
              <p:spPr bwMode="auto">
                <a:xfrm>
                  <a:off x="2532" y="1728"/>
                  <a:ext cx="308" cy="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банк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23" name="Rectangle 192"/>
                <p:cNvSpPr>
                  <a:spLocks noChangeArrowheads="1"/>
                </p:cNvSpPr>
                <p:nvPr/>
              </p:nvSpPr>
              <p:spPr bwMode="auto">
                <a:xfrm>
                  <a:off x="3424" y="1528"/>
                  <a:ext cx="1325" cy="1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1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Національна</a:t>
                  </a:r>
                  <a:r>
                    <a:rPr kumimoji="0" lang="ru-RU" sz="17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 </a:t>
                  </a:r>
                  <a:r>
                    <a:rPr kumimoji="0" lang="ru-RU" sz="1700" b="1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комісія</a:t>
                  </a:r>
                  <a:r>
                    <a:rPr kumimoji="0" lang="ru-RU" sz="17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 </a:t>
                  </a:r>
                  <a:endParaRPr kumimoji="0" 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24" name="Rectangle 193"/>
                <p:cNvSpPr>
                  <a:spLocks noChangeArrowheads="1"/>
                </p:cNvSpPr>
                <p:nvPr/>
              </p:nvSpPr>
              <p:spPr bwMode="auto">
                <a:xfrm>
                  <a:off x="3463" y="1653"/>
                  <a:ext cx="1306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ru-RU" sz="1700" b="1" dirty="0">
                      <a:solidFill>
                        <a:srgbClr val="000000"/>
                      </a:solidFill>
                      <a:latin typeface="Times New Roman" pitchFamily="18" charset="0"/>
                      <a:cs typeface="Arial" pitchFamily="34" charset="0"/>
                    </a:rPr>
                    <a:t>з</a:t>
                  </a:r>
                  <a:r>
                    <a:rPr kumimoji="0" lang="ru-RU" sz="17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 </a:t>
                  </a:r>
                  <a:r>
                    <a:rPr kumimoji="0" lang="ru-RU" sz="1700" b="1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регулювання</a:t>
                  </a:r>
                  <a:r>
                    <a:rPr kumimoji="0" lang="ru-RU" sz="17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 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1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обігу</a:t>
                  </a:r>
                  <a:r>
                    <a:rPr kumimoji="0" lang="ru-RU" sz="17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 </a:t>
                  </a:r>
                  <a:r>
                    <a:rPr kumimoji="0" lang="ru-RU" sz="1700" b="1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цінних</a:t>
                  </a:r>
                  <a:r>
                    <a:rPr kumimoji="0" lang="ru-RU" sz="17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 </a:t>
                  </a:r>
                  <a:r>
                    <a:rPr kumimoji="0" lang="ru-RU" sz="1700" b="1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паперів</a:t>
                  </a:r>
                  <a:r>
                    <a:rPr kumimoji="0" lang="ru-RU" sz="17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 </a:t>
                  </a:r>
                  <a:endParaRPr kumimoji="0" 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25" name="Rectangle 194"/>
                <p:cNvSpPr>
                  <a:spLocks noChangeArrowheads="1"/>
                </p:cNvSpPr>
                <p:nvPr/>
              </p:nvSpPr>
              <p:spPr bwMode="auto">
                <a:xfrm>
                  <a:off x="3554" y="1779"/>
                  <a:ext cx="1267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7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та фондового  ринку</a:t>
                  </a:r>
                  <a:endParaRPr kumimoji="0" 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26" name="Rectangle 195"/>
                <p:cNvSpPr>
                  <a:spLocks noChangeArrowheads="1"/>
                </p:cNvSpPr>
                <p:nvPr/>
              </p:nvSpPr>
              <p:spPr bwMode="auto">
                <a:xfrm>
                  <a:off x="3767" y="1904"/>
                  <a:ext cx="0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27" name="Rectangle 196"/>
                <p:cNvSpPr>
                  <a:spLocks noChangeArrowheads="1"/>
                </p:cNvSpPr>
                <p:nvPr/>
              </p:nvSpPr>
              <p:spPr bwMode="auto">
                <a:xfrm>
                  <a:off x="2646" y="1997"/>
                  <a:ext cx="16" cy="16"/>
                </a:xfrm>
                <a:prstGeom prst="rect">
                  <a:avLst/>
                </a:pr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28" name="Rectangle 197"/>
                <p:cNvSpPr>
                  <a:spLocks noChangeArrowheads="1"/>
                </p:cNvSpPr>
                <p:nvPr/>
              </p:nvSpPr>
              <p:spPr bwMode="auto">
                <a:xfrm>
                  <a:off x="2646" y="2034"/>
                  <a:ext cx="16" cy="17"/>
                </a:xfrm>
                <a:prstGeom prst="rect">
                  <a:avLst/>
                </a:pr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29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46" y="2068"/>
                  <a:ext cx="16" cy="16"/>
                </a:xfrm>
                <a:prstGeom prst="rect">
                  <a:avLst/>
                </a:pr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30" name="Rectangle 199"/>
                <p:cNvSpPr>
                  <a:spLocks noChangeArrowheads="1"/>
                </p:cNvSpPr>
                <p:nvPr/>
              </p:nvSpPr>
              <p:spPr bwMode="auto">
                <a:xfrm>
                  <a:off x="2646" y="2101"/>
                  <a:ext cx="16" cy="17"/>
                </a:xfrm>
                <a:prstGeom prst="rect">
                  <a:avLst/>
                </a:pr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31" name="Freeform 200"/>
                <p:cNvSpPr>
                  <a:spLocks/>
                </p:cNvSpPr>
                <p:nvPr/>
              </p:nvSpPr>
              <p:spPr bwMode="auto">
                <a:xfrm>
                  <a:off x="2646" y="2139"/>
                  <a:ext cx="16" cy="8"/>
                </a:xfrm>
                <a:custGeom>
                  <a:avLst/>
                  <a:gdLst>
                    <a:gd name="T0" fmla="*/ 8 w 16"/>
                    <a:gd name="T1" fmla="*/ 8 h 8"/>
                    <a:gd name="T2" fmla="*/ 16 w 16"/>
                    <a:gd name="T3" fmla="*/ 8 h 8"/>
                    <a:gd name="T4" fmla="*/ 16 w 16"/>
                    <a:gd name="T5" fmla="*/ 0 h 8"/>
                    <a:gd name="T6" fmla="*/ 0 w 16"/>
                    <a:gd name="T7" fmla="*/ 0 h 8"/>
                    <a:gd name="T8" fmla="*/ 0 w 16"/>
                    <a:gd name="T9" fmla="*/ 8 h 8"/>
                    <a:gd name="T10" fmla="*/ 8 w 16"/>
                    <a:gd name="T11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8">
                      <a:moveTo>
                        <a:pt x="8" y="8"/>
                      </a:moveTo>
                      <a:lnTo>
                        <a:pt x="16" y="8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8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32" name="Freeform 201"/>
                <p:cNvSpPr>
                  <a:spLocks/>
                </p:cNvSpPr>
                <p:nvPr/>
              </p:nvSpPr>
              <p:spPr bwMode="auto">
                <a:xfrm>
                  <a:off x="2256" y="2143"/>
                  <a:ext cx="887" cy="17"/>
                </a:xfrm>
                <a:custGeom>
                  <a:avLst/>
                  <a:gdLst>
                    <a:gd name="T0" fmla="*/ 887 w 887"/>
                    <a:gd name="T1" fmla="*/ 8 h 17"/>
                    <a:gd name="T2" fmla="*/ 880 w 887"/>
                    <a:gd name="T3" fmla="*/ 0 h 17"/>
                    <a:gd name="T4" fmla="*/ 0 w 887"/>
                    <a:gd name="T5" fmla="*/ 0 h 17"/>
                    <a:gd name="T6" fmla="*/ 0 w 887"/>
                    <a:gd name="T7" fmla="*/ 17 h 17"/>
                    <a:gd name="T8" fmla="*/ 880 w 887"/>
                    <a:gd name="T9" fmla="*/ 17 h 17"/>
                    <a:gd name="T10" fmla="*/ 872 w 887"/>
                    <a:gd name="T11" fmla="*/ 8 h 17"/>
                    <a:gd name="T12" fmla="*/ 887 w 887"/>
                    <a:gd name="T13" fmla="*/ 8 h 17"/>
                    <a:gd name="T14" fmla="*/ 887 w 887"/>
                    <a:gd name="T15" fmla="*/ 0 h 17"/>
                    <a:gd name="T16" fmla="*/ 880 w 887"/>
                    <a:gd name="T17" fmla="*/ 0 h 17"/>
                    <a:gd name="T18" fmla="*/ 887 w 887"/>
                    <a:gd name="T1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7" h="17">
                      <a:moveTo>
                        <a:pt x="887" y="8"/>
                      </a:moveTo>
                      <a:lnTo>
                        <a:pt x="880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880" y="17"/>
                      </a:lnTo>
                      <a:lnTo>
                        <a:pt x="872" y="8"/>
                      </a:lnTo>
                      <a:lnTo>
                        <a:pt x="887" y="8"/>
                      </a:lnTo>
                      <a:lnTo>
                        <a:pt x="887" y="0"/>
                      </a:lnTo>
                      <a:lnTo>
                        <a:pt x="880" y="0"/>
                      </a:lnTo>
                      <a:lnTo>
                        <a:pt x="887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33" name="Freeform 202"/>
                <p:cNvSpPr>
                  <a:spLocks/>
                </p:cNvSpPr>
                <p:nvPr/>
              </p:nvSpPr>
              <p:spPr bwMode="auto">
                <a:xfrm>
                  <a:off x="3128" y="2151"/>
                  <a:ext cx="15" cy="398"/>
                </a:xfrm>
                <a:custGeom>
                  <a:avLst/>
                  <a:gdLst>
                    <a:gd name="T0" fmla="*/ 8 w 15"/>
                    <a:gd name="T1" fmla="*/ 398 h 398"/>
                    <a:gd name="T2" fmla="*/ 15 w 15"/>
                    <a:gd name="T3" fmla="*/ 389 h 398"/>
                    <a:gd name="T4" fmla="*/ 15 w 15"/>
                    <a:gd name="T5" fmla="*/ 0 h 398"/>
                    <a:gd name="T6" fmla="*/ 0 w 15"/>
                    <a:gd name="T7" fmla="*/ 0 h 398"/>
                    <a:gd name="T8" fmla="*/ 0 w 15"/>
                    <a:gd name="T9" fmla="*/ 389 h 398"/>
                    <a:gd name="T10" fmla="*/ 8 w 15"/>
                    <a:gd name="T11" fmla="*/ 381 h 398"/>
                    <a:gd name="T12" fmla="*/ 8 w 15"/>
                    <a:gd name="T13" fmla="*/ 398 h 398"/>
                    <a:gd name="T14" fmla="*/ 15 w 15"/>
                    <a:gd name="T15" fmla="*/ 398 h 398"/>
                    <a:gd name="T16" fmla="*/ 15 w 15"/>
                    <a:gd name="T17" fmla="*/ 389 h 398"/>
                    <a:gd name="T18" fmla="*/ 8 w 15"/>
                    <a:gd name="T19" fmla="*/ 398 h 3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398">
                      <a:moveTo>
                        <a:pt x="8" y="398"/>
                      </a:moveTo>
                      <a:lnTo>
                        <a:pt x="15" y="389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389"/>
                      </a:lnTo>
                      <a:lnTo>
                        <a:pt x="8" y="381"/>
                      </a:lnTo>
                      <a:lnTo>
                        <a:pt x="8" y="398"/>
                      </a:lnTo>
                      <a:lnTo>
                        <a:pt x="15" y="398"/>
                      </a:lnTo>
                      <a:lnTo>
                        <a:pt x="15" y="389"/>
                      </a:lnTo>
                      <a:lnTo>
                        <a:pt x="8" y="39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34" name="Freeform 203"/>
                <p:cNvSpPr>
                  <a:spLocks/>
                </p:cNvSpPr>
                <p:nvPr/>
              </p:nvSpPr>
              <p:spPr bwMode="auto">
                <a:xfrm>
                  <a:off x="2248" y="2532"/>
                  <a:ext cx="888" cy="17"/>
                </a:xfrm>
                <a:custGeom>
                  <a:avLst/>
                  <a:gdLst>
                    <a:gd name="T0" fmla="*/ 0 w 888"/>
                    <a:gd name="T1" fmla="*/ 8 h 17"/>
                    <a:gd name="T2" fmla="*/ 8 w 888"/>
                    <a:gd name="T3" fmla="*/ 17 h 17"/>
                    <a:gd name="T4" fmla="*/ 888 w 888"/>
                    <a:gd name="T5" fmla="*/ 17 h 17"/>
                    <a:gd name="T6" fmla="*/ 888 w 888"/>
                    <a:gd name="T7" fmla="*/ 0 h 17"/>
                    <a:gd name="T8" fmla="*/ 8 w 888"/>
                    <a:gd name="T9" fmla="*/ 0 h 17"/>
                    <a:gd name="T10" fmla="*/ 16 w 888"/>
                    <a:gd name="T11" fmla="*/ 8 h 17"/>
                    <a:gd name="T12" fmla="*/ 0 w 888"/>
                    <a:gd name="T13" fmla="*/ 8 h 17"/>
                    <a:gd name="T14" fmla="*/ 0 w 888"/>
                    <a:gd name="T15" fmla="*/ 17 h 17"/>
                    <a:gd name="T16" fmla="*/ 8 w 888"/>
                    <a:gd name="T17" fmla="*/ 17 h 17"/>
                    <a:gd name="T18" fmla="*/ 0 w 888"/>
                    <a:gd name="T1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8" h="17">
                      <a:moveTo>
                        <a:pt x="0" y="8"/>
                      </a:moveTo>
                      <a:lnTo>
                        <a:pt x="8" y="17"/>
                      </a:lnTo>
                      <a:lnTo>
                        <a:pt x="888" y="17"/>
                      </a:lnTo>
                      <a:lnTo>
                        <a:pt x="888" y="0"/>
                      </a:lnTo>
                      <a:lnTo>
                        <a:pt x="8" y="0"/>
                      </a:lnTo>
                      <a:lnTo>
                        <a:pt x="16" y="8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8" y="17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35" name="Freeform 204"/>
                <p:cNvSpPr>
                  <a:spLocks/>
                </p:cNvSpPr>
                <p:nvPr/>
              </p:nvSpPr>
              <p:spPr bwMode="auto">
                <a:xfrm>
                  <a:off x="2248" y="2143"/>
                  <a:ext cx="16" cy="397"/>
                </a:xfrm>
                <a:custGeom>
                  <a:avLst/>
                  <a:gdLst>
                    <a:gd name="T0" fmla="*/ 8 w 16"/>
                    <a:gd name="T1" fmla="*/ 0 h 397"/>
                    <a:gd name="T2" fmla="*/ 0 w 16"/>
                    <a:gd name="T3" fmla="*/ 8 h 397"/>
                    <a:gd name="T4" fmla="*/ 0 w 16"/>
                    <a:gd name="T5" fmla="*/ 397 h 397"/>
                    <a:gd name="T6" fmla="*/ 16 w 16"/>
                    <a:gd name="T7" fmla="*/ 397 h 397"/>
                    <a:gd name="T8" fmla="*/ 16 w 16"/>
                    <a:gd name="T9" fmla="*/ 8 h 397"/>
                    <a:gd name="T10" fmla="*/ 8 w 16"/>
                    <a:gd name="T11" fmla="*/ 17 h 397"/>
                    <a:gd name="T12" fmla="*/ 8 w 16"/>
                    <a:gd name="T13" fmla="*/ 0 h 397"/>
                    <a:gd name="T14" fmla="*/ 0 w 16"/>
                    <a:gd name="T15" fmla="*/ 0 h 397"/>
                    <a:gd name="T16" fmla="*/ 0 w 16"/>
                    <a:gd name="T17" fmla="*/ 8 h 397"/>
                    <a:gd name="T18" fmla="*/ 8 w 16"/>
                    <a:gd name="T19" fmla="*/ 0 h 3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397">
                      <a:moveTo>
                        <a:pt x="8" y="0"/>
                      </a:moveTo>
                      <a:lnTo>
                        <a:pt x="0" y="8"/>
                      </a:lnTo>
                      <a:lnTo>
                        <a:pt x="0" y="397"/>
                      </a:lnTo>
                      <a:lnTo>
                        <a:pt x="16" y="397"/>
                      </a:lnTo>
                      <a:lnTo>
                        <a:pt x="16" y="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36" name="Rectangle 205"/>
                <p:cNvSpPr>
                  <a:spLocks noChangeArrowheads="1"/>
                </p:cNvSpPr>
                <p:nvPr/>
              </p:nvSpPr>
              <p:spPr bwMode="auto">
                <a:xfrm>
                  <a:off x="2358" y="2206"/>
                  <a:ext cx="73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Комерційні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37" name="Rectangle 206"/>
                <p:cNvSpPr>
                  <a:spLocks noChangeArrowheads="1"/>
                </p:cNvSpPr>
                <p:nvPr/>
              </p:nvSpPr>
              <p:spPr bwMode="auto">
                <a:xfrm>
                  <a:off x="2504" y="2327"/>
                  <a:ext cx="434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 банки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9" name="Freeform 208"/>
              <p:cNvSpPr>
                <a:spLocks/>
              </p:cNvSpPr>
              <p:nvPr/>
            </p:nvSpPr>
            <p:spPr bwMode="auto">
              <a:xfrm>
                <a:off x="2295" y="3268"/>
                <a:ext cx="872" cy="17"/>
              </a:xfrm>
              <a:custGeom>
                <a:avLst/>
                <a:gdLst>
                  <a:gd name="T0" fmla="*/ 872 w 872"/>
                  <a:gd name="T1" fmla="*/ 8 h 17"/>
                  <a:gd name="T2" fmla="*/ 864 w 872"/>
                  <a:gd name="T3" fmla="*/ 0 h 17"/>
                  <a:gd name="T4" fmla="*/ 0 w 872"/>
                  <a:gd name="T5" fmla="*/ 0 h 17"/>
                  <a:gd name="T6" fmla="*/ 0 w 872"/>
                  <a:gd name="T7" fmla="*/ 17 h 17"/>
                  <a:gd name="T8" fmla="*/ 864 w 872"/>
                  <a:gd name="T9" fmla="*/ 17 h 17"/>
                  <a:gd name="T10" fmla="*/ 856 w 872"/>
                  <a:gd name="T11" fmla="*/ 8 h 17"/>
                  <a:gd name="T12" fmla="*/ 872 w 872"/>
                  <a:gd name="T13" fmla="*/ 8 h 17"/>
                  <a:gd name="T14" fmla="*/ 872 w 872"/>
                  <a:gd name="T15" fmla="*/ 0 h 17"/>
                  <a:gd name="T16" fmla="*/ 864 w 872"/>
                  <a:gd name="T17" fmla="*/ 0 h 17"/>
                  <a:gd name="T18" fmla="*/ 872 w 872"/>
                  <a:gd name="T19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2" h="17">
                    <a:moveTo>
                      <a:pt x="872" y="8"/>
                    </a:moveTo>
                    <a:lnTo>
                      <a:pt x="864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864" y="17"/>
                    </a:lnTo>
                    <a:lnTo>
                      <a:pt x="856" y="8"/>
                    </a:lnTo>
                    <a:lnTo>
                      <a:pt x="872" y="8"/>
                    </a:lnTo>
                    <a:lnTo>
                      <a:pt x="872" y="0"/>
                    </a:lnTo>
                    <a:lnTo>
                      <a:pt x="864" y="0"/>
                    </a:lnTo>
                    <a:lnTo>
                      <a:pt x="872" y="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Freeform 209"/>
              <p:cNvSpPr>
                <a:spLocks/>
              </p:cNvSpPr>
              <p:nvPr/>
            </p:nvSpPr>
            <p:spPr bwMode="auto">
              <a:xfrm>
                <a:off x="3151" y="3276"/>
                <a:ext cx="16" cy="419"/>
              </a:xfrm>
              <a:custGeom>
                <a:avLst/>
                <a:gdLst>
                  <a:gd name="T0" fmla="*/ 8 w 16"/>
                  <a:gd name="T1" fmla="*/ 419 h 419"/>
                  <a:gd name="T2" fmla="*/ 16 w 16"/>
                  <a:gd name="T3" fmla="*/ 410 h 419"/>
                  <a:gd name="T4" fmla="*/ 16 w 16"/>
                  <a:gd name="T5" fmla="*/ 0 h 419"/>
                  <a:gd name="T6" fmla="*/ 0 w 16"/>
                  <a:gd name="T7" fmla="*/ 0 h 419"/>
                  <a:gd name="T8" fmla="*/ 0 w 16"/>
                  <a:gd name="T9" fmla="*/ 410 h 419"/>
                  <a:gd name="T10" fmla="*/ 8 w 16"/>
                  <a:gd name="T11" fmla="*/ 402 h 419"/>
                  <a:gd name="T12" fmla="*/ 8 w 16"/>
                  <a:gd name="T13" fmla="*/ 419 h 419"/>
                  <a:gd name="T14" fmla="*/ 16 w 16"/>
                  <a:gd name="T15" fmla="*/ 419 h 419"/>
                  <a:gd name="T16" fmla="*/ 16 w 16"/>
                  <a:gd name="T17" fmla="*/ 410 h 419"/>
                  <a:gd name="T18" fmla="*/ 8 w 16"/>
                  <a:gd name="T19" fmla="*/ 419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" h="419">
                    <a:moveTo>
                      <a:pt x="8" y="419"/>
                    </a:moveTo>
                    <a:lnTo>
                      <a:pt x="16" y="410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410"/>
                    </a:lnTo>
                    <a:lnTo>
                      <a:pt x="8" y="402"/>
                    </a:lnTo>
                    <a:lnTo>
                      <a:pt x="8" y="419"/>
                    </a:lnTo>
                    <a:lnTo>
                      <a:pt x="16" y="419"/>
                    </a:lnTo>
                    <a:lnTo>
                      <a:pt x="16" y="410"/>
                    </a:lnTo>
                    <a:lnTo>
                      <a:pt x="8" y="41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" name="Freeform 210"/>
              <p:cNvSpPr>
                <a:spLocks/>
              </p:cNvSpPr>
              <p:nvPr/>
            </p:nvSpPr>
            <p:spPr bwMode="auto">
              <a:xfrm>
                <a:off x="2287" y="3678"/>
                <a:ext cx="872" cy="17"/>
              </a:xfrm>
              <a:custGeom>
                <a:avLst/>
                <a:gdLst>
                  <a:gd name="T0" fmla="*/ 0 w 872"/>
                  <a:gd name="T1" fmla="*/ 8 h 17"/>
                  <a:gd name="T2" fmla="*/ 8 w 872"/>
                  <a:gd name="T3" fmla="*/ 17 h 17"/>
                  <a:gd name="T4" fmla="*/ 872 w 872"/>
                  <a:gd name="T5" fmla="*/ 17 h 17"/>
                  <a:gd name="T6" fmla="*/ 872 w 872"/>
                  <a:gd name="T7" fmla="*/ 0 h 17"/>
                  <a:gd name="T8" fmla="*/ 8 w 872"/>
                  <a:gd name="T9" fmla="*/ 0 h 17"/>
                  <a:gd name="T10" fmla="*/ 16 w 872"/>
                  <a:gd name="T11" fmla="*/ 8 h 17"/>
                  <a:gd name="T12" fmla="*/ 0 w 872"/>
                  <a:gd name="T13" fmla="*/ 8 h 17"/>
                  <a:gd name="T14" fmla="*/ 0 w 872"/>
                  <a:gd name="T15" fmla="*/ 17 h 17"/>
                  <a:gd name="T16" fmla="*/ 8 w 872"/>
                  <a:gd name="T17" fmla="*/ 17 h 17"/>
                  <a:gd name="T18" fmla="*/ 0 w 872"/>
                  <a:gd name="T19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2" h="17">
                    <a:moveTo>
                      <a:pt x="0" y="8"/>
                    </a:moveTo>
                    <a:lnTo>
                      <a:pt x="8" y="17"/>
                    </a:lnTo>
                    <a:lnTo>
                      <a:pt x="872" y="17"/>
                    </a:lnTo>
                    <a:lnTo>
                      <a:pt x="872" y="0"/>
                    </a:lnTo>
                    <a:lnTo>
                      <a:pt x="8" y="0"/>
                    </a:lnTo>
                    <a:lnTo>
                      <a:pt x="16" y="8"/>
                    </a:lnTo>
                    <a:lnTo>
                      <a:pt x="0" y="8"/>
                    </a:lnTo>
                    <a:lnTo>
                      <a:pt x="0" y="17"/>
                    </a:lnTo>
                    <a:lnTo>
                      <a:pt x="8" y="17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" name="Freeform 211"/>
              <p:cNvSpPr>
                <a:spLocks/>
              </p:cNvSpPr>
              <p:nvPr/>
            </p:nvSpPr>
            <p:spPr bwMode="auto">
              <a:xfrm>
                <a:off x="2287" y="3268"/>
                <a:ext cx="16" cy="418"/>
              </a:xfrm>
              <a:custGeom>
                <a:avLst/>
                <a:gdLst>
                  <a:gd name="T0" fmla="*/ 8 w 16"/>
                  <a:gd name="T1" fmla="*/ 0 h 418"/>
                  <a:gd name="T2" fmla="*/ 0 w 16"/>
                  <a:gd name="T3" fmla="*/ 8 h 418"/>
                  <a:gd name="T4" fmla="*/ 0 w 16"/>
                  <a:gd name="T5" fmla="*/ 418 h 418"/>
                  <a:gd name="T6" fmla="*/ 16 w 16"/>
                  <a:gd name="T7" fmla="*/ 418 h 418"/>
                  <a:gd name="T8" fmla="*/ 16 w 16"/>
                  <a:gd name="T9" fmla="*/ 8 h 418"/>
                  <a:gd name="T10" fmla="*/ 8 w 16"/>
                  <a:gd name="T11" fmla="*/ 17 h 418"/>
                  <a:gd name="T12" fmla="*/ 8 w 16"/>
                  <a:gd name="T13" fmla="*/ 0 h 418"/>
                  <a:gd name="T14" fmla="*/ 0 w 16"/>
                  <a:gd name="T15" fmla="*/ 0 h 418"/>
                  <a:gd name="T16" fmla="*/ 0 w 16"/>
                  <a:gd name="T17" fmla="*/ 8 h 418"/>
                  <a:gd name="T18" fmla="*/ 8 w 16"/>
                  <a:gd name="T19" fmla="*/ 0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" h="418">
                    <a:moveTo>
                      <a:pt x="8" y="0"/>
                    </a:moveTo>
                    <a:lnTo>
                      <a:pt x="0" y="8"/>
                    </a:lnTo>
                    <a:lnTo>
                      <a:pt x="0" y="418"/>
                    </a:lnTo>
                    <a:lnTo>
                      <a:pt x="16" y="418"/>
                    </a:lnTo>
                    <a:lnTo>
                      <a:pt x="16" y="8"/>
                    </a:lnTo>
                    <a:lnTo>
                      <a:pt x="8" y="17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" name="Rectangle 212"/>
              <p:cNvSpPr>
                <a:spLocks noChangeArrowheads="1"/>
              </p:cNvSpPr>
              <p:nvPr/>
            </p:nvSpPr>
            <p:spPr bwMode="auto">
              <a:xfrm>
                <a:off x="2461" y="3348"/>
                <a:ext cx="58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Страхові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Rectangle 213"/>
              <p:cNvSpPr>
                <a:spLocks noChangeArrowheads="1"/>
              </p:cNvSpPr>
              <p:nvPr/>
            </p:nvSpPr>
            <p:spPr bwMode="auto">
              <a:xfrm>
                <a:off x="2469" y="3469"/>
                <a:ext cx="56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компанії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Freeform 214"/>
              <p:cNvSpPr>
                <a:spLocks/>
              </p:cNvSpPr>
              <p:nvPr/>
            </p:nvSpPr>
            <p:spPr bwMode="auto">
              <a:xfrm>
                <a:off x="2268" y="2637"/>
                <a:ext cx="875" cy="16"/>
              </a:xfrm>
              <a:custGeom>
                <a:avLst/>
                <a:gdLst>
                  <a:gd name="T0" fmla="*/ 875 w 875"/>
                  <a:gd name="T1" fmla="*/ 8 h 16"/>
                  <a:gd name="T2" fmla="*/ 868 w 875"/>
                  <a:gd name="T3" fmla="*/ 0 h 16"/>
                  <a:gd name="T4" fmla="*/ 0 w 875"/>
                  <a:gd name="T5" fmla="*/ 0 h 16"/>
                  <a:gd name="T6" fmla="*/ 0 w 875"/>
                  <a:gd name="T7" fmla="*/ 16 h 16"/>
                  <a:gd name="T8" fmla="*/ 868 w 875"/>
                  <a:gd name="T9" fmla="*/ 16 h 16"/>
                  <a:gd name="T10" fmla="*/ 860 w 875"/>
                  <a:gd name="T11" fmla="*/ 8 h 16"/>
                  <a:gd name="T12" fmla="*/ 875 w 875"/>
                  <a:gd name="T13" fmla="*/ 8 h 16"/>
                  <a:gd name="T14" fmla="*/ 875 w 875"/>
                  <a:gd name="T15" fmla="*/ 0 h 16"/>
                  <a:gd name="T16" fmla="*/ 868 w 875"/>
                  <a:gd name="T17" fmla="*/ 0 h 16"/>
                  <a:gd name="T18" fmla="*/ 875 w 875"/>
                  <a:gd name="T19" fmla="*/ 8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5" h="16">
                    <a:moveTo>
                      <a:pt x="875" y="8"/>
                    </a:moveTo>
                    <a:lnTo>
                      <a:pt x="868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868" y="16"/>
                    </a:lnTo>
                    <a:lnTo>
                      <a:pt x="860" y="8"/>
                    </a:lnTo>
                    <a:lnTo>
                      <a:pt x="875" y="8"/>
                    </a:lnTo>
                    <a:lnTo>
                      <a:pt x="875" y="0"/>
                    </a:lnTo>
                    <a:lnTo>
                      <a:pt x="868" y="0"/>
                    </a:lnTo>
                    <a:lnTo>
                      <a:pt x="875" y="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" name="Freeform 215"/>
              <p:cNvSpPr>
                <a:spLocks/>
              </p:cNvSpPr>
              <p:nvPr/>
            </p:nvSpPr>
            <p:spPr bwMode="auto">
              <a:xfrm>
                <a:off x="3128" y="2645"/>
                <a:ext cx="15" cy="548"/>
              </a:xfrm>
              <a:custGeom>
                <a:avLst/>
                <a:gdLst>
                  <a:gd name="T0" fmla="*/ 8 w 15"/>
                  <a:gd name="T1" fmla="*/ 548 h 548"/>
                  <a:gd name="T2" fmla="*/ 15 w 15"/>
                  <a:gd name="T3" fmla="*/ 535 h 548"/>
                  <a:gd name="T4" fmla="*/ 15 w 15"/>
                  <a:gd name="T5" fmla="*/ 0 h 548"/>
                  <a:gd name="T6" fmla="*/ 0 w 15"/>
                  <a:gd name="T7" fmla="*/ 0 h 548"/>
                  <a:gd name="T8" fmla="*/ 0 w 15"/>
                  <a:gd name="T9" fmla="*/ 535 h 548"/>
                  <a:gd name="T10" fmla="*/ 8 w 15"/>
                  <a:gd name="T11" fmla="*/ 527 h 548"/>
                  <a:gd name="T12" fmla="*/ 8 w 15"/>
                  <a:gd name="T13" fmla="*/ 548 h 548"/>
                  <a:gd name="T14" fmla="*/ 15 w 15"/>
                  <a:gd name="T15" fmla="*/ 548 h 548"/>
                  <a:gd name="T16" fmla="*/ 15 w 15"/>
                  <a:gd name="T17" fmla="*/ 535 h 548"/>
                  <a:gd name="T18" fmla="*/ 8 w 15"/>
                  <a:gd name="T19" fmla="*/ 548 h 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" h="548">
                    <a:moveTo>
                      <a:pt x="8" y="548"/>
                    </a:moveTo>
                    <a:lnTo>
                      <a:pt x="15" y="535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535"/>
                    </a:lnTo>
                    <a:lnTo>
                      <a:pt x="8" y="527"/>
                    </a:lnTo>
                    <a:lnTo>
                      <a:pt x="8" y="548"/>
                    </a:lnTo>
                    <a:lnTo>
                      <a:pt x="15" y="548"/>
                    </a:lnTo>
                    <a:lnTo>
                      <a:pt x="15" y="535"/>
                    </a:lnTo>
                    <a:lnTo>
                      <a:pt x="8" y="54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" name="Freeform 216"/>
              <p:cNvSpPr>
                <a:spLocks/>
              </p:cNvSpPr>
              <p:nvPr/>
            </p:nvSpPr>
            <p:spPr bwMode="auto">
              <a:xfrm>
                <a:off x="2260" y="3172"/>
                <a:ext cx="876" cy="21"/>
              </a:xfrm>
              <a:custGeom>
                <a:avLst/>
                <a:gdLst>
                  <a:gd name="T0" fmla="*/ 0 w 876"/>
                  <a:gd name="T1" fmla="*/ 8 h 21"/>
                  <a:gd name="T2" fmla="*/ 8 w 876"/>
                  <a:gd name="T3" fmla="*/ 21 h 21"/>
                  <a:gd name="T4" fmla="*/ 876 w 876"/>
                  <a:gd name="T5" fmla="*/ 21 h 21"/>
                  <a:gd name="T6" fmla="*/ 876 w 876"/>
                  <a:gd name="T7" fmla="*/ 0 h 21"/>
                  <a:gd name="T8" fmla="*/ 8 w 876"/>
                  <a:gd name="T9" fmla="*/ 0 h 21"/>
                  <a:gd name="T10" fmla="*/ 15 w 876"/>
                  <a:gd name="T11" fmla="*/ 8 h 21"/>
                  <a:gd name="T12" fmla="*/ 0 w 876"/>
                  <a:gd name="T13" fmla="*/ 8 h 21"/>
                  <a:gd name="T14" fmla="*/ 0 w 876"/>
                  <a:gd name="T15" fmla="*/ 21 h 21"/>
                  <a:gd name="T16" fmla="*/ 8 w 876"/>
                  <a:gd name="T17" fmla="*/ 21 h 21"/>
                  <a:gd name="T18" fmla="*/ 0 w 876"/>
                  <a:gd name="T19" fmla="*/ 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6" h="21">
                    <a:moveTo>
                      <a:pt x="0" y="8"/>
                    </a:moveTo>
                    <a:lnTo>
                      <a:pt x="8" y="21"/>
                    </a:lnTo>
                    <a:lnTo>
                      <a:pt x="876" y="21"/>
                    </a:lnTo>
                    <a:lnTo>
                      <a:pt x="876" y="0"/>
                    </a:lnTo>
                    <a:lnTo>
                      <a:pt x="8" y="0"/>
                    </a:lnTo>
                    <a:lnTo>
                      <a:pt x="15" y="8"/>
                    </a:lnTo>
                    <a:lnTo>
                      <a:pt x="0" y="8"/>
                    </a:lnTo>
                    <a:lnTo>
                      <a:pt x="0" y="21"/>
                    </a:lnTo>
                    <a:lnTo>
                      <a:pt x="8" y="21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" name="Freeform 217"/>
              <p:cNvSpPr>
                <a:spLocks/>
              </p:cNvSpPr>
              <p:nvPr/>
            </p:nvSpPr>
            <p:spPr bwMode="auto">
              <a:xfrm>
                <a:off x="2260" y="2637"/>
                <a:ext cx="15" cy="543"/>
              </a:xfrm>
              <a:custGeom>
                <a:avLst/>
                <a:gdLst>
                  <a:gd name="T0" fmla="*/ 8 w 15"/>
                  <a:gd name="T1" fmla="*/ 0 h 543"/>
                  <a:gd name="T2" fmla="*/ 0 w 15"/>
                  <a:gd name="T3" fmla="*/ 8 h 543"/>
                  <a:gd name="T4" fmla="*/ 0 w 15"/>
                  <a:gd name="T5" fmla="*/ 543 h 543"/>
                  <a:gd name="T6" fmla="*/ 15 w 15"/>
                  <a:gd name="T7" fmla="*/ 543 h 543"/>
                  <a:gd name="T8" fmla="*/ 15 w 15"/>
                  <a:gd name="T9" fmla="*/ 8 h 543"/>
                  <a:gd name="T10" fmla="*/ 8 w 15"/>
                  <a:gd name="T11" fmla="*/ 16 h 543"/>
                  <a:gd name="T12" fmla="*/ 8 w 15"/>
                  <a:gd name="T13" fmla="*/ 0 h 543"/>
                  <a:gd name="T14" fmla="*/ 0 w 15"/>
                  <a:gd name="T15" fmla="*/ 0 h 543"/>
                  <a:gd name="T16" fmla="*/ 0 w 15"/>
                  <a:gd name="T17" fmla="*/ 8 h 543"/>
                  <a:gd name="T18" fmla="*/ 8 w 15"/>
                  <a:gd name="T19" fmla="*/ 0 h 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" h="543">
                    <a:moveTo>
                      <a:pt x="8" y="0"/>
                    </a:moveTo>
                    <a:lnTo>
                      <a:pt x="0" y="8"/>
                    </a:lnTo>
                    <a:lnTo>
                      <a:pt x="0" y="543"/>
                    </a:lnTo>
                    <a:lnTo>
                      <a:pt x="15" y="543"/>
                    </a:lnTo>
                    <a:lnTo>
                      <a:pt x="15" y="8"/>
                    </a:lnTo>
                    <a:lnTo>
                      <a:pt x="8" y="16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9" name="Rectangle 218"/>
              <p:cNvSpPr>
                <a:spLocks noChangeArrowheads="1"/>
              </p:cNvSpPr>
              <p:nvPr/>
            </p:nvSpPr>
            <p:spPr bwMode="auto">
              <a:xfrm>
                <a:off x="2315" y="2695"/>
                <a:ext cx="821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Небанківські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Rectangle 219"/>
              <p:cNvSpPr>
                <a:spLocks noChangeArrowheads="1"/>
              </p:cNvSpPr>
              <p:nvPr/>
            </p:nvSpPr>
            <p:spPr bwMode="auto">
              <a:xfrm>
                <a:off x="2445" y="2821"/>
                <a:ext cx="60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кредитні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Rectangle 220"/>
              <p:cNvSpPr>
                <a:spLocks noChangeArrowheads="1"/>
              </p:cNvSpPr>
              <p:nvPr/>
            </p:nvSpPr>
            <p:spPr bwMode="auto">
              <a:xfrm>
                <a:off x="2433" y="2946"/>
                <a:ext cx="58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установи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Line 221"/>
              <p:cNvSpPr>
                <a:spLocks noChangeShapeType="1"/>
              </p:cNvSpPr>
              <p:nvPr/>
            </p:nvSpPr>
            <p:spPr bwMode="auto">
              <a:xfrm>
                <a:off x="1289" y="1319"/>
                <a:ext cx="0" cy="1840"/>
              </a:xfrm>
              <a:prstGeom prst="line">
                <a:avLst/>
              </a:prstGeom>
              <a:noFill/>
              <a:ln w="8">
                <a:solidFill>
                  <a:srgbClr val="1F1A17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" name="Rectangle 222"/>
              <p:cNvSpPr>
                <a:spLocks noChangeArrowheads="1"/>
              </p:cNvSpPr>
              <p:nvPr/>
            </p:nvSpPr>
            <p:spPr bwMode="auto">
              <a:xfrm>
                <a:off x="1419" y="2984"/>
                <a:ext cx="82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Аудиторські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Rectangle 223"/>
              <p:cNvSpPr>
                <a:spLocks noChangeArrowheads="1"/>
              </p:cNvSpPr>
              <p:nvPr/>
            </p:nvSpPr>
            <p:spPr bwMode="auto">
              <a:xfrm>
                <a:off x="1613" y="3109"/>
                <a:ext cx="41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фірми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Rectangle 224"/>
              <p:cNvSpPr>
                <a:spLocks noChangeArrowheads="1"/>
              </p:cNvSpPr>
              <p:nvPr/>
            </p:nvSpPr>
            <p:spPr bwMode="auto">
              <a:xfrm>
                <a:off x="1802" y="2465"/>
                <a:ext cx="16" cy="21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" name="Rectangle 225"/>
              <p:cNvSpPr>
                <a:spLocks noChangeArrowheads="1"/>
              </p:cNvSpPr>
              <p:nvPr/>
            </p:nvSpPr>
            <p:spPr bwMode="auto">
              <a:xfrm>
                <a:off x="1802" y="2503"/>
                <a:ext cx="16" cy="16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" name="Rectangle 226"/>
              <p:cNvSpPr>
                <a:spLocks noChangeArrowheads="1"/>
              </p:cNvSpPr>
              <p:nvPr/>
            </p:nvSpPr>
            <p:spPr bwMode="auto">
              <a:xfrm>
                <a:off x="1802" y="2536"/>
                <a:ext cx="16" cy="17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" name="Rectangle 227"/>
              <p:cNvSpPr>
                <a:spLocks noChangeArrowheads="1"/>
              </p:cNvSpPr>
              <p:nvPr/>
            </p:nvSpPr>
            <p:spPr bwMode="auto">
              <a:xfrm>
                <a:off x="1802" y="2570"/>
                <a:ext cx="16" cy="20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" name="Rectangle 228"/>
              <p:cNvSpPr>
                <a:spLocks noChangeArrowheads="1"/>
              </p:cNvSpPr>
              <p:nvPr/>
            </p:nvSpPr>
            <p:spPr bwMode="auto">
              <a:xfrm>
                <a:off x="1802" y="2607"/>
                <a:ext cx="16" cy="17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" name="Rectangle 229"/>
              <p:cNvSpPr>
                <a:spLocks noChangeArrowheads="1"/>
              </p:cNvSpPr>
              <p:nvPr/>
            </p:nvSpPr>
            <p:spPr bwMode="auto">
              <a:xfrm>
                <a:off x="1802" y="2641"/>
                <a:ext cx="16" cy="16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" name="Rectangle 230"/>
              <p:cNvSpPr>
                <a:spLocks noChangeArrowheads="1"/>
              </p:cNvSpPr>
              <p:nvPr/>
            </p:nvSpPr>
            <p:spPr bwMode="auto">
              <a:xfrm>
                <a:off x="1802" y="2674"/>
                <a:ext cx="16" cy="21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20" name="Rectangle 231"/>
              <p:cNvSpPr>
                <a:spLocks noChangeArrowheads="1"/>
              </p:cNvSpPr>
              <p:nvPr/>
            </p:nvSpPr>
            <p:spPr bwMode="auto">
              <a:xfrm>
                <a:off x="1802" y="2712"/>
                <a:ext cx="16" cy="17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21" name="Rectangle 232"/>
              <p:cNvSpPr>
                <a:spLocks noChangeArrowheads="1"/>
              </p:cNvSpPr>
              <p:nvPr/>
            </p:nvSpPr>
            <p:spPr bwMode="auto">
              <a:xfrm>
                <a:off x="1802" y="2745"/>
                <a:ext cx="16" cy="17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23" name="Rectangle 233"/>
              <p:cNvSpPr>
                <a:spLocks noChangeArrowheads="1"/>
              </p:cNvSpPr>
              <p:nvPr/>
            </p:nvSpPr>
            <p:spPr bwMode="auto">
              <a:xfrm>
                <a:off x="1802" y="2779"/>
                <a:ext cx="16" cy="21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24" name="Rectangle 234"/>
              <p:cNvSpPr>
                <a:spLocks noChangeArrowheads="1"/>
              </p:cNvSpPr>
              <p:nvPr/>
            </p:nvSpPr>
            <p:spPr bwMode="auto">
              <a:xfrm>
                <a:off x="1802" y="2816"/>
                <a:ext cx="16" cy="17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25" name="Freeform 235"/>
              <p:cNvSpPr>
                <a:spLocks/>
              </p:cNvSpPr>
              <p:nvPr/>
            </p:nvSpPr>
            <p:spPr bwMode="auto">
              <a:xfrm>
                <a:off x="1802" y="2850"/>
                <a:ext cx="16" cy="8"/>
              </a:xfrm>
              <a:custGeom>
                <a:avLst/>
                <a:gdLst>
                  <a:gd name="T0" fmla="*/ 8 w 16"/>
                  <a:gd name="T1" fmla="*/ 8 h 8"/>
                  <a:gd name="T2" fmla="*/ 16 w 16"/>
                  <a:gd name="T3" fmla="*/ 8 h 8"/>
                  <a:gd name="T4" fmla="*/ 16 w 16"/>
                  <a:gd name="T5" fmla="*/ 0 h 8"/>
                  <a:gd name="T6" fmla="*/ 0 w 16"/>
                  <a:gd name="T7" fmla="*/ 0 h 8"/>
                  <a:gd name="T8" fmla="*/ 0 w 16"/>
                  <a:gd name="T9" fmla="*/ 8 h 8"/>
                  <a:gd name="T10" fmla="*/ 8 w 16"/>
                  <a:gd name="T1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8">
                    <a:moveTo>
                      <a:pt x="8" y="8"/>
                    </a:moveTo>
                    <a:lnTo>
                      <a:pt x="16" y="8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8" y="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26" name="Line 236"/>
              <p:cNvSpPr>
                <a:spLocks noChangeShapeType="1"/>
              </p:cNvSpPr>
              <p:nvPr/>
            </p:nvSpPr>
            <p:spPr bwMode="auto">
              <a:xfrm>
                <a:off x="1289" y="2356"/>
                <a:ext cx="103" cy="0"/>
              </a:xfrm>
              <a:prstGeom prst="line">
                <a:avLst/>
              </a:prstGeom>
              <a:noFill/>
              <a:ln w="8">
                <a:solidFill>
                  <a:srgbClr val="1F1A17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27" name="Rectangle 237"/>
              <p:cNvSpPr>
                <a:spLocks noChangeArrowheads="1"/>
              </p:cNvSpPr>
              <p:nvPr/>
            </p:nvSpPr>
            <p:spPr bwMode="auto">
              <a:xfrm>
                <a:off x="1384" y="2059"/>
                <a:ext cx="812" cy="55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28" name="Freeform 238"/>
              <p:cNvSpPr>
                <a:spLocks/>
              </p:cNvSpPr>
              <p:nvPr/>
            </p:nvSpPr>
            <p:spPr bwMode="auto">
              <a:xfrm>
                <a:off x="1384" y="2051"/>
                <a:ext cx="820" cy="17"/>
              </a:xfrm>
              <a:custGeom>
                <a:avLst/>
                <a:gdLst>
                  <a:gd name="T0" fmla="*/ 820 w 820"/>
                  <a:gd name="T1" fmla="*/ 8 h 17"/>
                  <a:gd name="T2" fmla="*/ 812 w 820"/>
                  <a:gd name="T3" fmla="*/ 0 h 17"/>
                  <a:gd name="T4" fmla="*/ 0 w 820"/>
                  <a:gd name="T5" fmla="*/ 0 h 17"/>
                  <a:gd name="T6" fmla="*/ 0 w 820"/>
                  <a:gd name="T7" fmla="*/ 17 h 17"/>
                  <a:gd name="T8" fmla="*/ 812 w 820"/>
                  <a:gd name="T9" fmla="*/ 17 h 17"/>
                  <a:gd name="T10" fmla="*/ 805 w 820"/>
                  <a:gd name="T11" fmla="*/ 8 h 17"/>
                  <a:gd name="T12" fmla="*/ 820 w 820"/>
                  <a:gd name="T13" fmla="*/ 8 h 17"/>
                  <a:gd name="T14" fmla="*/ 820 w 820"/>
                  <a:gd name="T15" fmla="*/ 0 h 17"/>
                  <a:gd name="T16" fmla="*/ 812 w 820"/>
                  <a:gd name="T17" fmla="*/ 0 h 17"/>
                  <a:gd name="T18" fmla="*/ 820 w 820"/>
                  <a:gd name="T19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20" h="17">
                    <a:moveTo>
                      <a:pt x="820" y="8"/>
                    </a:moveTo>
                    <a:lnTo>
                      <a:pt x="812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812" y="17"/>
                    </a:lnTo>
                    <a:lnTo>
                      <a:pt x="805" y="8"/>
                    </a:lnTo>
                    <a:lnTo>
                      <a:pt x="820" y="8"/>
                    </a:lnTo>
                    <a:lnTo>
                      <a:pt x="820" y="0"/>
                    </a:lnTo>
                    <a:lnTo>
                      <a:pt x="812" y="0"/>
                    </a:lnTo>
                    <a:lnTo>
                      <a:pt x="820" y="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29" name="Freeform 239"/>
              <p:cNvSpPr>
                <a:spLocks/>
              </p:cNvSpPr>
              <p:nvPr/>
            </p:nvSpPr>
            <p:spPr bwMode="auto">
              <a:xfrm>
                <a:off x="2189" y="2059"/>
                <a:ext cx="15" cy="565"/>
              </a:xfrm>
              <a:custGeom>
                <a:avLst/>
                <a:gdLst>
                  <a:gd name="T0" fmla="*/ 7 w 15"/>
                  <a:gd name="T1" fmla="*/ 565 h 565"/>
                  <a:gd name="T2" fmla="*/ 15 w 15"/>
                  <a:gd name="T3" fmla="*/ 557 h 565"/>
                  <a:gd name="T4" fmla="*/ 15 w 15"/>
                  <a:gd name="T5" fmla="*/ 0 h 565"/>
                  <a:gd name="T6" fmla="*/ 0 w 15"/>
                  <a:gd name="T7" fmla="*/ 0 h 565"/>
                  <a:gd name="T8" fmla="*/ 0 w 15"/>
                  <a:gd name="T9" fmla="*/ 557 h 565"/>
                  <a:gd name="T10" fmla="*/ 7 w 15"/>
                  <a:gd name="T11" fmla="*/ 548 h 565"/>
                  <a:gd name="T12" fmla="*/ 7 w 15"/>
                  <a:gd name="T13" fmla="*/ 565 h 565"/>
                  <a:gd name="T14" fmla="*/ 15 w 15"/>
                  <a:gd name="T15" fmla="*/ 565 h 565"/>
                  <a:gd name="T16" fmla="*/ 15 w 15"/>
                  <a:gd name="T17" fmla="*/ 557 h 565"/>
                  <a:gd name="T18" fmla="*/ 7 w 15"/>
                  <a:gd name="T19" fmla="*/ 565 h 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" h="565">
                    <a:moveTo>
                      <a:pt x="7" y="565"/>
                    </a:moveTo>
                    <a:lnTo>
                      <a:pt x="15" y="557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557"/>
                    </a:lnTo>
                    <a:lnTo>
                      <a:pt x="7" y="548"/>
                    </a:lnTo>
                    <a:lnTo>
                      <a:pt x="7" y="565"/>
                    </a:lnTo>
                    <a:lnTo>
                      <a:pt x="15" y="565"/>
                    </a:lnTo>
                    <a:lnTo>
                      <a:pt x="15" y="557"/>
                    </a:lnTo>
                    <a:lnTo>
                      <a:pt x="7" y="56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30" name="Freeform 240"/>
              <p:cNvSpPr>
                <a:spLocks/>
              </p:cNvSpPr>
              <p:nvPr/>
            </p:nvSpPr>
            <p:spPr bwMode="auto">
              <a:xfrm>
                <a:off x="1376" y="2607"/>
                <a:ext cx="820" cy="17"/>
              </a:xfrm>
              <a:custGeom>
                <a:avLst/>
                <a:gdLst>
                  <a:gd name="T0" fmla="*/ 0 w 820"/>
                  <a:gd name="T1" fmla="*/ 9 h 17"/>
                  <a:gd name="T2" fmla="*/ 8 w 820"/>
                  <a:gd name="T3" fmla="*/ 17 h 17"/>
                  <a:gd name="T4" fmla="*/ 820 w 820"/>
                  <a:gd name="T5" fmla="*/ 17 h 17"/>
                  <a:gd name="T6" fmla="*/ 820 w 820"/>
                  <a:gd name="T7" fmla="*/ 0 h 17"/>
                  <a:gd name="T8" fmla="*/ 8 w 820"/>
                  <a:gd name="T9" fmla="*/ 0 h 17"/>
                  <a:gd name="T10" fmla="*/ 16 w 820"/>
                  <a:gd name="T11" fmla="*/ 9 h 17"/>
                  <a:gd name="T12" fmla="*/ 0 w 820"/>
                  <a:gd name="T13" fmla="*/ 9 h 17"/>
                  <a:gd name="T14" fmla="*/ 0 w 820"/>
                  <a:gd name="T15" fmla="*/ 17 h 17"/>
                  <a:gd name="T16" fmla="*/ 8 w 820"/>
                  <a:gd name="T17" fmla="*/ 17 h 17"/>
                  <a:gd name="T18" fmla="*/ 0 w 820"/>
                  <a:gd name="T19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20" h="17">
                    <a:moveTo>
                      <a:pt x="0" y="9"/>
                    </a:moveTo>
                    <a:lnTo>
                      <a:pt x="8" y="17"/>
                    </a:lnTo>
                    <a:lnTo>
                      <a:pt x="820" y="17"/>
                    </a:lnTo>
                    <a:lnTo>
                      <a:pt x="820" y="0"/>
                    </a:lnTo>
                    <a:lnTo>
                      <a:pt x="8" y="0"/>
                    </a:lnTo>
                    <a:lnTo>
                      <a:pt x="16" y="9"/>
                    </a:lnTo>
                    <a:lnTo>
                      <a:pt x="0" y="9"/>
                    </a:lnTo>
                    <a:lnTo>
                      <a:pt x="0" y="17"/>
                    </a:lnTo>
                    <a:lnTo>
                      <a:pt x="8" y="17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31" name="Freeform 241"/>
              <p:cNvSpPr>
                <a:spLocks/>
              </p:cNvSpPr>
              <p:nvPr/>
            </p:nvSpPr>
            <p:spPr bwMode="auto">
              <a:xfrm>
                <a:off x="1376" y="2051"/>
                <a:ext cx="16" cy="565"/>
              </a:xfrm>
              <a:custGeom>
                <a:avLst/>
                <a:gdLst>
                  <a:gd name="T0" fmla="*/ 8 w 16"/>
                  <a:gd name="T1" fmla="*/ 0 h 565"/>
                  <a:gd name="T2" fmla="*/ 0 w 16"/>
                  <a:gd name="T3" fmla="*/ 8 h 565"/>
                  <a:gd name="T4" fmla="*/ 0 w 16"/>
                  <a:gd name="T5" fmla="*/ 565 h 565"/>
                  <a:gd name="T6" fmla="*/ 16 w 16"/>
                  <a:gd name="T7" fmla="*/ 565 h 565"/>
                  <a:gd name="T8" fmla="*/ 16 w 16"/>
                  <a:gd name="T9" fmla="*/ 8 h 565"/>
                  <a:gd name="T10" fmla="*/ 8 w 16"/>
                  <a:gd name="T11" fmla="*/ 17 h 565"/>
                  <a:gd name="T12" fmla="*/ 8 w 16"/>
                  <a:gd name="T13" fmla="*/ 0 h 565"/>
                  <a:gd name="T14" fmla="*/ 0 w 16"/>
                  <a:gd name="T15" fmla="*/ 0 h 565"/>
                  <a:gd name="T16" fmla="*/ 0 w 16"/>
                  <a:gd name="T17" fmla="*/ 8 h 565"/>
                  <a:gd name="T18" fmla="*/ 8 w 16"/>
                  <a:gd name="T19" fmla="*/ 0 h 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" h="565">
                    <a:moveTo>
                      <a:pt x="8" y="0"/>
                    </a:moveTo>
                    <a:lnTo>
                      <a:pt x="0" y="8"/>
                    </a:lnTo>
                    <a:lnTo>
                      <a:pt x="0" y="565"/>
                    </a:lnTo>
                    <a:lnTo>
                      <a:pt x="16" y="565"/>
                    </a:lnTo>
                    <a:lnTo>
                      <a:pt x="16" y="8"/>
                    </a:lnTo>
                    <a:lnTo>
                      <a:pt x="8" y="17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32" name="Rectangle 242"/>
              <p:cNvSpPr>
                <a:spLocks noChangeArrowheads="1"/>
              </p:cNvSpPr>
              <p:nvPr/>
            </p:nvSpPr>
            <p:spPr bwMode="auto">
              <a:xfrm>
                <a:off x="1403" y="2198"/>
                <a:ext cx="817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Аудиторська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3" name="Rectangle 243"/>
              <p:cNvSpPr>
                <a:spLocks noChangeArrowheads="1"/>
              </p:cNvSpPr>
              <p:nvPr/>
            </p:nvSpPr>
            <p:spPr bwMode="auto">
              <a:xfrm>
                <a:off x="1589" y="2323"/>
                <a:ext cx="44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палата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4" name="Rectangle 244"/>
              <p:cNvSpPr>
                <a:spLocks noChangeArrowheads="1"/>
              </p:cNvSpPr>
              <p:nvPr/>
            </p:nvSpPr>
            <p:spPr bwMode="auto">
              <a:xfrm>
                <a:off x="3617" y="2444"/>
                <a:ext cx="54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Фондові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5" name="Rectangle 245"/>
              <p:cNvSpPr>
                <a:spLocks noChangeArrowheads="1"/>
              </p:cNvSpPr>
              <p:nvPr/>
            </p:nvSpPr>
            <p:spPr bwMode="auto">
              <a:xfrm>
                <a:off x="3716" y="2570"/>
                <a:ext cx="367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біржі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6" name="Freeform 246"/>
              <p:cNvSpPr>
                <a:spLocks/>
              </p:cNvSpPr>
              <p:nvPr/>
            </p:nvSpPr>
            <p:spPr bwMode="auto">
              <a:xfrm>
                <a:off x="3128" y="2327"/>
                <a:ext cx="71" cy="21"/>
              </a:xfrm>
              <a:custGeom>
                <a:avLst/>
                <a:gdLst>
                  <a:gd name="T0" fmla="*/ 71 w 71"/>
                  <a:gd name="T1" fmla="*/ 13 h 21"/>
                  <a:gd name="T2" fmla="*/ 71 w 71"/>
                  <a:gd name="T3" fmla="*/ 0 h 21"/>
                  <a:gd name="T4" fmla="*/ 0 w 71"/>
                  <a:gd name="T5" fmla="*/ 0 h 21"/>
                  <a:gd name="T6" fmla="*/ 0 w 71"/>
                  <a:gd name="T7" fmla="*/ 21 h 21"/>
                  <a:gd name="T8" fmla="*/ 71 w 71"/>
                  <a:gd name="T9" fmla="*/ 21 h 21"/>
                  <a:gd name="T10" fmla="*/ 71 w 71"/>
                  <a:gd name="T11" fmla="*/ 13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1" h="21">
                    <a:moveTo>
                      <a:pt x="71" y="13"/>
                    </a:moveTo>
                    <a:lnTo>
                      <a:pt x="71" y="0"/>
                    </a:lnTo>
                    <a:lnTo>
                      <a:pt x="0" y="0"/>
                    </a:lnTo>
                    <a:lnTo>
                      <a:pt x="0" y="21"/>
                    </a:lnTo>
                    <a:lnTo>
                      <a:pt x="71" y="21"/>
                    </a:lnTo>
                    <a:lnTo>
                      <a:pt x="71" y="1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37" name="Freeform 247"/>
              <p:cNvSpPr>
                <a:spLocks/>
              </p:cNvSpPr>
              <p:nvPr/>
            </p:nvSpPr>
            <p:spPr bwMode="auto">
              <a:xfrm>
                <a:off x="3128" y="2892"/>
                <a:ext cx="71" cy="21"/>
              </a:xfrm>
              <a:custGeom>
                <a:avLst/>
                <a:gdLst>
                  <a:gd name="T0" fmla="*/ 71 w 71"/>
                  <a:gd name="T1" fmla="*/ 12 h 21"/>
                  <a:gd name="T2" fmla="*/ 71 w 71"/>
                  <a:gd name="T3" fmla="*/ 0 h 21"/>
                  <a:gd name="T4" fmla="*/ 0 w 71"/>
                  <a:gd name="T5" fmla="*/ 0 h 21"/>
                  <a:gd name="T6" fmla="*/ 0 w 71"/>
                  <a:gd name="T7" fmla="*/ 21 h 21"/>
                  <a:gd name="T8" fmla="*/ 71 w 71"/>
                  <a:gd name="T9" fmla="*/ 21 h 21"/>
                  <a:gd name="T10" fmla="*/ 71 w 71"/>
                  <a:gd name="T11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1" h="21">
                    <a:moveTo>
                      <a:pt x="71" y="12"/>
                    </a:moveTo>
                    <a:lnTo>
                      <a:pt x="71" y="0"/>
                    </a:lnTo>
                    <a:lnTo>
                      <a:pt x="0" y="0"/>
                    </a:lnTo>
                    <a:lnTo>
                      <a:pt x="0" y="21"/>
                    </a:lnTo>
                    <a:lnTo>
                      <a:pt x="71" y="21"/>
                    </a:lnTo>
                    <a:lnTo>
                      <a:pt x="71" y="1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7" name="Rectangle 249"/>
            <p:cNvSpPr>
              <a:spLocks noChangeArrowheads="1"/>
            </p:cNvSpPr>
            <p:nvPr/>
          </p:nvSpPr>
          <p:spPr bwMode="auto">
            <a:xfrm>
              <a:off x="5560" y="3859"/>
              <a:ext cx="108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41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95536" y="197346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До </a:t>
            </a:r>
            <a:r>
              <a:rPr lang="ru-RU" b="1" dirty="0" err="1"/>
              <a:t>організаційного</a:t>
            </a:r>
            <a:r>
              <a:rPr lang="ru-RU" b="1" dirty="0"/>
              <a:t> складу </a:t>
            </a:r>
            <a:r>
              <a:rPr lang="ru-RU" b="1" dirty="0" err="1"/>
              <a:t>фінансової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> </a:t>
            </a:r>
            <a:r>
              <a:rPr lang="ru-RU" b="1" dirty="0" err="1"/>
              <a:t>входять</a:t>
            </a:r>
            <a:r>
              <a:rPr lang="ru-RU" b="1" dirty="0"/>
              <a:t>:</a:t>
            </a:r>
          </a:p>
          <a:p>
            <a:r>
              <a:rPr lang="ru-RU" dirty="0"/>
              <a:t>а)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:</a:t>
            </a:r>
          </a:p>
          <a:p>
            <a:r>
              <a:rPr lang="ru-RU" dirty="0" err="1"/>
              <a:t>Міністерство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;</a:t>
            </a:r>
          </a:p>
          <a:p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 smtClean="0"/>
              <a:t>фіскальна</a:t>
            </a:r>
            <a:r>
              <a:rPr lang="ru-RU" dirty="0" smtClean="0"/>
              <a:t> служба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 smtClean="0"/>
              <a:t>фінансова</a:t>
            </a:r>
            <a:r>
              <a:rPr lang="ru-RU" dirty="0" smtClean="0"/>
              <a:t> </a:t>
            </a:r>
            <a:r>
              <a:rPr lang="ru-RU" dirty="0" err="1" smtClean="0"/>
              <a:t>інспекція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казначейська</a:t>
            </a:r>
            <a:r>
              <a:rPr lang="ru-RU" dirty="0"/>
              <a:t> служба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uk-UA" dirty="0" smtClean="0"/>
              <a:t>Національна комісія з регулювання ринку фінансових послуг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err="1"/>
              <a:t>Рахункова</a:t>
            </a:r>
            <a:r>
              <a:rPr lang="ru-RU" dirty="0"/>
              <a:t> палата;</a:t>
            </a:r>
          </a:p>
          <a:p>
            <a:r>
              <a:rPr lang="ru-RU" dirty="0" err="1"/>
              <a:t>Аудиторська</a:t>
            </a:r>
            <a:r>
              <a:rPr lang="ru-RU" dirty="0"/>
              <a:t> палата;</a:t>
            </a:r>
          </a:p>
          <a:p>
            <a:r>
              <a:rPr lang="ru-RU" dirty="0" err="1"/>
              <a:t>Пенсійний</a:t>
            </a:r>
            <a:r>
              <a:rPr lang="ru-RU" dirty="0"/>
              <a:t> фонд;</a:t>
            </a:r>
          </a:p>
          <a:p>
            <a:r>
              <a:rPr lang="ru-RU" dirty="0"/>
              <a:t>Фонд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;</a:t>
            </a:r>
          </a:p>
          <a:p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інноваційна</a:t>
            </a:r>
            <a:r>
              <a:rPr lang="ru-RU" dirty="0"/>
              <a:t> </a:t>
            </a:r>
            <a:r>
              <a:rPr lang="ru-RU" dirty="0" err="1"/>
              <a:t>компанія</a:t>
            </a:r>
            <a:r>
              <a:rPr lang="ru-RU" dirty="0"/>
              <a:t>;</a:t>
            </a:r>
          </a:p>
          <a:p>
            <a:r>
              <a:rPr lang="ru-RU" dirty="0"/>
              <a:t>б)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інституції</a:t>
            </a:r>
            <a:r>
              <a:rPr lang="ru-RU" dirty="0"/>
              <a:t>:</a:t>
            </a:r>
          </a:p>
          <a:p>
            <a:r>
              <a:rPr lang="ru-RU" dirty="0" err="1"/>
              <a:t>Національний</a:t>
            </a:r>
            <a:r>
              <a:rPr lang="ru-RU" dirty="0"/>
              <a:t> банк;</a:t>
            </a:r>
          </a:p>
          <a:p>
            <a:r>
              <a:rPr lang="ru-RU" dirty="0" err="1"/>
              <a:t>комерційні</a:t>
            </a:r>
            <a:r>
              <a:rPr lang="ru-RU" dirty="0"/>
              <a:t> банки;</a:t>
            </a:r>
          </a:p>
          <a:p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;</a:t>
            </a:r>
          </a:p>
          <a:p>
            <a:r>
              <a:rPr lang="ru-RU" dirty="0" err="1"/>
              <a:t>небанківські</a:t>
            </a:r>
            <a:r>
              <a:rPr lang="ru-RU" dirty="0"/>
              <a:t> </a:t>
            </a:r>
            <a:r>
              <a:rPr lang="ru-RU" dirty="0" err="1"/>
              <a:t>кредитні</a:t>
            </a:r>
            <a:r>
              <a:rPr lang="ru-RU" dirty="0"/>
              <a:t> установи (</a:t>
            </a:r>
            <a:r>
              <a:rPr lang="ru-RU" dirty="0" err="1"/>
              <a:t>кредитні</a:t>
            </a:r>
            <a:r>
              <a:rPr lang="ru-RU" dirty="0"/>
              <a:t> </a:t>
            </a:r>
            <a:r>
              <a:rPr lang="ru-RU" dirty="0" err="1"/>
              <a:t>спілки</a:t>
            </a:r>
            <a:r>
              <a:rPr lang="ru-RU" dirty="0"/>
              <a:t>, </a:t>
            </a:r>
            <a:r>
              <a:rPr lang="ru-RU" dirty="0" err="1"/>
              <a:t>ломбарди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</a:t>
            </a:r>
          </a:p>
          <a:p>
            <a:r>
              <a:rPr lang="ru-RU" dirty="0" err="1"/>
              <a:t>міжбанківська</a:t>
            </a:r>
            <a:r>
              <a:rPr lang="ru-RU" dirty="0"/>
              <a:t> </a:t>
            </a:r>
            <a:r>
              <a:rPr lang="ru-RU" dirty="0" err="1"/>
              <a:t>валютна</a:t>
            </a:r>
            <a:r>
              <a:rPr lang="ru-RU" dirty="0"/>
              <a:t> </a:t>
            </a:r>
            <a:r>
              <a:rPr lang="ru-RU" dirty="0" err="1"/>
              <a:t>біржа</a:t>
            </a:r>
            <a:r>
              <a:rPr lang="ru-RU" dirty="0"/>
              <a:t>;</a:t>
            </a:r>
          </a:p>
          <a:p>
            <a:r>
              <a:rPr lang="ru-RU" dirty="0" err="1"/>
              <a:t>фондові</a:t>
            </a:r>
            <a:r>
              <a:rPr lang="ru-RU" dirty="0"/>
              <a:t> </a:t>
            </a:r>
            <a:r>
              <a:rPr lang="ru-RU" dirty="0" err="1"/>
              <a:t>біржі</a:t>
            </a:r>
            <a:r>
              <a:rPr lang="ru-RU" dirty="0"/>
              <a:t>;</a:t>
            </a:r>
          </a:p>
          <a:p>
            <a:r>
              <a:rPr lang="ru-RU" dirty="0" err="1"/>
              <a:t>інституційні</a:t>
            </a:r>
            <a:r>
              <a:rPr lang="ru-RU" dirty="0"/>
              <a:t> </a:t>
            </a:r>
            <a:r>
              <a:rPr lang="ru-RU" dirty="0" err="1"/>
              <a:t>інвестори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985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332656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інституції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згруповані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блоки.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Перший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блок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функціонують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бюджету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насамперед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Міністерство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казначейська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служба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інспекція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фіскальна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служба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блок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контрольно-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регулюючі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палата,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комісія з регулювання ринку фінансових послуг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Аудиторська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палата 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аудиторські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блок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інституції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працюють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ринку: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комерційні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міжбанківська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валютна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біржа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біржі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інституційні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інвестори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страхові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четвертого блоку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цільовими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фондами: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Пенсійний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фонд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інноваційна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компанія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3904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84945" y="437579"/>
            <a:ext cx="12312650" cy="6394450"/>
            <a:chOff x="168" y="210"/>
            <a:chExt cx="7756" cy="4028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68" y="235"/>
              <a:ext cx="7756" cy="3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4" name="Group 205"/>
            <p:cNvGrpSpPr>
              <a:grpSpLocks/>
            </p:cNvGrpSpPr>
            <p:nvPr/>
          </p:nvGrpSpPr>
          <p:grpSpPr bwMode="auto">
            <a:xfrm>
              <a:off x="283" y="210"/>
              <a:ext cx="4947" cy="1283"/>
              <a:chOff x="283" y="210"/>
              <a:chExt cx="4947" cy="1283"/>
            </a:xfrm>
          </p:grpSpPr>
          <p:sp>
            <p:nvSpPr>
              <p:cNvPr id="9586" name="Rectangle 5"/>
              <p:cNvSpPr>
                <a:spLocks noChangeArrowheads="1"/>
              </p:cNvSpPr>
              <p:nvPr/>
            </p:nvSpPr>
            <p:spPr bwMode="auto">
              <a:xfrm>
                <a:off x="388" y="239"/>
                <a:ext cx="1103" cy="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Фінансові</a:t>
                </a: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r>
                  <a:rPr kumimoji="0" lang="ru-RU" sz="1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органи</a:t>
                </a: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87" name="Rectangle 6"/>
              <p:cNvSpPr>
                <a:spLocks noChangeArrowheads="1"/>
              </p:cNvSpPr>
              <p:nvPr/>
            </p:nvSpPr>
            <p:spPr bwMode="auto">
              <a:xfrm>
                <a:off x="518" y="329"/>
                <a:ext cx="571" cy="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та інстит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88" name="Rectangle 7"/>
              <p:cNvSpPr>
                <a:spLocks noChangeArrowheads="1"/>
              </p:cNvSpPr>
              <p:nvPr/>
            </p:nvSpPr>
            <p:spPr bwMode="auto">
              <a:xfrm>
                <a:off x="1000" y="329"/>
                <a:ext cx="123" cy="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у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89" name="Rectangle 8"/>
              <p:cNvSpPr>
                <a:spLocks noChangeArrowheads="1"/>
              </p:cNvSpPr>
              <p:nvPr/>
            </p:nvSpPr>
            <p:spPr bwMode="auto">
              <a:xfrm>
                <a:off x="1061" y="329"/>
                <a:ext cx="203" cy="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ції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90" name="Rectangle 9"/>
              <p:cNvSpPr>
                <a:spLocks noChangeArrowheads="1"/>
              </p:cNvSpPr>
              <p:nvPr/>
            </p:nvSpPr>
            <p:spPr bwMode="auto">
              <a:xfrm>
                <a:off x="1200" y="329"/>
                <a:ext cx="89" cy="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91" name="Rectangle 10"/>
              <p:cNvSpPr>
                <a:spLocks noChangeArrowheads="1"/>
              </p:cNvSpPr>
              <p:nvPr/>
            </p:nvSpPr>
            <p:spPr bwMode="auto">
              <a:xfrm>
                <a:off x="1648" y="239"/>
                <a:ext cx="732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Ланки </a:t>
                </a:r>
                <a:r>
                  <a:rPr kumimoji="0" lang="ru-RU" sz="1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фінансової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92" name="Rectangle 11"/>
              <p:cNvSpPr>
                <a:spLocks noChangeArrowheads="1"/>
              </p:cNvSpPr>
              <p:nvPr/>
            </p:nvSpPr>
            <p:spPr bwMode="auto">
              <a:xfrm>
                <a:off x="2260" y="239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93" name="Rectangle 12"/>
              <p:cNvSpPr>
                <a:spLocks noChangeArrowheads="1"/>
              </p:cNvSpPr>
              <p:nvPr/>
            </p:nvSpPr>
            <p:spPr bwMode="auto">
              <a:xfrm>
                <a:off x="2328" y="239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94" name="Rectangle 13"/>
              <p:cNvSpPr>
                <a:spLocks noChangeArrowheads="1"/>
              </p:cNvSpPr>
              <p:nvPr/>
            </p:nvSpPr>
            <p:spPr bwMode="auto">
              <a:xfrm>
                <a:off x="2634" y="239"/>
                <a:ext cx="89" cy="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95" name="Rectangle 14"/>
              <p:cNvSpPr>
                <a:spLocks noChangeArrowheads="1"/>
              </p:cNvSpPr>
              <p:nvPr/>
            </p:nvSpPr>
            <p:spPr bwMode="auto">
              <a:xfrm>
                <a:off x="1906" y="329"/>
                <a:ext cx="526" cy="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системи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96" name="Rectangle 15"/>
              <p:cNvSpPr>
                <a:spLocks noChangeArrowheads="1"/>
              </p:cNvSpPr>
              <p:nvPr/>
            </p:nvSpPr>
            <p:spPr bwMode="auto">
              <a:xfrm>
                <a:off x="2345" y="329"/>
                <a:ext cx="89" cy="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60" name="Rectangle 16"/>
              <p:cNvSpPr>
                <a:spLocks noChangeArrowheads="1"/>
              </p:cNvSpPr>
              <p:nvPr/>
            </p:nvSpPr>
            <p:spPr bwMode="auto">
              <a:xfrm>
                <a:off x="3443" y="284"/>
                <a:ext cx="1206" cy="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Напрями діяльності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61" name="Rectangle 17"/>
              <p:cNvSpPr>
                <a:spLocks noChangeArrowheads="1"/>
              </p:cNvSpPr>
              <p:nvPr/>
            </p:nvSpPr>
            <p:spPr bwMode="auto">
              <a:xfrm>
                <a:off x="4514" y="284"/>
                <a:ext cx="89" cy="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62" name="Rectangle 18"/>
              <p:cNvSpPr>
                <a:spLocks noChangeArrowheads="1"/>
              </p:cNvSpPr>
              <p:nvPr/>
            </p:nvSpPr>
            <p:spPr bwMode="auto">
              <a:xfrm>
                <a:off x="283" y="210"/>
                <a:ext cx="10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63" name="Line 19"/>
              <p:cNvSpPr>
                <a:spLocks noChangeShapeType="1"/>
              </p:cNvSpPr>
              <p:nvPr/>
            </p:nvSpPr>
            <p:spPr bwMode="auto">
              <a:xfrm>
                <a:off x="283" y="210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64" name="Line 20"/>
              <p:cNvSpPr>
                <a:spLocks noChangeShapeType="1"/>
              </p:cNvSpPr>
              <p:nvPr/>
            </p:nvSpPr>
            <p:spPr bwMode="auto">
              <a:xfrm>
                <a:off x="283" y="21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65" name="Rectangle 21"/>
              <p:cNvSpPr>
                <a:spLocks noChangeArrowheads="1"/>
              </p:cNvSpPr>
              <p:nvPr/>
            </p:nvSpPr>
            <p:spPr bwMode="auto">
              <a:xfrm>
                <a:off x="283" y="210"/>
                <a:ext cx="10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66" name="Line 22"/>
              <p:cNvSpPr>
                <a:spLocks noChangeShapeType="1"/>
              </p:cNvSpPr>
              <p:nvPr/>
            </p:nvSpPr>
            <p:spPr bwMode="auto">
              <a:xfrm>
                <a:off x="283" y="210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67" name="Line 23"/>
              <p:cNvSpPr>
                <a:spLocks noChangeShapeType="1"/>
              </p:cNvSpPr>
              <p:nvPr/>
            </p:nvSpPr>
            <p:spPr bwMode="auto">
              <a:xfrm>
                <a:off x="283" y="21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68" name="Rectangle 24"/>
              <p:cNvSpPr>
                <a:spLocks noChangeArrowheads="1"/>
              </p:cNvSpPr>
              <p:nvPr/>
            </p:nvSpPr>
            <p:spPr bwMode="auto">
              <a:xfrm>
                <a:off x="293" y="210"/>
                <a:ext cx="113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69" name="Line 25"/>
              <p:cNvSpPr>
                <a:spLocks noChangeShapeType="1"/>
              </p:cNvSpPr>
              <p:nvPr/>
            </p:nvSpPr>
            <p:spPr bwMode="auto">
              <a:xfrm>
                <a:off x="293" y="210"/>
                <a:ext cx="113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70" name="Rectangle 26"/>
              <p:cNvSpPr>
                <a:spLocks noChangeArrowheads="1"/>
              </p:cNvSpPr>
              <p:nvPr/>
            </p:nvSpPr>
            <p:spPr bwMode="auto">
              <a:xfrm>
                <a:off x="1425" y="210"/>
                <a:ext cx="10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71" name="Line 27"/>
              <p:cNvSpPr>
                <a:spLocks noChangeShapeType="1"/>
              </p:cNvSpPr>
              <p:nvPr/>
            </p:nvSpPr>
            <p:spPr bwMode="auto">
              <a:xfrm>
                <a:off x="1425" y="210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72" name="Line 28"/>
              <p:cNvSpPr>
                <a:spLocks noChangeShapeType="1"/>
              </p:cNvSpPr>
              <p:nvPr/>
            </p:nvSpPr>
            <p:spPr bwMode="auto">
              <a:xfrm>
                <a:off x="1425" y="21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73" name="Rectangle 29"/>
              <p:cNvSpPr>
                <a:spLocks noChangeArrowheads="1"/>
              </p:cNvSpPr>
              <p:nvPr/>
            </p:nvSpPr>
            <p:spPr bwMode="auto">
              <a:xfrm>
                <a:off x="1435" y="210"/>
                <a:ext cx="137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74" name="Line 30"/>
              <p:cNvSpPr>
                <a:spLocks noChangeShapeType="1"/>
              </p:cNvSpPr>
              <p:nvPr/>
            </p:nvSpPr>
            <p:spPr bwMode="auto">
              <a:xfrm>
                <a:off x="1435" y="210"/>
                <a:ext cx="137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00" name="Rectangle 31"/>
              <p:cNvSpPr>
                <a:spLocks noChangeArrowheads="1"/>
              </p:cNvSpPr>
              <p:nvPr/>
            </p:nvSpPr>
            <p:spPr bwMode="auto">
              <a:xfrm>
                <a:off x="2813" y="210"/>
                <a:ext cx="11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01" name="Line 32"/>
              <p:cNvSpPr>
                <a:spLocks noChangeShapeType="1"/>
              </p:cNvSpPr>
              <p:nvPr/>
            </p:nvSpPr>
            <p:spPr bwMode="auto">
              <a:xfrm>
                <a:off x="2813" y="210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23" name="Line 33"/>
              <p:cNvSpPr>
                <a:spLocks noChangeShapeType="1"/>
              </p:cNvSpPr>
              <p:nvPr/>
            </p:nvSpPr>
            <p:spPr bwMode="auto">
              <a:xfrm>
                <a:off x="2813" y="21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16" name="Rectangle 34"/>
              <p:cNvSpPr>
                <a:spLocks noChangeArrowheads="1"/>
              </p:cNvSpPr>
              <p:nvPr/>
            </p:nvSpPr>
            <p:spPr bwMode="auto">
              <a:xfrm>
                <a:off x="2824" y="210"/>
                <a:ext cx="230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17" name="Line 35"/>
              <p:cNvSpPr>
                <a:spLocks noChangeShapeType="1"/>
              </p:cNvSpPr>
              <p:nvPr/>
            </p:nvSpPr>
            <p:spPr bwMode="auto">
              <a:xfrm>
                <a:off x="2824" y="210"/>
                <a:ext cx="230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18" name="Rectangle 36"/>
              <p:cNvSpPr>
                <a:spLocks noChangeArrowheads="1"/>
              </p:cNvSpPr>
              <p:nvPr/>
            </p:nvSpPr>
            <p:spPr bwMode="auto">
              <a:xfrm>
                <a:off x="5131" y="210"/>
                <a:ext cx="11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19" name="Line 37"/>
              <p:cNvSpPr>
                <a:spLocks noChangeShapeType="1"/>
              </p:cNvSpPr>
              <p:nvPr/>
            </p:nvSpPr>
            <p:spPr bwMode="auto">
              <a:xfrm>
                <a:off x="5131" y="210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20" name="Line 38"/>
              <p:cNvSpPr>
                <a:spLocks noChangeShapeType="1"/>
              </p:cNvSpPr>
              <p:nvPr/>
            </p:nvSpPr>
            <p:spPr bwMode="auto">
              <a:xfrm>
                <a:off x="5131" y="21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21" name="Rectangle 39"/>
              <p:cNvSpPr>
                <a:spLocks noChangeArrowheads="1"/>
              </p:cNvSpPr>
              <p:nvPr/>
            </p:nvSpPr>
            <p:spPr bwMode="auto">
              <a:xfrm>
                <a:off x="5131" y="210"/>
                <a:ext cx="11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22" name="Line 40"/>
              <p:cNvSpPr>
                <a:spLocks noChangeShapeType="1"/>
              </p:cNvSpPr>
              <p:nvPr/>
            </p:nvSpPr>
            <p:spPr bwMode="auto">
              <a:xfrm>
                <a:off x="5131" y="210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23" name="Line 41"/>
              <p:cNvSpPr>
                <a:spLocks noChangeShapeType="1"/>
              </p:cNvSpPr>
              <p:nvPr/>
            </p:nvSpPr>
            <p:spPr bwMode="auto">
              <a:xfrm>
                <a:off x="5131" y="21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24" name="Rectangle 42"/>
              <p:cNvSpPr>
                <a:spLocks noChangeArrowheads="1"/>
              </p:cNvSpPr>
              <p:nvPr/>
            </p:nvSpPr>
            <p:spPr bwMode="auto">
              <a:xfrm>
                <a:off x="283" y="218"/>
                <a:ext cx="10" cy="2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25" name="Line 43"/>
              <p:cNvSpPr>
                <a:spLocks noChangeShapeType="1"/>
              </p:cNvSpPr>
              <p:nvPr/>
            </p:nvSpPr>
            <p:spPr bwMode="auto">
              <a:xfrm>
                <a:off x="283" y="218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26" name="Rectangle 44"/>
              <p:cNvSpPr>
                <a:spLocks noChangeArrowheads="1"/>
              </p:cNvSpPr>
              <p:nvPr/>
            </p:nvSpPr>
            <p:spPr bwMode="auto">
              <a:xfrm>
                <a:off x="1425" y="218"/>
                <a:ext cx="10" cy="2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27" name="Line 45"/>
              <p:cNvSpPr>
                <a:spLocks noChangeShapeType="1"/>
              </p:cNvSpPr>
              <p:nvPr/>
            </p:nvSpPr>
            <p:spPr bwMode="auto">
              <a:xfrm>
                <a:off x="1425" y="218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28" name="Rectangle 46"/>
              <p:cNvSpPr>
                <a:spLocks noChangeArrowheads="1"/>
              </p:cNvSpPr>
              <p:nvPr/>
            </p:nvSpPr>
            <p:spPr bwMode="auto">
              <a:xfrm>
                <a:off x="2813" y="218"/>
                <a:ext cx="11" cy="2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29" name="Line 47"/>
              <p:cNvSpPr>
                <a:spLocks noChangeShapeType="1"/>
              </p:cNvSpPr>
              <p:nvPr/>
            </p:nvSpPr>
            <p:spPr bwMode="auto">
              <a:xfrm>
                <a:off x="2813" y="218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30" name="Rectangle 48"/>
              <p:cNvSpPr>
                <a:spLocks noChangeArrowheads="1"/>
              </p:cNvSpPr>
              <p:nvPr/>
            </p:nvSpPr>
            <p:spPr bwMode="auto">
              <a:xfrm>
                <a:off x="5131" y="218"/>
                <a:ext cx="11" cy="2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31" name="Line 49"/>
              <p:cNvSpPr>
                <a:spLocks noChangeShapeType="1"/>
              </p:cNvSpPr>
              <p:nvPr/>
            </p:nvSpPr>
            <p:spPr bwMode="auto">
              <a:xfrm>
                <a:off x="5131" y="218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32" name="Rectangle 50"/>
              <p:cNvSpPr>
                <a:spLocks noChangeArrowheads="1"/>
              </p:cNvSpPr>
              <p:nvPr/>
            </p:nvSpPr>
            <p:spPr bwMode="auto">
              <a:xfrm>
                <a:off x="368" y="1175"/>
                <a:ext cx="92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Міністерство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33" name="Rectangle 51"/>
              <p:cNvSpPr>
                <a:spLocks noChangeArrowheads="1"/>
              </p:cNvSpPr>
              <p:nvPr/>
            </p:nvSpPr>
            <p:spPr bwMode="auto">
              <a:xfrm>
                <a:off x="368" y="1283"/>
                <a:ext cx="59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фінансів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34" name="Rectangle 52"/>
              <p:cNvSpPr>
                <a:spLocks noChangeArrowheads="1"/>
              </p:cNvSpPr>
              <p:nvPr/>
            </p:nvSpPr>
            <p:spPr bwMode="auto">
              <a:xfrm>
                <a:off x="882" y="1283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35" name="Rectangle 53"/>
              <p:cNvSpPr>
                <a:spLocks noChangeArrowheads="1"/>
              </p:cNvSpPr>
              <p:nvPr/>
            </p:nvSpPr>
            <p:spPr bwMode="auto">
              <a:xfrm>
                <a:off x="1512" y="501"/>
                <a:ext cx="81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Бюджет </a:t>
                </a:r>
                <a:r>
                  <a:rPr kumimoji="0" lang="ru-RU" sz="1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держави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36" name="Rectangle 54"/>
              <p:cNvSpPr>
                <a:spLocks noChangeArrowheads="1"/>
              </p:cNvSpPr>
              <p:nvPr/>
            </p:nvSpPr>
            <p:spPr bwMode="auto">
              <a:xfrm>
                <a:off x="2331" y="501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37" name="Rectangle 55"/>
              <p:cNvSpPr>
                <a:spLocks noChangeArrowheads="1"/>
              </p:cNvSpPr>
              <p:nvPr/>
            </p:nvSpPr>
            <p:spPr bwMode="auto">
              <a:xfrm>
                <a:off x="2394" y="501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38" name="Rectangle 56"/>
              <p:cNvSpPr>
                <a:spLocks noChangeArrowheads="1"/>
              </p:cNvSpPr>
              <p:nvPr/>
            </p:nvSpPr>
            <p:spPr bwMode="auto">
              <a:xfrm>
                <a:off x="2536" y="501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39" name="Rectangle 57"/>
              <p:cNvSpPr>
                <a:spLocks noChangeArrowheads="1"/>
              </p:cNvSpPr>
              <p:nvPr/>
            </p:nvSpPr>
            <p:spPr bwMode="auto">
              <a:xfrm>
                <a:off x="2899" y="501"/>
                <a:ext cx="150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Складання і виконання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40" name="Rectangle 58"/>
              <p:cNvSpPr>
                <a:spLocks noChangeArrowheads="1"/>
              </p:cNvSpPr>
              <p:nvPr/>
            </p:nvSpPr>
            <p:spPr bwMode="auto">
              <a:xfrm>
                <a:off x="4292" y="501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41" name="Rectangle 59"/>
              <p:cNvSpPr>
                <a:spLocks noChangeArrowheads="1"/>
              </p:cNvSpPr>
              <p:nvPr/>
            </p:nvSpPr>
            <p:spPr bwMode="auto">
              <a:xfrm>
                <a:off x="283" y="470"/>
                <a:ext cx="10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42" name="Line 60"/>
              <p:cNvSpPr>
                <a:spLocks noChangeShapeType="1"/>
              </p:cNvSpPr>
              <p:nvPr/>
            </p:nvSpPr>
            <p:spPr bwMode="auto">
              <a:xfrm>
                <a:off x="283" y="470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43" name="Line 61"/>
              <p:cNvSpPr>
                <a:spLocks noChangeShapeType="1"/>
              </p:cNvSpPr>
              <p:nvPr/>
            </p:nvSpPr>
            <p:spPr bwMode="auto">
              <a:xfrm>
                <a:off x="283" y="47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44" name="Rectangle 62"/>
              <p:cNvSpPr>
                <a:spLocks noChangeArrowheads="1"/>
              </p:cNvSpPr>
              <p:nvPr/>
            </p:nvSpPr>
            <p:spPr bwMode="auto">
              <a:xfrm>
                <a:off x="293" y="470"/>
                <a:ext cx="113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45" name="Line 63"/>
              <p:cNvSpPr>
                <a:spLocks noChangeShapeType="1"/>
              </p:cNvSpPr>
              <p:nvPr/>
            </p:nvSpPr>
            <p:spPr bwMode="auto">
              <a:xfrm>
                <a:off x="293" y="470"/>
                <a:ext cx="113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46" name="Rectangle 64"/>
              <p:cNvSpPr>
                <a:spLocks noChangeArrowheads="1"/>
              </p:cNvSpPr>
              <p:nvPr/>
            </p:nvSpPr>
            <p:spPr bwMode="auto">
              <a:xfrm>
                <a:off x="1425" y="470"/>
                <a:ext cx="10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47" name="Line 65"/>
              <p:cNvSpPr>
                <a:spLocks noChangeShapeType="1"/>
              </p:cNvSpPr>
              <p:nvPr/>
            </p:nvSpPr>
            <p:spPr bwMode="auto">
              <a:xfrm>
                <a:off x="1425" y="470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48" name="Line 66"/>
              <p:cNvSpPr>
                <a:spLocks noChangeShapeType="1"/>
              </p:cNvSpPr>
              <p:nvPr/>
            </p:nvSpPr>
            <p:spPr bwMode="auto">
              <a:xfrm>
                <a:off x="1425" y="47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49" name="Rectangle 67"/>
              <p:cNvSpPr>
                <a:spLocks noChangeArrowheads="1"/>
              </p:cNvSpPr>
              <p:nvPr/>
            </p:nvSpPr>
            <p:spPr bwMode="auto">
              <a:xfrm>
                <a:off x="1435" y="470"/>
                <a:ext cx="137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50" name="Line 68"/>
              <p:cNvSpPr>
                <a:spLocks noChangeShapeType="1"/>
              </p:cNvSpPr>
              <p:nvPr/>
            </p:nvSpPr>
            <p:spPr bwMode="auto">
              <a:xfrm>
                <a:off x="1435" y="470"/>
                <a:ext cx="137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51" name="Rectangle 69"/>
              <p:cNvSpPr>
                <a:spLocks noChangeArrowheads="1"/>
              </p:cNvSpPr>
              <p:nvPr/>
            </p:nvSpPr>
            <p:spPr bwMode="auto">
              <a:xfrm>
                <a:off x="2813" y="470"/>
                <a:ext cx="11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52" name="Line 70"/>
              <p:cNvSpPr>
                <a:spLocks noChangeShapeType="1"/>
              </p:cNvSpPr>
              <p:nvPr/>
            </p:nvSpPr>
            <p:spPr bwMode="auto">
              <a:xfrm>
                <a:off x="2813" y="470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53" name="Line 71"/>
              <p:cNvSpPr>
                <a:spLocks noChangeShapeType="1"/>
              </p:cNvSpPr>
              <p:nvPr/>
            </p:nvSpPr>
            <p:spPr bwMode="auto">
              <a:xfrm>
                <a:off x="2813" y="47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54" name="Rectangle 72"/>
              <p:cNvSpPr>
                <a:spLocks noChangeArrowheads="1"/>
              </p:cNvSpPr>
              <p:nvPr/>
            </p:nvSpPr>
            <p:spPr bwMode="auto">
              <a:xfrm>
                <a:off x="2824" y="470"/>
                <a:ext cx="230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55" name="Line 73"/>
              <p:cNvSpPr>
                <a:spLocks noChangeShapeType="1"/>
              </p:cNvSpPr>
              <p:nvPr/>
            </p:nvSpPr>
            <p:spPr bwMode="auto">
              <a:xfrm>
                <a:off x="2824" y="470"/>
                <a:ext cx="230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56" name="Rectangle 74"/>
              <p:cNvSpPr>
                <a:spLocks noChangeArrowheads="1"/>
              </p:cNvSpPr>
              <p:nvPr/>
            </p:nvSpPr>
            <p:spPr bwMode="auto">
              <a:xfrm>
                <a:off x="5131" y="470"/>
                <a:ext cx="11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57" name="Line 75"/>
              <p:cNvSpPr>
                <a:spLocks noChangeShapeType="1"/>
              </p:cNvSpPr>
              <p:nvPr/>
            </p:nvSpPr>
            <p:spPr bwMode="auto">
              <a:xfrm>
                <a:off x="5131" y="470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58" name="Line 76"/>
              <p:cNvSpPr>
                <a:spLocks noChangeShapeType="1"/>
              </p:cNvSpPr>
              <p:nvPr/>
            </p:nvSpPr>
            <p:spPr bwMode="auto">
              <a:xfrm>
                <a:off x="5131" y="470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59" name="Rectangle 77"/>
              <p:cNvSpPr>
                <a:spLocks noChangeArrowheads="1"/>
              </p:cNvSpPr>
              <p:nvPr/>
            </p:nvSpPr>
            <p:spPr bwMode="auto">
              <a:xfrm>
                <a:off x="283" y="478"/>
                <a:ext cx="10" cy="1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60" name="Line 78"/>
              <p:cNvSpPr>
                <a:spLocks noChangeShapeType="1"/>
              </p:cNvSpPr>
              <p:nvPr/>
            </p:nvSpPr>
            <p:spPr bwMode="auto">
              <a:xfrm>
                <a:off x="283" y="478"/>
                <a:ext cx="0" cy="16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61" name="Rectangle 79"/>
              <p:cNvSpPr>
                <a:spLocks noChangeArrowheads="1"/>
              </p:cNvSpPr>
              <p:nvPr/>
            </p:nvSpPr>
            <p:spPr bwMode="auto">
              <a:xfrm>
                <a:off x="1425" y="478"/>
                <a:ext cx="10" cy="1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62" name="Line 80"/>
              <p:cNvSpPr>
                <a:spLocks noChangeShapeType="1"/>
              </p:cNvSpPr>
              <p:nvPr/>
            </p:nvSpPr>
            <p:spPr bwMode="auto">
              <a:xfrm>
                <a:off x="1425" y="478"/>
                <a:ext cx="0" cy="16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63" name="Rectangle 81"/>
              <p:cNvSpPr>
                <a:spLocks noChangeArrowheads="1"/>
              </p:cNvSpPr>
              <p:nvPr/>
            </p:nvSpPr>
            <p:spPr bwMode="auto">
              <a:xfrm>
                <a:off x="2813" y="478"/>
                <a:ext cx="11" cy="1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64" name="Line 82"/>
              <p:cNvSpPr>
                <a:spLocks noChangeShapeType="1"/>
              </p:cNvSpPr>
              <p:nvPr/>
            </p:nvSpPr>
            <p:spPr bwMode="auto">
              <a:xfrm>
                <a:off x="2813" y="478"/>
                <a:ext cx="0" cy="16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65" name="Rectangle 83"/>
              <p:cNvSpPr>
                <a:spLocks noChangeArrowheads="1"/>
              </p:cNvSpPr>
              <p:nvPr/>
            </p:nvSpPr>
            <p:spPr bwMode="auto">
              <a:xfrm>
                <a:off x="5131" y="478"/>
                <a:ext cx="11" cy="1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66" name="Line 84"/>
              <p:cNvSpPr>
                <a:spLocks noChangeShapeType="1"/>
              </p:cNvSpPr>
              <p:nvPr/>
            </p:nvSpPr>
            <p:spPr bwMode="auto">
              <a:xfrm>
                <a:off x="5131" y="478"/>
                <a:ext cx="0" cy="16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67" name="Rectangle 85"/>
              <p:cNvSpPr>
                <a:spLocks noChangeArrowheads="1"/>
              </p:cNvSpPr>
              <p:nvPr/>
            </p:nvSpPr>
            <p:spPr bwMode="auto">
              <a:xfrm>
                <a:off x="1512" y="716"/>
                <a:ext cx="76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Державний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68" name="Rectangle 86"/>
              <p:cNvSpPr>
                <a:spLocks noChangeArrowheads="1"/>
              </p:cNvSpPr>
              <p:nvPr/>
            </p:nvSpPr>
            <p:spPr bwMode="auto">
              <a:xfrm>
                <a:off x="2196" y="716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69" name="Rectangle 87"/>
              <p:cNvSpPr>
                <a:spLocks noChangeArrowheads="1"/>
              </p:cNvSpPr>
              <p:nvPr/>
            </p:nvSpPr>
            <p:spPr bwMode="auto">
              <a:xfrm>
                <a:off x="1512" y="824"/>
                <a:ext cx="203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кр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70" name="Rectangle 88"/>
              <p:cNvSpPr>
                <a:spLocks noChangeArrowheads="1"/>
              </p:cNvSpPr>
              <p:nvPr/>
            </p:nvSpPr>
            <p:spPr bwMode="auto">
              <a:xfrm>
                <a:off x="1651" y="824"/>
                <a:ext cx="123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е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71" name="Rectangle 89"/>
              <p:cNvSpPr>
                <a:spLocks noChangeArrowheads="1"/>
              </p:cNvSpPr>
              <p:nvPr/>
            </p:nvSpPr>
            <p:spPr bwMode="auto">
              <a:xfrm>
                <a:off x="1714" y="824"/>
                <a:ext cx="27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дит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72" name="Rectangle 90"/>
              <p:cNvSpPr>
                <a:spLocks noChangeArrowheads="1"/>
              </p:cNvSpPr>
              <p:nvPr/>
            </p:nvSpPr>
            <p:spPr bwMode="auto">
              <a:xfrm>
                <a:off x="1922" y="824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73" name="Rectangle 91"/>
              <p:cNvSpPr>
                <a:spLocks noChangeArrowheads="1"/>
              </p:cNvSpPr>
              <p:nvPr/>
            </p:nvSpPr>
            <p:spPr bwMode="auto">
              <a:xfrm>
                <a:off x="2899" y="661"/>
                <a:ext cx="188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Випуск позик, використання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74" name="Rectangle 92"/>
              <p:cNvSpPr>
                <a:spLocks noChangeArrowheads="1"/>
              </p:cNvSpPr>
              <p:nvPr/>
            </p:nvSpPr>
            <p:spPr bwMode="auto">
              <a:xfrm>
                <a:off x="2899" y="771"/>
                <a:ext cx="195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залучених коштів, погашення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75" name="Rectangle 93"/>
              <p:cNvSpPr>
                <a:spLocks noChangeArrowheads="1"/>
              </p:cNvSpPr>
              <p:nvPr/>
            </p:nvSpPr>
            <p:spPr bwMode="auto">
              <a:xfrm>
                <a:off x="2899" y="877"/>
                <a:ext cx="45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боргів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76" name="Rectangle 94"/>
              <p:cNvSpPr>
                <a:spLocks noChangeArrowheads="1"/>
              </p:cNvSpPr>
              <p:nvPr/>
            </p:nvSpPr>
            <p:spPr bwMode="auto">
              <a:xfrm>
                <a:off x="3275" y="877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77" name="Rectangle 95"/>
              <p:cNvSpPr>
                <a:spLocks noChangeArrowheads="1"/>
              </p:cNvSpPr>
              <p:nvPr/>
            </p:nvSpPr>
            <p:spPr bwMode="auto">
              <a:xfrm>
                <a:off x="283" y="643"/>
                <a:ext cx="1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78" name="Line 96"/>
              <p:cNvSpPr>
                <a:spLocks noChangeShapeType="1"/>
              </p:cNvSpPr>
              <p:nvPr/>
            </p:nvSpPr>
            <p:spPr bwMode="auto">
              <a:xfrm>
                <a:off x="283" y="64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79" name="Rectangle 97"/>
              <p:cNvSpPr>
                <a:spLocks noChangeArrowheads="1"/>
              </p:cNvSpPr>
              <p:nvPr/>
            </p:nvSpPr>
            <p:spPr bwMode="auto">
              <a:xfrm>
                <a:off x="1425" y="643"/>
                <a:ext cx="1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80" name="Line 98"/>
              <p:cNvSpPr>
                <a:spLocks noChangeShapeType="1"/>
              </p:cNvSpPr>
              <p:nvPr/>
            </p:nvSpPr>
            <p:spPr bwMode="auto">
              <a:xfrm>
                <a:off x="1425" y="64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pic>
            <p:nvPicPr>
              <p:cNvPr id="9315" name="Picture 9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16" name="Picture 100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2" y="643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17" name="Picture 101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0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18" name="Picture 102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7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19" name="Picture 103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64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0" name="Picture 104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21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1" name="Picture 105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8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2" name="Picture 106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5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3" name="Picture 107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92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4" name="Picture 108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49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5" name="Picture 109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06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6" name="Picture 110"/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63" y="643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7" name="Picture 111"/>
              <p:cNvPicPr>
                <a:picLocks noChangeAspect="1" noChangeArrowheads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21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8" name="Picture 112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8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9" name="Picture 113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35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30" name="Picture 114"/>
              <p:cNvPicPr>
                <a:picLocks noChangeAspect="1" noChangeArrowheads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92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31" name="Picture 115"/>
              <p:cNvPicPr>
                <a:picLocks noChangeAspect="1" noChangeArrowheads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9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32" name="Picture 116"/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6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33" name="Picture 117"/>
              <p:cNvPicPr>
                <a:picLocks noChangeAspect="1" noChangeArrowheads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63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34" name="Picture 118"/>
              <p:cNvPicPr>
                <a:picLocks noChangeAspect="1" noChangeArrowheads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20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35" name="Picture 119"/>
              <p:cNvPicPr>
                <a:picLocks noChangeAspect="1" noChangeArrowheads="1"/>
              </p:cNvPicPr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7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36" name="Picture 120"/>
              <p:cNvPicPr>
                <a:picLocks noChangeAspect="1" noChangeArrowheads="1"/>
              </p:cNvPicPr>
              <p:nvPr/>
            </p:nvPicPr>
            <p:blipFill>
              <a:blip r:embed="rId2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34" y="643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37" name="Picture 121"/>
              <p:cNvPicPr>
                <a:picLocks noChangeAspect="1" noChangeArrowheads="1"/>
              </p:cNvPicPr>
              <p:nvPr/>
            </p:nvPicPr>
            <p:blipFill>
              <a:blip r:embed="rId2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92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38" name="Picture 122"/>
              <p:cNvPicPr>
                <a:picLocks noChangeAspect="1" noChangeArrowheads="1"/>
              </p:cNvPicPr>
              <p:nvPr/>
            </p:nvPicPr>
            <p:blipFill>
              <a:blip r:embed="rId2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49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39" name="Picture 123"/>
              <p:cNvPicPr>
                <a:picLocks noChangeAspect="1" noChangeArrowheads="1"/>
              </p:cNvPicPr>
              <p:nvPr/>
            </p:nvPicPr>
            <p:blipFill>
              <a:blip r:embed="rId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6" y="643"/>
                <a:ext cx="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081" name="Rectangle 124"/>
              <p:cNvSpPr>
                <a:spLocks noChangeArrowheads="1"/>
              </p:cNvSpPr>
              <p:nvPr/>
            </p:nvSpPr>
            <p:spPr bwMode="auto">
              <a:xfrm>
                <a:off x="2813" y="643"/>
                <a:ext cx="11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82" name="Line 125"/>
              <p:cNvSpPr>
                <a:spLocks noChangeShapeType="1"/>
              </p:cNvSpPr>
              <p:nvPr/>
            </p:nvSpPr>
            <p:spPr bwMode="auto">
              <a:xfrm>
                <a:off x="2813" y="643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pic>
            <p:nvPicPr>
              <p:cNvPr id="9342" name="Picture 126"/>
              <p:cNvPicPr>
                <a:picLocks noChangeAspect="1" noChangeArrowheads="1"/>
              </p:cNvPicPr>
              <p:nvPr/>
            </p:nvPicPr>
            <p:blipFill>
              <a:blip r:embed="rId2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4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43" name="Picture 127"/>
              <p:cNvPicPr>
                <a:picLocks noChangeAspect="1" noChangeArrowheads="1"/>
              </p:cNvPicPr>
              <p:nvPr/>
            </p:nvPicPr>
            <p:blipFill>
              <a:blip r:embed="rId2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1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44" name="Picture 128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38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45" name="Picture 129"/>
              <p:cNvPicPr>
                <a:picLocks noChangeAspect="1" noChangeArrowheads="1"/>
              </p:cNvPicPr>
              <p:nvPr/>
            </p:nvPicPr>
            <p:blipFill>
              <a:blip r:embed="rId3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95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46" name="Picture 130"/>
              <p:cNvPicPr>
                <a:picLocks noChangeAspect="1" noChangeArrowheads="1"/>
              </p:cNvPicPr>
              <p:nvPr/>
            </p:nvPicPr>
            <p:blipFill>
              <a:blip r:embed="rId3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52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47" name="Picture 131"/>
              <p:cNvPicPr>
                <a:picLocks noChangeAspect="1" noChangeArrowheads="1"/>
              </p:cNvPicPr>
              <p:nvPr/>
            </p:nvPicPr>
            <p:blipFill>
              <a:blip r:embed="rId3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09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48" name="Picture 132"/>
              <p:cNvPicPr>
                <a:picLocks noChangeAspect="1" noChangeArrowheads="1"/>
              </p:cNvPicPr>
              <p:nvPr/>
            </p:nvPicPr>
            <p:blipFill>
              <a:blip r:embed="rId3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6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49" name="Picture 133"/>
              <p:cNvPicPr>
                <a:picLocks noChangeAspect="1" noChangeArrowheads="1"/>
              </p:cNvPicPr>
              <p:nvPr/>
            </p:nvPicPr>
            <p:blipFill>
              <a:blip r:embed="rId3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23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50" name="Picture 134"/>
              <p:cNvPicPr>
                <a:picLocks noChangeAspect="1" noChangeArrowheads="1"/>
              </p:cNvPicPr>
              <p:nvPr/>
            </p:nvPicPr>
            <p:blipFill>
              <a:blip r:embed="rId3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80" y="643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51" name="Picture 135"/>
              <p:cNvPicPr>
                <a:picLocks noChangeAspect="1" noChangeArrowheads="1"/>
              </p:cNvPicPr>
              <p:nvPr/>
            </p:nvPicPr>
            <p:blipFill>
              <a:blip r:embed="rId3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38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52" name="Picture 136"/>
              <p:cNvPicPr>
                <a:picLocks noChangeAspect="1" noChangeArrowheads="1"/>
              </p:cNvPicPr>
              <p:nvPr/>
            </p:nvPicPr>
            <p:blipFill>
              <a:blip r:embed="rId3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95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53" name="Picture 137"/>
              <p:cNvPicPr>
                <a:picLocks noChangeAspect="1" noChangeArrowheads="1"/>
              </p:cNvPicPr>
              <p:nvPr/>
            </p:nvPicPr>
            <p:blipFill>
              <a:blip r:embed="rId3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52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54" name="Picture 138"/>
              <p:cNvPicPr>
                <a:picLocks noChangeAspect="1" noChangeArrowheads="1"/>
              </p:cNvPicPr>
              <p:nvPr/>
            </p:nvPicPr>
            <p:blipFill>
              <a:blip r:embed="rId3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09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55" name="Picture 139"/>
              <p:cNvPicPr>
                <a:picLocks noChangeAspect="1" noChangeArrowheads="1"/>
              </p:cNvPicPr>
              <p:nvPr/>
            </p:nvPicPr>
            <p:blipFill>
              <a:blip r:embed="rId4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6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56" name="Picture 140"/>
              <p:cNvPicPr>
                <a:picLocks noChangeAspect="1" noChangeArrowheads="1"/>
              </p:cNvPicPr>
              <p:nvPr/>
            </p:nvPicPr>
            <p:blipFill>
              <a:blip r:embed="rId4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3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57" name="Picture 141"/>
              <p:cNvPicPr>
                <a:picLocks noChangeAspect="1" noChangeArrowheads="1"/>
              </p:cNvPicPr>
              <p:nvPr/>
            </p:nvPicPr>
            <p:blipFill>
              <a:blip r:embed="rId4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80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58" name="Picture 142"/>
              <p:cNvPicPr>
                <a:picLocks noChangeAspect="1" noChangeArrowheads="1"/>
              </p:cNvPicPr>
              <p:nvPr/>
            </p:nvPicPr>
            <p:blipFill>
              <a:blip r:embed="rId4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7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59" name="Picture 143"/>
              <p:cNvPicPr>
                <a:picLocks noChangeAspect="1" noChangeArrowheads="1"/>
              </p:cNvPicPr>
              <p:nvPr/>
            </p:nvPicPr>
            <p:blipFill>
              <a:blip r:embed="rId4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94" y="643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60" name="Picture 144"/>
              <p:cNvPicPr>
                <a:picLocks noChangeAspect="1" noChangeArrowheads="1"/>
              </p:cNvPicPr>
              <p:nvPr/>
            </p:nvPicPr>
            <p:blipFill>
              <a:blip r:embed="rId4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52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61" name="Picture 145"/>
              <p:cNvPicPr>
                <a:picLocks noChangeAspect="1" noChangeArrowheads="1"/>
              </p:cNvPicPr>
              <p:nvPr/>
            </p:nvPicPr>
            <p:blipFill>
              <a:blip r:embed="rId4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9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62" name="Picture 146"/>
              <p:cNvPicPr>
                <a:picLocks noChangeAspect="1" noChangeArrowheads="1"/>
              </p:cNvPicPr>
              <p:nvPr/>
            </p:nvPicPr>
            <p:blipFill>
              <a:blip r:embed="rId4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66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63" name="Picture 147"/>
              <p:cNvPicPr>
                <a:picLocks noChangeAspect="1" noChangeArrowheads="1"/>
              </p:cNvPicPr>
              <p:nvPr/>
            </p:nvPicPr>
            <p:blipFill>
              <a:blip r:embed="rId4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23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64" name="Picture 148"/>
              <p:cNvPicPr>
                <a:picLocks noChangeAspect="1" noChangeArrowheads="1"/>
              </p:cNvPicPr>
              <p:nvPr/>
            </p:nvPicPr>
            <p:blipFill>
              <a:blip r:embed="rId4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80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65" name="Picture 149"/>
              <p:cNvPicPr>
                <a:picLocks noChangeAspect="1" noChangeArrowheads="1"/>
              </p:cNvPicPr>
              <p:nvPr/>
            </p:nvPicPr>
            <p:blipFill>
              <a:blip r:embed="rId5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7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66" name="Picture 150"/>
              <p:cNvPicPr>
                <a:picLocks noChangeAspect="1" noChangeArrowheads="1"/>
              </p:cNvPicPr>
              <p:nvPr/>
            </p:nvPicPr>
            <p:blipFill>
              <a:blip r:embed="rId5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94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67" name="Picture 151"/>
              <p:cNvPicPr>
                <a:picLocks noChangeAspect="1" noChangeArrowheads="1"/>
              </p:cNvPicPr>
              <p:nvPr/>
            </p:nvPicPr>
            <p:blipFill>
              <a:blip r:embed="rId5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51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68" name="Picture 152"/>
              <p:cNvPicPr>
                <a:picLocks noChangeAspect="1" noChangeArrowheads="1"/>
              </p:cNvPicPr>
              <p:nvPr/>
            </p:nvPicPr>
            <p:blipFill>
              <a:blip r:embed="rId5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08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69" name="Picture 153"/>
              <p:cNvPicPr>
                <a:picLocks noChangeAspect="1" noChangeArrowheads="1"/>
              </p:cNvPicPr>
              <p:nvPr/>
            </p:nvPicPr>
            <p:blipFill>
              <a:blip r:embed="rId5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5" y="643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70" name="Picture 154"/>
              <p:cNvPicPr>
                <a:picLocks noChangeAspect="1" noChangeArrowheads="1"/>
              </p:cNvPicPr>
              <p:nvPr/>
            </p:nvPicPr>
            <p:blipFill>
              <a:blip r:embed="rId5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3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71" name="Picture 155"/>
              <p:cNvPicPr>
                <a:picLocks noChangeAspect="1" noChangeArrowheads="1"/>
              </p:cNvPicPr>
              <p:nvPr/>
            </p:nvPicPr>
            <p:blipFill>
              <a:blip r:embed="rId5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80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72" name="Picture 156"/>
              <p:cNvPicPr>
                <a:picLocks noChangeAspect="1" noChangeArrowheads="1"/>
              </p:cNvPicPr>
              <p:nvPr/>
            </p:nvPicPr>
            <p:blipFill>
              <a:blip r:embed="rId5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37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73" name="Picture 157"/>
              <p:cNvPicPr>
                <a:picLocks noChangeAspect="1" noChangeArrowheads="1"/>
              </p:cNvPicPr>
              <p:nvPr/>
            </p:nvPicPr>
            <p:blipFill>
              <a:blip r:embed="rId5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94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74" name="Picture 158"/>
              <p:cNvPicPr>
                <a:picLocks noChangeAspect="1" noChangeArrowheads="1"/>
              </p:cNvPicPr>
              <p:nvPr/>
            </p:nvPicPr>
            <p:blipFill>
              <a:blip r:embed="rId5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1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75" name="Picture 159"/>
              <p:cNvPicPr>
                <a:picLocks noChangeAspect="1" noChangeArrowheads="1"/>
              </p:cNvPicPr>
              <p:nvPr/>
            </p:nvPicPr>
            <p:blipFill>
              <a:blip r:embed="rId6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8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76" name="Picture 160"/>
              <p:cNvPicPr>
                <a:picLocks noChangeAspect="1" noChangeArrowheads="1"/>
              </p:cNvPicPr>
              <p:nvPr/>
            </p:nvPicPr>
            <p:blipFill>
              <a:blip r:embed="rId6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5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77" name="Picture 161"/>
              <p:cNvPicPr>
                <a:picLocks noChangeAspect="1" noChangeArrowheads="1"/>
              </p:cNvPicPr>
              <p:nvPr/>
            </p:nvPicPr>
            <p:blipFill>
              <a:blip r:embed="rId6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22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78" name="Picture 162"/>
              <p:cNvPicPr>
                <a:picLocks noChangeAspect="1" noChangeArrowheads="1"/>
              </p:cNvPicPr>
              <p:nvPr/>
            </p:nvPicPr>
            <p:blipFill>
              <a:blip r:embed="rId6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79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79" name="Picture 163"/>
              <p:cNvPicPr>
                <a:picLocks noChangeAspect="1" noChangeArrowheads="1"/>
              </p:cNvPicPr>
              <p:nvPr/>
            </p:nvPicPr>
            <p:blipFill>
              <a:blip r:embed="rId6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36" y="643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80" name="Picture 164"/>
              <p:cNvPicPr>
                <a:picLocks noChangeAspect="1" noChangeArrowheads="1"/>
              </p:cNvPicPr>
              <p:nvPr/>
            </p:nvPicPr>
            <p:blipFill>
              <a:blip r:embed="rId6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94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81" name="Picture 165"/>
              <p:cNvPicPr>
                <a:picLocks noChangeAspect="1" noChangeArrowheads="1"/>
              </p:cNvPicPr>
              <p:nvPr/>
            </p:nvPicPr>
            <p:blipFill>
              <a:blip r:embed="rId6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1" y="643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82" name="Picture 166"/>
              <p:cNvPicPr>
                <a:picLocks noChangeAspect="1" noChangeArrowheads="1"/>
              </p:cNvPicPr>
              <p:nvPr/>
            </p:nvPicPr>
            <p:blipFill>
              <a:blip r:embed="rId6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08" y="643"/>
                <a:ext cx="2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083" name="Rectangle 167"/>
              <p:cNvSpPr>
                <a:spLocks noChangeArrowheads="1"/>
              </p:cNvSpPr>
              <p:nvPr/>
            </p:nvSpPr>
            <p:spPr bwMode="auto">
              <a:xfrm>
                <a:off x="5131" y="643"/>
                <a:ext cx="11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84" name="Line 168"/>
              <p:cNvSpPr>
                <a:spLocks noChangeShapeType="1"/>
              </p:cNvSpPr>
              <p:nvPr/>
            </p:nvSpPr>
            <p:spPr bwMode="auto">
              <a:xfrm>
                <a:off x="5131" y="643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85" name="Rectangle 169"/>
              <p:cNvSpPr>
                <a:spLocks noChangeArrowheads="1"/>
              </p:cNvSpPr>
              <p:nvPr/>
            </p:nvSpPr>
            <p:spPr bwMode="auto">
              <a:xfrm>
                <a:off x="283" y="649"/>
                <a:ext cx="10" cy="37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86" name="Line 170"/>
              <p:cNvSpPr>
                <a:spLocks noChangeShapeType="1"/>
              </p:cNvSpPr>
              <p:nvPr/>
            </p:nvSpPr>
            <p:spPr bwMode="auto">
              <a:xfrm>
                <a:off x="283" y="649"/>
                <a:ext cx="0" cy="3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87" name="Rectangle 171"/>
              <p:cNvSpPr>
                <a:spLocks noChangeArrowheads="1"/>
              </p:cNvSpPr>
              <p:nvPr/>
            </p:nvSpPr>
            <p:spPr bwMode="auto">
              <a:xfrm>
                <a:off x="1425" y="649"/>
                <a:ext cx="10" cy="37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88" name="Line 172"/>
              <p:cNvSpPr>
                <a:spLocks noChangeShapeType="1"/>
              </p:cNvSpPr>
              <p:nvPr/>
            </p:nvSpPr>
            <p:spPr bwMode="auto">
              <a:xfrm>
                <a:off x="1425" y="649"/>
                <a:ext cx="0" cy="3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89" name="Rectangle 173"/>
              <p:cNvSpPr>
                <a:spLocks noChangeArrowheads="1"/>
              </p:cNvSpPr>
              <p:nvPr/>
            </p:nvSpPr>
            <p:spPr bwMode="auto">
              <a:xfrm>
                <a:off x="2813" y="649"/>
                <a:ext cx="11" cy="37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90" name="Line 174"/>
              <p:cNvSpPr>
                <a:spLocks noChangeShapeType="1"/>
              </p:cNvSpPr>
              <p:nvPr/>
            </p:nvSpPr>
            <p:spPr bwMode="auto">
              <a:xfrm>
                <a:off x="2813" y="649"/>
                <a:ext cx="0" cy="3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91" name="Rectangle 175"/>
              <p:cNvSpPr>
                <a:spLocks noChangeArrowheads="1"/>
              </p:cNvSpPr>
              <p:nvPr/>
            </p:nvSpPr>
            <p:spPr bwMode="auto">
              <a:xfrm>
                <a:off x="5131" y="649"/>
                <a:ext cx="11" cy="37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92" name="Line 176"/>
              <p:cNvSpPr>
                <a:spLocks noChangeShapeType="1"/>
              </p:cNvSpPr>
              <p:nvPr/>
            </p:nvSpPr>
            <p:spPr bwMode="auto">
              <a:xfrm>
                <a:off x="5131" y="649"/>
                <a:ext cx="0" cy="3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93" name="Rectangle 177"/>
              <p:cNvSpPr>
                <a:spLocks noChangeArrowheads="1"/>
              </p:cNvSpPr>
              <p:nvPr/>
            </p:nvSpPr>
            <p:spPr bwMode="auto">
              <a:xfrm>
                <a:off x="1512" y="1081"/>
                <a:ext cx="81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Міжнародні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94" name="Rectangle 178"/>
              <p:cNvSpPr>
                <a:spLocks noChangeArrowheads="1"/>
              </p:cNvSpPr>
              <p:nvPr/>
            </p:nvSpPr>
            <p:spPr bwMode="auto">
              <a:xfrm>
                <a:off x="2240" y="1081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95" name="Rectangle 179"/>
              <p:cNvSpPr>
                <a:spLocks noChangeArrowheads="1"/>
              </p:cNvSpPr>
              <p:nvPr/>
            </p:nvSpPr>
            <p:spPr bwMode="auto">
              <a:xfrm>
                <a:off x="1512" y="1189"/>
                <a:ext cx="46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фінансові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96" name="Rectangle 180"/>
              <p:cNvSpPr>
                <a:spLocks noChangeArrowheads="1"/>
              </p:cNvSpPr>
              <p:nvPr/>
            </p:nvSpPr>
            <p:spPr bwMode="auto">
              <a:xfrm>
                <a:off x="1855" y="1189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97" name="Rectangle 181"/>
              <p:cNvSpPr>
                <a:spLocks noChangeArrowheads="1"/>
              </p:cNvSpPr>
              <p:nvPr/>
            </p:nvSpPr>
            <p:spPr bwMode="auto">
              <a:xfrm>
                <a:off x="2096" y="1189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98" name="Rectangle 182"/>
              <p:cNvSpPr>
                <a:spLocks noChangeArrowheads="1"/>
              </p:cNvSpPr>
              <p:nvPr/>
            </p:nvSpPr>
            <p:spPr bwMode="auto">
              <a:xfrm>
                <a:off x="1512" y="1297"/>
                <a:ext cx="49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відносини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99" name="Rectangle 183"/>
              <p:cNvSpPr>
                <a:spLocks noChangeArrowheads="1"/>
              </p:cNvSpPr>
              <p:nvPr/>
            </p:nvSpPr>
            <p:spPr bwMode="auto">
              <a:xfrm>
                <a:off x="1764" y="1297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00" name="Rectangle 184"/>
              <p:cNvSpPr>
                <a:spLocks noChangeArrowheads="1"/>
              </p:cNvSpPr>
              <p:nvPr/>
            </p:nvSpPr>
            <p:spPr bwMode="auto">
              <a:xfrm>
                <a:off x="1835" y="1297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01" name="Rectangle 185"/>
              <p:cNvSpPr>
                <a:spLocks noChangeArrowheads="1"/>
              </p:cNvSpPr>
              <p:nvPr/>
            </p:nvSpPr>
            <p:spPr bwMode="auto">
              <a:xfrm>
                <a:off x="2126" y="1297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02" name="Rectangle 186"/>
              <p:cNvSpPr>
                <a:spLocks noChangeArrowheads="1"/>
              </p:cNvSpPr>
              <p:nvPr/>
            </p:nvSpPr>
            <p:spPr bwMode="auto">
              <a:xfrm>
                <a:off x="2899" y="1032"/>
                <a:ext cx="225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Взаємовідносини з урядами інших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03" name="Rectangle 187"/>
              <p:cNvSpPr>
                <a:spLocks noChangeArrowheads="1"/>
              </p:cNvSpPr>
              <p:nvPr/>
            </p:nvSpPr>
            <p:spPr bwMode="auto">
              <a:xfrm>
                <a:off x="2899" y="1135"/>
                <a:ext cx="233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країн, міжнародними організаціями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04" name="Rectangle 188"/>
              <p:cNvSpPr>
                <a:spLocks noChangeArrowheads="1"/>
              </p:cNvSpPr>
              <p:nvPr/>
            </p:nvSpPr>
            <p:spPr bwMode="auto">
              <a:xfrm>
                <a:off x="2899" y="1238"/>
                <a:ext cx="1949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і міжнародними фінансовими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05" name="Rectangle 189"/>
              <p:cNvSpPr>
                <a:spLocks noChangeArrowheads="1"/>
              </p:cNvSpPr>
              <p:nvPr/>
            </p:nvSpPr>
            <p:spPr bwMode="auto">
              <a:xfrm>
                <a:off x="2899" y="1339"/>
                <a:ext cx="45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інстит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06" name="Rectangle 190"/>
              <p:cNvSpPr>
                <a:spLocks noChangeArrowheads="1"/>
              </p:cNvSpPr>
              <p:nvPr/>
            </p:nvSpPr>
            <p:spPr bwMode="auto">
              <a:xfrm>
                <a:off x="3277" y="1339"/>
                <a:ext cx="13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у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07" name="Rectangle 191"/>
              <p:cNvSpPr>
                <a:spLocks noChangeArrowheads="1"/>
              </p:cNvSpPr>
              <p:nvPr/>
            </p:nvSpPr>
            <p:spPr bwMode="auto">
              <a:xfrm>
                <a:off x="3345" y="1339"/>
                <a:ext cx="41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ціями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08" name="Rectangle 192"/>
              <p:cNvSpPr>
                <a:spLocks noChangeArrowheads="1"/>
              </p:cNvSpPr>
              <p:nvPr/>
            </p:nvSpPr>
            <p:spPr bwMode="auto">
              <a:xfrm>
                <a:off x="3691" y="1339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09" name="Rectangle 193"/>
              <p:cNvSpPr>
                <a:spLocks noChangeArrowheads="1"/>
              </p:cNvSpPr>
              <p:nvPr/>
            </p:nvSpPr>
            <p:spPr bwMode="auto">
              <a:xfrm>
                <a:off x="283" y="1019"/>
                <a:ext cx="1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110" name="Line 194"/>
              <p:cNvSpPr>
                <a:spLocks noChangeShapeType="1"/>
              </p:cNvSpPr>
              <p:nvPr/>
            </p:nvSpPr>
            <p:spPr bwMode="auto">
              <a:xfrm>
                <a:off x="283" y="101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111" name="Rectangle 195"/>
              <p:cNvSpPr>
                <a:spLocks noChangeArrowheads="1"/>
              </p:cNvSpPr>
              <p:nvPr/>
            </p:nvSpPr>
            <p:spPr bwMode="auto">
              <a:xfrm>
                <a:off x="1425" y="1019"/>
                <a:ext cx="1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312" name="Line 196"/>
              <p:cNvSpPr>
                <a:spLocks noChangeShapeType="1"/>
              </p:cNvSpPr>
              <p:nvPr/>
            </p:nvSpPr>
            <p:spPr bwMode="auto">
              <a:xfrm>
                <a:off x="1425" y="101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pic>
            <p:nvPicPr>
              <p:cNvPr id="9313" name="Picture 197"/>
              <p:cNvPicPr>
                <a:picLocks noChangeAspect="1" noChangeArrowheads="1"/>
              </p:cNvPicPr>
              <p:nvPr/>
            </p:nvPicPr>
            <p:blipFill>
              <a:blip r:embed="rId6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14" name="Picture 198"/>
              <p:cNvPicPr>
                <a:picLocks noChangeAspect="1" noChangeArrowheads="1"/>
              </p:cNvPicPr>
              <p:nvPr/>
            </p:nvPicPr>
            <p:blipFill>
              <a:blip r:embed="rId6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2" y="1019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40" name="Picture 199"/>
              <p:cNvPicPr>
                <a:picLocks noChangeAspect="1" noChangeArrowheads="1"/>
              </p:cNvPicPr>
              <p:nvPr/>
            </p:nvPicPr>
            <p:blipFill>
              <a:blip r:embed="rId7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0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41" name="Picture 200"/>
              <p:cNvPicPr>
                <a:picLocks noChangeAspect="1" noChangeArrowheads="1"/>
              </p:cNvPicPr>
              <p:nvPr/>
            </p:nvPicPr>
            <p:blipFill>
              <a:blip r:embed="rId7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7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83" name="Picture 201"/>
              <p:cNvPicPr>
                <a:picLocks noChangeAspect="1" noChangeArrowheads="1"/>
              </p:cNvPicPr>
              <p:nvPr/>
            </p:nvPicPr>
            <p:blipFill>
              <a:blip r:embed="rId7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64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84" name="Picture 202"/>
              <p:cNvPicPr>
                <a:picLocks noChangeAspect="1" noChangeArrowheads="1"/>
              </p:cNvPicPr>
              <p:nvPr/>
            </p:nvPicPr>
            <p:blipFill>
              <a:blip r:embed="rId7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21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85" name="Picture 203"/>
              <p:cNvPicPr>
                <a:picLocks noChangeAspect="1" noChangeArrowheads="1"/>
              </p:cNvPicPr>
              <p:nvPr/>
            </p:nvPicPr>
            <p:blipFill>
              <a:blip r:embed="rId7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8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86" name="Picture 204"/>
              <p:cNvPicPr>
                <a:picLocks noChangeAspect="1" noChangeArrowheads="1"/>
              </p:cNvPicPr>
              <p:nvPr/>
            </p:nvPicPr>
            <p:blipFill>
              <a:blip r:embed="rId7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5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5" name="Group 406"/>
            <p:cNvGrpSpPr>
              <a:grpSpLocks/>
            </p:cNvGrpSpPr>
            <p:nvPr/>
          </p:nvGrpSpPr>
          <p:grpSpPr bwMode="auto">
            <a:xfrm>
              <a:off x="283" y="1019"/>
              <a:ext cx="4859" cy="1120"/>
              <a:chOff x="283" y="1019"/>
              <a:chExt cx="4859" cy="1120"/>
            </a:xfrm>
          </p:grpSpPr>
          <p:pic>
            <p:nvPicPr>
              <p:cNvPr id="9422" name="Picture 206"/>
              <p:cNvPicPr>
                <a:picLocks noChangeAspect="1" noChangeArrowheads="1"/>
              </p:cNvPicPr>
              <p:nvPr/>
            </p:nvPicPr>
            <p:blipFill>
              <a:blip r:embed="rId7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92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23" name="Picture 207"/>
              <p:cNvPicPr>
                <a:picLocks noChangeAspect="1" noChangeArrowheads="1"/>
              </p:cNvPicPr>
              <p:nvPr/>
            </p:nvPicPr>
            <p:blipFill>
              <a:blip r:embed="rId7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49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24" name="Picture 208"/>
              <p:cNvPicPr>
                <a:picLocks noChangeAspect="1" noChangeArrowheads="1"/>
              </p:cNvPicPr>
              <p:nvPr/>
            </p:nvPicPr>
            <p:blipFill>
              <a:blip r:embed="rId7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06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25" name="Picture 209"/>
              <p:cNvPicPr>
                <a:picLocks noChangeAspect="1" noChangeArrowheads="1"/>
              </p:cNvPicPr>
              <p:nvPr/>
            </p:nvPicPr>
            <p:blipFill>
              <a:blip r:embed="rId7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63" y="1019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26" name="Picture 210"/>
              <p:cNvPicPr>
                <a:picLocks noChangeAspect="1" noChangeArrowheads="1"/>
              </p:cNvPicPr>
              <p:nvPr/>
            </p:nvPicPr>
            <p:blipFill>
              <a:blip r:embed="rId8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21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27" name="Picture 211"/>
              <p:cNvPicPr>
                <a:picLocks noChangeAspect="1" noChangeArrowheads="1"/>
              </p:cNvPicPr>
              <p:nvPr/>
            </p:nvPicPr>
            <p:blipFill>
              <a:blip r:embed="rId8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8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28" name="Picture 212"/>
              <p:cNvPicPr>
                <a:picLocks noChangeAspect="1" noChangeArrowheads="1"/>
              </p:cNvPicPr>
              <p:nvPr/>
            </p:nvPicPr>
            <p:blipFill>
              <a:blip r:embed="rId8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35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29" name="Picture 213"/>
              <p:cNvPicPr>
                <a:picLocks noChangeAspect="1" noChangeArrowheads="1"/>
              </p:cNvPicPr>
              <p:nvPr/>
            </p:nvPicPr>
            <p:blipFill>
              <a:blip r:embed="rId8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92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30" name="Picture 214"/>
              <p:cNvPicPr>
                <a:picLocks noChangeAspect="1" noChangeArrowheads="1"/>
              </p:cNvPicPr>
              <p:nvPr/>
            </p:nvPicPr>
            <p:blipFill>
              <a:blip r:embed="rId8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9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31" name="Picture 215"/>
              <p:cNvPicPr>
                <a:picLocks noChangeAspect="1" noChangeArrowheads="1"/>
              </p:cNvPicPr>
              <p:nvPr/>
            </p:nvPicPr>
            <p:blipFill>
              <a:blip r:embed="rId8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6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32" name="Picture 216"/>
              <p:cNvPicPr>
                <a:picLocks noChangeAspect="1" noChangeArrowheads="1"/>
              </p:cNvPicPr>
              <p:nvPr/>
            </p:nvPicPr>
            <p:blipFill>
              <a:blip r:embed="rId8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63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33" name="Picture 217"/>
              <p:cNvPicPr>
                <a:picLocks noChangeAspect="1" noChangeArrowheads="1"/>
              </p:cNvPicPr>
              <p:nvPr/>
            </p:nvPicPr>
            <p:blipFill>
              <a:blip r:embed="rId8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20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34" name="Picture 218"/>
              <p:cNvPicPr>
                <a:picLocks noChangeAspect="1" noChangeArrowheads="1"/>
              </p:cNvPicPr>
              <p:nvPr/>
            </p:nvPicPr>
            <p:blipFill>
              <a:blip r:embed="rId8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7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35" name="Picture 219"/>
              <p:cNvPicPr>
                <a:picLocks noChangeAspect="1" noChangeArrowheads="1"/>
              </p:cNvPicPr>
              <p:nvPr/>
            </p:nvPicPr>
            <p:blipFill>
              <a:blip r:embed="rId8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34" y="1019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36" name="Picture 220"/>
              <p:cNvPicPr>
                <a:picLocks noChangeAspect="1" noChangeArrowheads="1"/>
              </p:cNvPicPr>
              <p:nvPr/>
            </p:nvPicPr>
            <p:blipFill>
              <a:blip r:embed="rId9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92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37" name="Picture 221"/>
              <p:cNvPicPr>
                <a:picLocks noChangeAspect="1" noChangeArrowheads="1"/>
              </p:cNvPicPr>
              <p:nvPr/>
            </p:nvPicPr>
            <p:blipFill>
              <a:blip r:embed="rId9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49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38" name="Picture 222"/>
              <p:cNvPicPr>
                <a:picLocks noChangeAspect="1" noChangeArrowheads="1"/>
              </p:cNvPicPr>
              <p:nvPr/>
            </p:nvPicPr>
            <p:blipFill>
              <a:blip r:embed="rId9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6" y="1019"/>
                <a:ext cx="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97" name="Rectangle 223"/>
              <p:cNvSpPr>
                <a:spLocks noChangeArrowheads="1"/>
              </p:cNvSpPr>
              <p:nvPr/>
            </p:nvSpPr>
            <p:spPr bwMode="auto">
              <a:xfrm>
                <a:off x="2813" y="1019"/>
                <a:ext cx="11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98" name="Line 224"/>
              <p:cNvSpPr>
                <a:spLocks noChangeShapeType="1"/>
              </p:cNvSpPr>
              <p:nvPr/>
            </p:nvSpPr>
            <p:spPr bwMode="auto">
              <a:xfrm>
                <a:off x="2813" y="1019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pic>
            <p:nvPicPr>
              <p:cNvPr id="9441" name="Picture 225"/>
              <p:cNvPicPr>
                <a:picLocks noChangeAspect="1" noChangeArrowheads="1"/>
              </p:cNvPicPr>
              <p:nvPr/>
            </p:nvPicPr>
            <p:blipFill>
              <a:blip r:embed="rId9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4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42" name="Picture 226"/>
              <p:cNvPicPr>
                <a:picLocks noChangeAspect="1" noChangeArrowheads="1"/>
              </p:cNvPicPr>
              <p:nvPr/>
            </p:nvPicPr>
            <p:blipFill>
              <a:blip r:embed="rId9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1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43" name="Picture 227"/>
              <p:cNvPicPr>
                <a:picLocks noChangeAspect="1" noChangeArrowheads="1"/>
              </p:cNvPicPr>
              <p:nvPr/>
            </p:nvPicPr>
            <p:blipFill>
              <a:blip r:embed="rId9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38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44" name="Picture 228"/>
              <p:cNvPicPr>
                <a:picLocks noChangeAspect="1" noChangeArrowheads="1"/>
              </p:cNvPicPr>
              <p:nvPr/>
            </p:nvPicPr>
            <p:blipFill>
              <a:blip r:embed="rId9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95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45" name="Picture 229"/>
              <p:cNvPicPr>
                <a:picLocks noChangeAspect="1" noChangeArrowheads="1"/>
              </p:cNvPicPr>
              <p:nvPr/>
            </p:nvPicPr>
            <p:blipFill>
              <a:blip r:embed="rId9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52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46" name="Picture 230"/>
              <p:cNvPicPr>
                <a:picLocks noChangeAspect="1" noChangeArrowheads="1"/>
              </p:cNvPicPr>
              <p:nvPr/>
            </p:nvPicPr>
            <p:blipFill>
              <a:blip r:embed="rId9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09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47" name="Picture 231"/>
              <p:cNvPicPr>
                <a:picLocks noChangeAspect="1" noChangeArrowheads="1"/>
              </p:cNvPicPr>
              <p:nvPr/>
            </p:nvPicPr>
            <p:blipFill>
              <a:blip r:embed="rId9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6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48" name="Picture 232"/>
              <p:cNvPicPr>
                <a:picLocks noChangeAspect="1" noChangeArrowheads="1"/>
              </p:cNvPicPr>
              <p:nvPr/>
            </p:nvPicPr>
            <p:blipFill>
              <a:blip r:embed="rId10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23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49" name="Picture 233"/>
              <p:cNvPicPr>
                <a:picLocks noChangeAspect="1" noChangeArrowheads="1"/>
              </p:cNvPicPr>
              <p:nvPr/>
            </p:nvPicPr>
            <p:blipFill>
              <a:blip r:embed="rId10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80" y="1019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50" name="Picture 234"/>
              <p:cNvPicPr>
                <a:picLocks noChangeAspect="1" noChangeArrowheads="1"/>
              </p:cNvPicPr>
              <p:nvPr/>
            </p:nvPicPr>
            <p:blipFill>
              <a:blip r:embed="rId10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38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51" name="Picture 235"/>
              <p:cNvPicPr>
                <a:picLocks noChangeAspect="1" noChangeArrowheads="1"/>
              </p:cNvPicPr>
              <p:nvPr/>
            </p:nvPicPr>
            <p:blipFill>
              <a:blip r:embed="rId10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95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52" name="Picture 236"/>
              <p:cNvPicPr>
                <a:picLocks noChangeAspect="1" noChangeArrowheads="1"/>
              </p:cNvPicPr>
              <p:nvPr/>
            </p:nvPicPr>
            <p:blipFill>
              <a:blip r:embed="rId10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52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53" name="Picture 237"/>
              <p:cNvPicPr>
                <a:picLocks noChangeAspect="1" noChangeArrowheads="1"/>
              </p:cNvPicPr>
              <p:nvPr/>
            </p:nvPicPr>
            <p:blipFill>
              <a:blip r:embed="rId10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09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54" name="Picture 238"/>
              <p:cNvPicPr>
                <a:picLocks noChangeAspect="1" noChangeArrowheads="1"/>
              </p:cNvPicPr>
              <p:nvPr/>
            </p:nvPicPr>
            <p:blipFill>
              <a:blip r:embed="rId10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6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55" name="Picture 239"/>
              <p:cNvPicPr>
                <a:picLocks noChangeAspect="1" noChangeArrowheads="1"/>
              </p:cNvPicPr>
              <p:nvPr/>
            </p:nvPicPr>
            <p:blipFill>
              <a:blip r:embed="rId10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3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56" name="Picture 240"/>
              <p:cNvPicPr>
                <a:picLocks noChangeAspect="1" noChangeArrowheads="1"/>
              </p:cNvPicPr>
              <p:nvPr/>
            </p:nvPicPr>
            <p:blipFill>
              <a:blip r:embed="rId10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80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57" name="Picture 241"/>
              <p:cNvPicPr>
                <a:picLocks noChangeAspect="1" noChangeArrowheads="1"/>
              </p:cNvPicPr>
              <p:nvPr/>
            </p:nvPicPr>
            <p:blipFill>
              <a:blip r:embed="rId10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7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58" name="Picture 242"/>
              <p:cNvPicPr>
                <a:picLocks noChangeAspect="1" noChangeArrowheads="1"/>
              </p:cNvPicPr>
              <p:nvPr/>
            </p:nvPicPr>
            <p:blipFill>
              <a:blip r:embed="rId1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94" y="1019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59" name="Picture 243"/>
              <p:cNvPicPr>
                <a:picLocks noChangeAspect="1" noChangeArrowheads="1"/>
              </p:cNvPicPr>
              <p:nvPr/>
            </p:nvPicPr>
            <p:blipFill>
              <a:blip r:embed="rId1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52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60" name="Picture 244"/>
              <p:cNvPicPr>
                <a:picLocks noChangeAspect="1" noChangeArrowheads="1"/>
              </p:cNvPicPr>
              <p:nvPr/>
            </p:nvPicPr>
            <p:blipFill>
              <a:blip r:embed="rId1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9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61" name="Picture 245"/>
              <p:cNvPicPr>
                <a:picLocks noChangeAspect="1" noChangeArrowheads="1"/>
              </p:cNvPicPr>
              <p:nvPr/>
            </p:nvPicPr>
            <p:blipFill>
              <a:blip r:embed="rId1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66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62" name="Picture 246"/>
              <p:cNvPicPr>
                <a:picLocks noChangeAspect="1" noChangeArrowheads="1"/>
              </p:cNvPicPr>
              <p:nvPr/>
            </p:nvPicPr>
            <p:blipFill>
              <a:blip r:embed="rId1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23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63" name="Picture 247"/>
              <p:cNvPicPr>
                <a:picLocks noChangeAspect="1" noChangeArrowheads="1"/>
              </p:cNvPicPr>
              <p:nvPr/>
            </p:nvPicPr>
            <p:blipFill>
              <a:blip r:embed="rId1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80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64" name="Picture 248"/>
              <p:cNvPicPr>
                <a:picLocks noChangeAspect="1" noChangeArrowheads="1"/>
              </p:cNvPicPr>
              <p:nvPr/>
            </p:nvPicPr>
            <p:blipFill>
              <a:blip r:embed="rId1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7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65" name="Picture 249"/>
              <p:cNvPicPr>
                <a:picLocks noChangeAspect="1" noChangeArrowheads="1"/>
              </p:cNvPicPr>
              <p:nvPr/>
            </p:nvPicPr>
            <p:blipFill>
              <a:blip r:embed="rId1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94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66" name="Picture 250"/>
              <p:cNvPicPr>
                <a:picLocks noChangeAspect="1" noChangeArrowheads="1"/>
              </p:cNvPicPr>
              <p:nvPr/>
            </p:nvPicPr>
            <p:blipFill>
              <a:blip r:embed="rId1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51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67" name="Picture 251"/>
              <p:cNvPicPr>
                <a:picLocks noChangeAspect="1" noChangeArrowheads="1"/>
              </p:cNvPicPr>
              <p:nvPr/>
            </p:nvPicPr>
            <p:blipFill>
              <a:blip r:embed="rId1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08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68" name="Picture 252"/>
              <p:cNvPicPr>
                <a:picLocks noChangeAspect="1" noChangeArrowheads="1"/>
              </p:cNvPicPr>
              <p:nvPr/>
            </p:nvPicPr>
            <p:blipFill>
              <a:blip r:embed="rId1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5" y="1019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69" name="Picture 253"/>
              <p:cNvPicPr>
                <a:picLocks noChangeAspect="1" noChangeArrowheads="1"/>
              </p:cNvPicPr>
              <p:nvPr/>
            </p:nvPicPr>
            <p:blipFill>
              <a:blip r:embed="rId1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3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70" name="Picture 254"/>
              <p:cNvPicPr>
                <a:picLocks noChangeAspect="1" noChangeArrowheads="1"/>
              </p:cNvPicPr>
              <p:nvPr/>
            </p:nvPicPr>
            <p:blipFill>
              <a:blip r:embed="rId1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80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71" name="Picture 255"/>
              <p:cNvPicPr>
                <a:picLocks noChangeAspect="1" noChangeArrowheads="1"/>
              </p:cNvPicPr>
              <p:nvPr/>
            </p:nvPicPr>
            <p:blipFill>
              <a:blip r:embed="rId12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37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72" name="Picture 256"/>
              <p:cNvPicPr>
                <a:picLocks noChangeAspect="1" noChangeArrowheads="1"/>
              </p:cNvPicPr>
              <p:nvPr/>
            </p:nvPicPr>
            <p:blipFill>
              <a:blip r:embed="rId12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94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73" name="Picture 257"/>
              <p:cNvPicPr>
                <a:picLocks noChangeAspect="1" noChangeArrowheads="1"/>
              </p:cNvPicPr>
              <p:nvPr/>
            </p:nvPicPr>
            <p:blipFill>
              <a:blip r:embed="rId12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1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74" name="Picture 258"/>
              <p:cNvPicPr>
                <a:picLocks noChangeAspect="1" noChangeArrowheads="1"/>
              </p:cNvPicPr>
              <p:nvPr/>
            </p:nvPicPr>
            <p:blipFill>
              <a:blip r:embed="rId1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8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75" name="Picture 259"/>
              <p:cNvPicPr>
                <a:picLocks noChangeAspect="1" noChangeArrowheads="1"/>
              </p:cNvPicPr>
              <p:nvPr/>
            </p:nvPicPr>
            <p:blipFill>
              <a:blip r:embed="rId12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5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76" name="Picture 260"/>
              <p:cNvPicPr>
                <a:picLocks noChangeAspect="1" noChangeArrowheads="1"/>
              </p:cNvPicPr>
              <p:nvPr/>
            </p:nvPicPr>
            <p:blipFill>
              <a:blip r:embed="rId12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22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77" name="Picture 261"/>
              <p:cNvPicPr>
                <a:picLocks noChangeAspect="1" noChangeArrowheads="1"/>
              </p:cNvPicPr>
              <p:nvPr/>
            </p:nvPicPr>
            <p:blipFill>
              <a:blip r:embed="rId1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79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78" name="Picture 262"/>
              <p:cNvPicPr>
                <a:picLocks noChangeAspect="1" noChangeArrowheads="1"/>
              </p:cNvPicPr>
              <p:nvPr/>
            </p:nvPicPr>
            <p:blipFill>
              <a:blip r:embed="rId13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36" y="1019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79" name="Picture 263"/>
              <p:cNvPicPr>
                <a:picLocks noChangeAspect="1" noChangeArrowheads="1"/>
              </p:cNvPicPr>
              <p:nvPr/>
            </p:nvPicPr>
            <p:blipFill>
              <a:blip r:embed="rId13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94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80" name="Picture 264"/>
              <p:cNvPicPr>
                <a:picLocks noChangeAspect="1" noChangeArrowheads="1"/>
              </p:cNvPicPr>
              <p:nvPr/>
            </p:nvPicPr>
            <p:blipFill>
              <a:blip r:embed="rId13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1" y="1019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81" name="Picture 265"/>
              <p:cNvPicPr>
                <a:picLocks noChangeAspect="1" noChangeArrowheads="1"/>
              </p:cNvPicPr>
              <p:nvPr/>
            </p:nvPicPr>
            <p:blipFill>
              <a:blip r:embed="rId13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08" y="1019"/>
                <a:ext cx="2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99" name="Rectangle 266"/>
              <p:cNvSpPr>
                <a:spLocks noChangeArrowheads="1"/>
              </p:cNvSpPr>
              <p:nvPr/>
            </p:nvSpPr>
            <p:spPr bwMode="auto">
              <a:xfrm>
                <a:off x="5131" y="1019"/>
                <a:ext cx="11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00" name="Line 267"/>
              <p:cNvSpPr>
                <a:spLocks noChangeShapeType="1"/>
              </p:cNvSpPr>
              <p:nvPr/>
            </p:nvSpPr>
            <p:spPr bwMode="auto">
              <a:xfrm>
                <a:off x="5131" y="1019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01" name="Rectangle 268"/>
              <p:cNvSpPr>
                <a:spLocks noChangeArrowheads="1"/>
              </p:cNvSpPr>
              <p:nvPr/>
            </p:nvSpPr>
            <p:spPr bwMode="auto">
              <a:xfrm>
                <a:off x="283" y="1025"/>
                <a:ext cx="10" cy="4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02" name="Line 269"/>
              <p:cNvSpPr>
                <a:spLocks noChangeShapeType="1"/>
              </p:cNvSpPr>
              <p:nvPr/>
            </p:nvSpPr>
            <p:spPr bwMode="auto">
              <a:xfrm>
                <a:off x="283" y="1025"/>
                <a:ext cx="0" cy="45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03" name="Rectangle 270"/>
              <p:cNvSpPr>
                <a:spLocks noChangeArrowheads="1"/>
              </p:cNvSpPr>
              <p:nvPr/>
            </p:nvSpPr>
            <p:spPr bwMode="auto">
              <a:xfrm>
                <a:off x="1425" y="1025"/>
                <a:ext cx="10" cy="4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04" name="Line 271"/>
              <p:cNvSpPr>
                <a:spLocks noChangeShapeType="1"/>
              </p:cNvSpPr>
              <p:nvPr/>
            </p:nvSpPr>
            <p:spPr bwMode="auto">
              <a:xfrm>
                <a:off x="1425" y="1025"/>
                <a:ext cx="0" cy="45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05" name="Rectangle 272"/>
              <p:cNvSpPr>
                <a:spLocks noChangeArrowheads="1"/>
              </p:cNvSpPr>
              <p:nvPr/>
            </p:nvSpPr>
            <p:spPr bwMode="auto">
              <a:xfrm>
                <a:off x="2813" y="1025"/>
                <a:ext cx="11" cy="4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06" name="Line 273"/>
              <p:cNvSpPr>
                <a:spLocks noChangeShapeType="1"/>
              </p:cNvSpPr>
              <p:nvPr/>
            </p:nvSpPr>
            <p:spPr bwMode="auto">
              <a:xfrm>
                <a:off x="2813" y="1025"/>
                <a:ext cx="0" cy="45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07" name="Rectangle 274"/>
              <p:cNvSpPr>
                <a:spLocks noChangeArrowheads="1"/>
              </p:cNvSpPr>
              <p:nvPr/>
            </p:nvSpPr>
            <p:spPr bwMode="auto">
              <a:xfrm>
                <a:off x="5131" y="1025"/>
                <a:ext cx="11" cy="4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08" name="Line 275"/>
              <p:cNvSpPr>
                <a:spLocks noChangeShapeType="1"/>
              </p:cNvSpPr>
              <p:nvPr/>
            </p:nvSpPr>
            <p:spPr bwMode="auto">
              <a:xfrm>
                <a:off x="5131" y="1025"/>
                <a:ext cx="0" cy="45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09" name="Rectangle 276"/>
              <p:cNvSpPr>
                <a:spLocks noChangeArrowheads="1"/>
              </p:cNvSpPr>
              <p:nvPr/>
            </p:nvSpPr>
            <p:spPr bwMode="auto">
              <a:xfrm>
                <a:off x="1512" y="1499"/>
                <a:ext cx="58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Фінанси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10" name="Rectangle 277"/>
              <p:cNvSpPr>
                <a:spLocks noChangeArrowheads="1"/>
              </p:cNvSpPr>
              <p:nvPr/>
            </p:nvSpPr>
            <p:spPr bwMode="auto">
              <a:xfrm>
                <a:off x="2015" y="1499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11" name="Rectangle 278"/>
              <p:cNvSpPr>
                <a:spLocks noChangeArrowheads="1"/>
              </p:cNvSpPr>
              <p:nvPr/>
            </p:nvSpPr>
            <p:spPr bwMode="auto">
              <a:xfrm>
                <a:off x="1512" y="1607"/>
                <a:ext cx="60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підприємств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12" name="Rectangle 279"/>
              <p:cNvSpPr>
                <a:spLocks noChangeArrowheads="1"/>
              </p:cNvSpPr>
              <p:nvPr/>
            </p:nvSpPr>
            <p:spPr bwMode="auto">
              <a:xfrm>
                <a:off x="1844" y="1607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13" name="Rectangle 280"/>
              <p:cNvSpPr>
                <a:spLocks noChangeArrowheads="1"/>
              </p:cNvSpPr>
              <p:nvPr/>
            </p:nvSpPr>
            <p:spPr bwMode="auto">
              <a:xfrm>
                <a:off x="1910" y="163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14" name="Rectangle 281"/>
              <p:cNvSpPr>
                <a:spLocks noChangeArrowheads="1"/>
              </p:cNvSpPr>
              <p:nvPr/>
            </p:nvSpPr>
            <p:spPr bwMode="auto">
              <a:xfrm>
                <a:off x="2262" y="1607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15" name="Rectangle 282"/>
              <p:cNvSpPr>
                <a:spLocks noChangeArrowheads="1"/>
              </p:cNvSpPr>
              <p:nvPr/>
            </p:nvSpPr>
            <p:spPr bwMode="auto">
              <a:xfrm>
                <a:off x="2899" y="1499"/>
                <a:ext cx="1829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Організаційне регулювання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08" name="Rectangle 283"/>
              <p:cNvSpPr>
                <a:spLocks noChangeArrowheads="1"/>
              </p:cNvSpPr>
              <p:nvPr/>
            </p:nvSpPr>
            <p:spPr bwMode="auto">
              <a:xfrm>
                <a:off x="2899" y="1607"/>
                <a:ext cx="1417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фінансової діяльності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09" name="Rectangle 284"/>
              <p:cNvSpPr>
                <a:spLocks noChangeArrowheads="1"/>
              </p:cNvSpPr>
              <p:nvPr/>
            </p:nvSpPr>
            <p:spPr bwMode="auto">
              <a:xfrm>
                <a:off x="4210" y="1607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10" name="Rectangle 285"/>
              <p:cNvSpPr>
                <a:spLocks noChangeArrowheads="1"/>
              </p:cNvSpPr>
              <p:nvPr/>
            </p:nvSpPr>
            <p:spPr bwMode="auto">
              <a:xfrm>
                <a:off x="283" y="1481"/>
                <a:ext cx="1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11" name="Line 286"/>
              <p:cNvSpPr>
                <a:spLocks noChangeShapeType="1"/>
              </p:cNvSpPr>
              <p:nvPr/>
            </p:nvSpPr>
            <p:spPr bwMode="auto">
              <a:xfrm>
                <a:off x="283" y="1481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12" name="Rectangle 287"/>
              <p:cNvSpPr>
                <a:spLocks noChangeArrowheads="1"/>
              </p:cNvSpPr>
              <p:nvPr/>
            </p:nvSpPr>
            <p:spPr bwMode="auto">
              <a:xfrm>
                <a:off x="1425" y="1481"/>
                <a:ext cx="1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13" name="Line 288"/>
              <p:cNvSpPr>
                <a:spLocks noChangeShapeType="1"/>
              </p:cNvSpPr>
              <p:nvPr/>
            </p:nvSpPr>
            <p:spPr bwMode="auto">
              <a:xfrm>
                <a:off x="1425" y="1481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pic>
            <p:nvPicPr>
              <p:cNvPr id="9505" name="Picture 289"/>
              <p:cNvPicPr>
                <a:picLocks noChangeAspect="1" noChangeArrowheads="1"/>
              </p:cNvPicPr>
              <p:nvPr/>
            </p:nvPicPr>
            <p:blipFill>
              <a:blip r:embed="rId13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06" name="Picture 290"/>
              <p:cNvPicPr>
                <a:picLocks noChangeAspect="1" noChangeArrowheads="1"/>
              </p:cNvPicPr>
              <p:nvPr/>
            </p:nvPicPr>
            <p:blipFill>
              <a:blip r:embed="rId13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2" y="1481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07" name="Picture 291"/>
              <p:cNvPicPr>
                <a:picLocks noChangeAspect="1" noChangeArrowheads="1"/>
              </p:cNvPicPr>
              <p:nvPr/>
            </p:nvPicPr>
            <p:blipFill>
              <a:blip r:embed="rId13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0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08" name="Picture 292"/>
              <p:cNvPicPr>
                <a:picLocks noChangeAspect="1" noChangeArrowheads="1"/>
              </p:cNvPicPr>
              <p:nvPr/>
            </p:nvPicPr>
            <p:blipFill>
              <a:blip r:embed="rId13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7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09" name="Picture 293"/>
              <p:cNvPicPr>
                <a:picLocks noChangeAspect="1" noChangeArrowheads="1"/>
              </p:cNvPicPr>
              <p:nvPr/>
            </p:nvPicPr>
            <p:blipFill>
              <a:blip r:embed="rId13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64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10" name="Picture 294"/>
              <p:cNvPicPr>
                <a:picLocks noChangeAspect="1" noChangeArrowheads="1"/>
              </p:cNvPicPr>
              <p:nvPr/>
            </p:nvPicPr>
            <p:blipFill>
              <a:blip r:embed="rId13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21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11" name="Picture 295"/>
              <p:cNvPicPr>
                <a:picLocks noChangeAspect="1" noChangeArrowheads="1"/>
              </p:cNvPicPr>
              <p:nvPr/>
            </p:nvPicPr>
            <p:blipFill>
              <a:blip r:embed="rId14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8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12" name="Picture 296"/>
              <p:cNvPicPr>
                <a:picLocks noChangeAspect="1" noChangeArrowheads="1"/>
              </p:cNvPicPr>
              <p:nvPr/>
            </p:nvPicPr>
            <p:blipFill>
              <a:blip r:embed="rId14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5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13" name="Picture 297"/>
              <p:cNvPicPr>
                <a:picLocks noChangeAspect="1" noChangeArrowheads="1"/>
              </p:cNvPicPr>
              <p:nvPr/>
            </p:nvPicPr>
            <p:blipFill>
              <a:blip r:embed="rId14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92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14" name="Picture 298"/>
              <p:cNvPicPr>
                <a:picLocks noChangeAspect="1" noChangeArrowheads="1"/>
              </p:cNvPicPr>
              <p:nvPr/>
            </p:nvPicPr>
            <p:blipFill>
              <a:blip r:embed="rId14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49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15" name="Picture 299"/>
              <p:cNvPicPr>
                <a:picLocks noChangeAspect="1" noChangeArrowheads="1"/>
              </p:cNvPicPr>
              <p:nvPr/>
            </p:nvPicPr>
            <p:blipFill>
              <a:blip r:embed="rId14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06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16" name="Picture 300"/>
              <p:cNvPicPr>
                <a:picLocks noChangeAspect="1" noChangeArrowheads="1"/>
              </p:cNvPicPr>
              <p:nvPr/>
            </p:nvPicPr>
            <p:blipFill>
              <a:blip r:embed="rId14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63" y="1481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17" name="Picture 301"/>
              <p:cNvPicPr>
                <a:picLocks noChangeAspect="1" noChangeArrowheads="1"/>
              </p:cNvPicPr>
              <p:nvPr/>
            </p:nvPicPr>
            <p:blipFill>
              <a:blip r:embed="rId14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21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18" name="Picture 302"/>
              <p:cNvPicPr>
                <a:picLocks noChangeAspect="1" noChangeArrowheads="1"/>
              </p:cNvPicPr>
              <p:nvPr/>
            </p:nvPicPr>
            <p:blipFill>
              <a:blip r:embed="rId14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8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19" name="Picture 303"/>
              <p:cNvPicPr>
                <a:picLocks noChangeAspect="1" noChangeArrowheads="1"/>
              </p:cNvPicPr>
              <p:nvPr/>
            </p:nvPicPr>
            <p:blipFill>
              <a:blip r:embed="rId14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35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20" name="Picture 304"/>
              <p:cNvPicPr>
                <a:picLocks noChangeAspect="1" noChangeArrowheads="1"/>
              </p:cNvPicPr>
              <p:nvPr/>
            </p:nvPicPr>
            <p:blipFill>
              <a:blip r:embed="rId14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92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21" name="Picture 305"/>
              <p:cNvPicPr>
                <a:picLocks noChangeAspect="1" noChangeArrowheads="1"/>
              </p:cNvPicPr>
              <p:nvPr/>
            </p:nvPicPr>
            <p:blipFill>
              <a:blip r:embed="rId15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9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22" name="Picture 306"/>
              <p:cNvPicPr>
                <a:picLocks noChangeAspect="1" noChangeArrowheads="1"/>
              </p:cNvPicPr>
              <p:nvPr/>
            </p:nvPicPr>
            <p:blipFill>
              <a:blip r:embed="rId15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6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23" name="Picture 307"/>
              <p:cNvPicPr>
                <a:picLocks noChangeAspect="1" noChangeArrowheads="1"/>
              </p:cNvPicPr>
              <p:nvPr/>
            </p:nvPicPr>
            <p:blipFill>
              <a:blip r:embed="rId15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63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24" name="Picture 308"/>
              <p:cNvPicPr>
                <a:picLocks noChangeAspect="1" noChangeArrowheads="1"/>
              </p:cNvPicPr>
              <p:nvPr/>
            </p:nvPicPr>
            <p:blipFill>
              <a:blip r:embed="rId15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20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25" name="Picture 309"/>
              <p:cNvPicPr>
                <a:picLocks noChangeAspect="1" noChangeArrowheads="1"/>
              </p:cNvPicPr>
              <p:nvPr/>
            </p:nvPicPr>
            <p:blipFill>
              <a:blip r:embed="rId15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7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26" name="Picture 310"/>
              <p:cNvPicPr>
                <a:picLocks noChangeAspect="1" noChangeArrowheads="1"/>
              </p:cNvPicPr>
              <p:nvPr/>
            </p:nvPicPr>
            <p:blipFill>
              <a:blip r:embed="rId15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34" y="1481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27" name="Picture 311"/>
              <p:cNvPicPr>
                <a:picLocks noChangeAspect="1" noChangeArrowheads="1"/>
              </p:cNvPicPr>
              <p:nvPr/>
            </p:nvPicPr>
            <p:blipFill>
              <a:blip r:embed="rId15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92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28" name="Picture 312"/>
              <p:cNvPicPr>
                <a:picLocks noChangeAspect="1" noChangeArrowheads="1"/>
              </p:cNvPicPr>
              <p:nvPr/>
            </p:nvPicPr>
            <p:blipFill>
              <a:blip r:embed="rId15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49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29" name="Picture 313"/>
              <p:cNvPicPr>
                <a:picLocks noChangeAspect="1" noChangeArrowheads="1"/>
              </p:cNvPicPr>
              <p:nvPr/>
            </p:nvPicPr>
            <p:blipFill>
              <a:blip r:embed="rId15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6" y="1481"/>
                <a:ext cx="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414" name="Rectangle 314"/>
              <p:cNvSpPr>
                <a:spLocks noChangeArrowheads="1"/>
              </p:cNvSpPr>
              <p:nvPr/>
            </p:nvSpPr>
            <p:spPr bwMode="auto">
              <a:xfrm>
                <a:off x="2813" y="1481"/>
                <a:ext cx="11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15" name="Line 315"/>
              <p:cNvSpPr>
                <a:spLocks noChangeShapeType="1"/>
              </p:cNvSpPr>
              <p:nvPr/>
            </p:nvSpPr>
            <p:spPr bwMode="auto">
              <a:xfrm>
                <a:off x="2813" y="1481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pic>
            <p:nvPicPr>
              <p:cNvPr id="9532" name="Picture 316"/>
              <p:cNvPicPr>
                <a:picLocks noChangeAspect="1" noChangeArrowheads="1"/>
              </p:cNvPicPr>
              <p:nvPr/>
            </p:nvPicPr>
            <p:blipFill>
              <a:blip r:embed="rId15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4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33" name="Picture 317"/>
              <p:cNvPicPr>
                <a:picLocks noChangeAspect="1" noChangeArrowheads="1"/>
              </p:cNvPicPr>
              <p:nvPr/>
            </p:nvPicPr>
            <p:blipFill>
              <a:blip r:embed="rId16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1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34" name="Picture 318"/>
              <p:cNvPicPr>
                <a:picLocks noChangeAspect="1" noChangeArrowheads="1"/>
              </p:cNvPicPr>
              <p:nvPr/>
            </p:nvPicPr>
            <p:blipFill>
              <a:blip r:embed="rId16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38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35" name="Picture 319"/>
              <p:cNvPicPr>
                <a:picLocks noChangeAspect="1" noChangeArrowheads="1"/>
              </p:cNvPicPr>
              <p:nvPr/>
            </p:nvPicPr>
            <p:blipFill>
              <a:blip r:embed="rId16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95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36" name="Picture 320"/>
              <p:cNvPicPr>
                <a:picLocks noChangeAspect="1" noChangeArrowheads="1"/>
              </p:cNvPicPr>
              <p:nvPr/>
            </p:nvPicPr>
            <p:blipFill>
              <a:blip r:embed="rId16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52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37" name="Picture 321"/>
              <p:cNvPicPr>
                <a:picLocks noChangeAspect="1" noChangeArrowheads="1"/>
              </p:cNvPicPr>
              <p:nvPr/>
            </p:nvPicPr>
            <p:blipFill>
              <a:blip r:embed="rId16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09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38" name="Picture 322"/>
              <p:cNvPicPr>
                <a:picLocks noChangeAspect="1" noChangeArrowheads="1"/>
              </p:cNvPicPr>
              <p:nvPr/>
            </p:nvPicPr>
            <p:blipFill>
              <a:blip r:embed="rId16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6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39" name="Picture 323"/>
              <p:cNvPicPr>
                <a:picLocks noChangeAspect="1" noChangeArrowheads="1"/>
              </p:cNvPicPr>
              <p:nvPr/>
            </p:nvPicPr>
            <p:blipFill>
              <a:blip r:embed="rId16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23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40" name="Picture 324"/>
              <p:cNvPicPr>
                <a:picLocks noChangeAspect="1" noChangeArrowheads="1"/>
              </p:cNvPicPr>
              <p:nvPr/>
            </p:nvPicPr>
            <p:blipFill>
              <a:blip r:embed="rId16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80" y="1481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41" name="Picture 325"/>
              <p:cNvPicPr>
                <a:picLocks noChangeAspect="1" noChangeArrowheads="1"/>
              </p:cNvPicPr>
              <p:nvPr/>
            </p:nvPicPr>
            <p:blipFill>
              <a:blip r:embed="rId16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38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42" name="Picture 326"/>
              <p:cNvPicPr>
                <a:picLocks noChangeAspect="1" noChangeArrowheads="1"/>
              </p:cNvPicPr>
              <p:nvPr/>
            </p:nvPicPr>
            <p:blipFill>
              <a:blip r:embed="rId16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95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43" name="Picture 327"/>
              <p:cNvPicPr>
                <a:picLocks noChangeAspect="1" noChangeArrowheads="1"/>
              </p:cNvPicPr>
              <p:nvPr/>
            </p:nvPicPr>
            <p:blipFill>
              <a:blip r:embed="rId17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52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44" name="Picture 328"/>
              <p:cNvPicPr>
                <a:picLocks noChangeAspect="1" noChangeArrowheads="1"/>
              </p:cNvPicPr>
              <p:nvPr/>
            </p:nvPicPr>
            <p:blipFill>
              <a:blip r:embed="rId17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09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45" name="Picture 329"/>
              <p:cNvPicPr>
                <a:picLocks noChangeAspect="1" noChangeArrowheads="1"/>
              </p:cNvPicPr>
              <p:nvPr/>
            </p:nvPicPr>
            <p:blipFill>
              <a:blip r:embed="rId17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6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46" name="Picture 330"/>
              <p:cNvPicPr>
                <a:picLocks noChangeAspect="1" noChangeArrowheads="1"/>
              </p:cNvPicPr>
              <p:nvPr/>
            </p:nvPicPr>
            <p:blipFill>
              <a:blip r:embed="rId17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3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47" name="Picture 331"/>
              <p:cNvPicPr>
                <a:picLocks noChangeAspect="1" noChangeArrowheads="1"/>
              </p:cNvPicPr>
              <p:nvPr/>
            </p:nvPicPr>
            <p:blipFill>
              <a:blip r:embed="rId17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80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48" name="Picture 332"/>
              <p:cNvPicPr>
                <a:picLocks noChangeAspect="1" noChangeArrowheads="1"/>
              </p:cNvPicPr>
              <p:nvPr/>
            </p:nvPicPr>
            <p:blipFill>
              <a:blip r:embed="rId17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7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49" name="Picture 333"/>
              <p:cNvPicPr>
                <a:picLocks noChangeAspect="1" noChangeArrowheads="1"/>
              </p:cNvPicPr>
              <p:nvPr/>
            </p:nvPicPr>
            <p:blipFill>
              <a:blip r:embed="rId17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94" y="1481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50" name="Picture 334"/>
              <p:cNvPicPr>
                <a:picLocks noChangeAspect="1" noChangeArrowheads="1"/>
              </p:cNvPicPr>
              <p:nvPr/>
            </p:nvPicPr>
            <p:blipFill>
              <a:blip r:embed="rId17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52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51" name="Picture 335"/>
              <p:cNvPicPr>
                <a:picLocks noChangeAspect="1" noChangeArrowheads="1"/>
              </p:cNvPicPr>
              <p:nvPr/>
            </p:nvPicPr>
            <p:blipFill>
              <a:blip r:embed="rId17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9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52" name="Picture 336"/>
              <p:cNvPicPr>
                <a:picLocks noChangeAspect="1" noChangeArrowheads="1"/>
              </p:cNvPicPr>
              <p:nvPr/>
            </p:nvPicPr>
            <p:blipFill>
              <a:blip r:embed="rId17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66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53" name="Picture 337"/>
              <p:cNvPicPr>
                <a:picLocks noChangeAspect="1" noChangeArrowheads="1"/>
              </p:cNvPicPr>
              <p:nvPr/>
            </p:nvPicPr>
            <p:blipFill>
              <a:blip r:embed="rId18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23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54" name="Picture 338"/>
              <p:cNvPicPr>
                <a:picLocks noChangeAspect="1" noChangeArrowheads="1"/>
              </p:cNvPicPr>
              <p:nvPr/>
            </p:nvPicPr>
            <p:blipFill>
              <a:blip r:embed="rId18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80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55" name="Picture 339"/>
              <p:cNvPicPr>
                <a:picLocks noChangeAspect="1" noChangeArrowheads="1"/>
              </p:cNvPicPr>
              <p:nvPr/>
            </p:nvPicPr>
            <p:blipFill>
              <a:blip r:embed="rId18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7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56" name="Picture 340"/>
              <p:cNvPicPr>
                <a:picLocks noChangeAspect="1" noChangeArrowheads="1"/>
              </p:cNvPicPr>
              <p:nvPr/>
            </p:nvPicPr>
            <p:blipFill>
              <a:blip r:embed="rId18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94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57" name="Picture 341"/>
              <p:cNvPicPr>
                <a:picLocks noChangeAspect="1" noChangeArrowheads="1"/>
              </p:cNvPicPr>
              <p:nvPr/>
            </p:nvPicPr>
            <p:blipFill>
              <a:blip r:embed="rId18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51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58" name="Picture 342"/>
              <p:cNvPicPr>
                <a:picLocks noChangeAspect="1" noChangeArrowheads="1"/>
              </p:cNvPicPr>
              <p:nvPr/>
            </p:nvPicPr>
            <p:blipFill>
              <a:blip r:embed="rId18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08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59" name="Picture 343"/>
              <p:cNvPicPr>
                <a:picLocks noChangeAspect="1" noChangeArrowheads="1"/>
              </p:cNvPicPr>
              <p:nvPr/>
            </p:nvPicPr>
            <p:blipFill>
              <a:blip r:embed="rId18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5" y="1481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60" name="Picture 344"/>
              <p:cNvPicPr>
                <a:picLocks noChangeAspect="1" noChangeArrowheads="1"/>
              </p:cNvPicPr>
              <p:nvPr/>
            </p:nvPicPr>
            <p:blipFill>
              <a:blip r:embed="rId18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3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61" name="Picture 345"/>
              <p:cNvPicPr>
                <a:picLocks noChangeAspect="1" noChangeArrowheads="1"/>
              </p:cNvPicPr>
              <p:nvPr/>
            </p:nvPicPr>
            <p:blipFill>
              <a:blip r:embed="rId18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80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62" name="Picture 346"/>
              <p:cNvPicPr>
                <a:picLocks noChangeAspect="1" noChangeArrowheads="1"/>
              </p:cNvPicPr>
              <p:nvPr/>
            </p:nvPicPr>
            <p:blipFill>
              <a:blip r:embed="rId18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37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63" name="Picture 347"/>
              <p:cNvPicPr>
                <a:picLocks noChangeAspect="1" noChangeArrowheads="1"/>
              </p:cNvPicPr>
              <p:nvPr/>
            </p:nvPicPr>
            <p:blipFill>
              <a:blip r:embed="rId19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94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64" name="Picture 348"/>
              <p:cNvPicPr>
                <a:picLocks noChangeAspect="1" noChangeArrowheads="1"/>
              </p:cNvPicPr>
              <p:nvPr/>
            </p:nvPicPr>
            <p:blipFill>
              <a:blip r:embed="rId19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1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65" name="Picture 349"/>
              <p:cNvPicPr>
                <a:picLocks noChangeAspect="1" noChangeArrowheads="1"/>
              </p:cNvPicPr>
              <p:nvPr/>
            </p:nvPicPr>
            <p:blipFill>
              <a:blip r:embed="rId19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8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66" name="Picture 350"/>
              <p:cNvPicPr>
                <a:picLocks noChangeAspect="1" noChangeArrowheads="1"/>
              </p:cNvPicPr>
              <p:nvPr/>
            </p:nvPicPr>
            <p:blipFill>
              <a:blip r:embed="rId19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5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67" name="Picture 351"/>
              <p:cNvPicPr>
                <a:picLocks noChangeAspect="1" noChangeArrowheads="1"/>
              </p:cNvPicPr>
              <p:nvPr/>
            </p:nvPicPr>
            <p:blipFill>
              <a:blip r:embed="rId19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22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68" name="Picture 352"/>
              <p:cNvPicPr>
                <a:picLocks noChangeAspect="1" noChangeArrowheads="1"/>
              </p:cNvPicPr>
              <p:nvPr/>
            </p:nvPicPr>
            <p:blipFill>
              <a:blip r:embed="rId19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79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69" name="Picture 353"/>
              <p:cNvPicPr>
                <a:picLocks noChangeAspect="1" noChangeArrowheads="1"/>
              </p:cNvPicPr>
              <p:nvPr/>
            </p:nvPicPr>
            <p:blipFill>
              <a:blip r:embed="rId19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36" y="1481"/>
                <a:ext cx="5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70" name="Picture 354"/>
              <p:cNvPicPr>
                <a:picLocks noChangeAspect="1" noChangeArrowheads="1"/>
              </p:cNvPicPr>
              <p:nvPr/>
            </p:nvPicPr>
            <p:blipFill>
              <a:blip r:embed="rId19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94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71" name="Picture 355"/>
              <p:cNvPicPr>
                <a:picLocks noChangeAspect="1" noChangeArrowheads="1"/>
              </p:cNvPicPr>
              <p:nvPr/>
            </p:nvPicPr>
            <p:blipFill>
              <a:blip r:embed="rId19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1" y="1481"/>
                <a:ext cx="57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72" name="Picture 356"/>
              <p:cNvPicPr>
                <a:picLocks noChangeAspect="1" noChangeArrowheads="1"/>
              </p:cNvPicPr>
              <p:nvPr/>
            </p:nvPicPr>
            <p:blipFill>
              <a:blip r:embed="rId19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08" y="1481"/>
                <a:ext cx="23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416" name="Rectangle 357"/>
              <p:cNvSpPr>
                <a:spLocks noChangeArrowheads="1"/>
              </p:cNvSpPr>
              <p:nvPr/>
            </p:nvSpPr>
            <p:spPr bwMode="auto">
              <a:xfrm>
                <a:off x="5131" y="1481"/>
                <a:ext cx="11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17" name="Line 358"/>
              <p:cNvSpPr>
                <a:spLocks noChangeShapeType="1"/>
              </p:cNvSpPr>
              <p:nvPr/>
            </p:nvSpPr>
            <p:spPr bwMode="auto">
              <a:xfrm>
                <a:off x="5131" y="1481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18" name="Rectangle 359"/>
              <p:cNvSpPr>
                <a:spLocks noChangeArrowheads="1"/>
              </p:cNvSpPr>
              <p:nvPr/>
            </p:nvSpPr>
            <p:spPr bwMode="auto">
              <a:xfrm>
                <a:off x="283" y="1487"/>
                <a:ext cx="10" cy="26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19" name="Line 360"/>
              <p:cNvSpPr>
                <a:spLocks noChangeShapeType="1"/>
              </p:cNvSpPr>
              <p:nvPr/>
            </p:nvSpPr>
            <p:spPr bwMode="auto">
              <a:xfrm>
                <a:off x="283" y="1487"/>
                <a:ext cx="0" cy="2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20" name="Rectangle 361"/>
              <p:cNvSpPr>
                <a:spLocks noChangeArrowheads="1"/>
              </p:cNvSpPr>
              <p:nvPr/>
            </p:nvSpPr>
            <p:spPr bwMode="auto">
              <a:xfrm>
                <a:off x="1425" y="1487"/>
                <a:ext cx="10" cy="26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21" name="Line 362"/>
              <p:cNvSpPr>
                <a:spLocks noChangeShapeType="1"/>
              </p:cNvSpPr>
              <p:nvPr/>
            </p:nvSpPr>
            <p:spPr bwMode="auto">
              <a:xfrm>
                <a:off x="1425" y="1487"/>
                <a:ext cx="0" cy="2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39" name="Rectangle 363"/>
              <p:cNvSpPr>
                <a:spLocks noChangeArrowheads="1"/>
              </p:cNvSpPr>
              <p:nvPr/>
            </p:nvSpPr>
            <p:spPr bwMode="auto">
              <a:xfrm>
                <a:off x="2813" y="1487"/>
                <a:ext cx="11" cy="26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40" name="Line 364"/>
              <p:cNvSpPr>
                <a:spLocks noChangeShapeType="1"/>
              </p:cNvSpPr>
              <p:nvPr/>
            </p:nvSpPr>
            <p:spPr bwMode="auto">
              <a:xfrm>
                <a:off x="2813" y="1487"/>
                <a:ext cx="0" cy="2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82" name="Rectangle 365"/>
              <p:cNvSpPr>
                <a:spLocks noChangeArrowheads="1"/>
              </p:cNvSpPr>
              <p:nvPr/>
            </p:nvSpPr>
            <p:spPr bwMode="auto">
              <a:xfrm>
                <a:off x="5131" y="1487"/>
                <a:ext cx="11" cy="26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83" name="Line 366"/>
              <p:cNvSpPr>
                <a:spLocks noChangeShapeType="1"/>
              </p:cNvSpPr>
              <p:nvPr/>
            </p:nvSpPr>
            <p:spPr bwMode="auto">
              <a:xfrm>
                <a:off x="5131" y="1487"/>
                <a:ext cx="0" cy="2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85" name="Rectangle 368"/>
              <p:cNvSpPr>
                <a:spLocks noChangeArrowheads="1"/>
              </p:cNvSpPr>
              <p:nvPr/>
            </p:nvSpPr>
            <p:spPr bwMode="auto">
              <a:xfrm>
                <a:off x="2288" y="1867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88" name="Rectangle 371"/>
              <p:cNvSpPr>
                <a:spLocks noChangeArrowheads="1"/>
              </p:cNvSpPr>
              <p:nvPr/>
            </p:nvSpPr>
            <p:spPr bwMode="auto">
              <a:xfrm>
                <a:off x="4342" y="1864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89" name="Rectangle 372"/>
              <p:cNvSpPr>
                <a:spLocks noChangeArrowheads="1"/>
              </p:cNvSpPr>
              <p:nvPr/>
            </p:nvSpPr>
            <p:spPr bwMode="auto">
              <a:xfrm>
                <a:off x="4401" y="1864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90" name="Rectangle 373"/>
              <p:cNvSpPr>
                <a:spLocks noChangeArrowheads="1"/>
              </p:cNvSpPr>
              <p:nvPr/>
            </p:nvSpPr>
            <p:spPr bwMode="auto">
              <a:xfrm>
                <a:off x="2899" y="1965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92" name="Rectangle 375"/>
              <p:cNvSpPr>
                <a:spLocks noChangeArrowheads="1"/>
              </p:cNvSpPr>
              <p:nvPr/>
            </p:nvSpPr>
            <p:spPr bwMode="auto">
              <a:xfrm>
                <a:off x="3773" y="1965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93" name="Rectangle 376"/>
              <p:cNvSpPr>
                <a:spLocks noChangeArrowheads="1"/>
              </p:cNvSpPr>
              <p:nvPr/>
            </p:nvSpPr>
            <p:spPr bwMode="auto">
              <a:xfrm>
                <a:off x="4041" y="1971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94" name="Rectangle 377"/>
              <p:cNvSpPr>
                <a:spLocks noChangeArrowheads="1"/>
              </p:cNvSpPr>
              <p:nvPr/>
            </p:nvSpPr>
            <p:spPr bwMode="auto">
              <a:xfrm>
                <a:off x="283" y="1748"/>
                <a:ext cx="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95" name="Line 378"/>
              <p:cNvSpPr>
                <a:spLocks noChangeShapeType="1"/>
              </p:cNvSpPr>
              <p:nvPr/>
            </p:nvSpPr>
            <p:spPr bwMode="auto">
              <a:xfrm>
                <a:off x="283" y="1748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96" name="Rectangle 379"/>
              <p:cNvSpPr>
                <a:spLocks noChangeArrowheads="1"/>
              </p:cNvSpPr>
              <p:nvPr/>
            </p:nvSpPr>
            <p:spPr bwMode="auto">
              <a:xfrm>
                <a:off x="1425" y="1748"/>
                <a:ext cx="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97" name="Line 380"/>
              <p:cNvSpPr>
                <a:spLocks noChangeShapeType="1"/>
              </p:cNvSpPr>
              <p:nvPr/>
            </p:nvSpPr>
            <p:spPr bwMode="auto">
              <a:xfrm>
                <a:off x="1425" y="1748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pic>
            <p:nvPicPr>
              <p:cNvPr id="9597" name="Picture 381"/>
              <p:cNvPicPr>
                <a:picLocks noChangeAspect="1" noChangeArrowheads="1"/>
              </p:cNvPicPr>
              <p:nvPr/>
            </p:nvPicPr>
            <p:blipFill>
              <a:blip r:embed="rId20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98" name="Picture 382"/>
              <p:cNvPicPr>
                <a:picLocks noChangeAspect="1" noChangeArrowheads="1"/>
              </p:cNvPicPr>
              <p:nvPr/>
            </p:nvPicPr>
            <p:blipFill>
              <a:blip r:embed="rId20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2" y="1748"/>
                <a:ext cx="58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99" name="Picture 383"/>
              <p:cNvPicPr>
                <a:picLocks noChangeAspect="1" noChangeArrowheads="1"/>
              </p:cNvPicPr>
              <p:nvPr/>
            </p:nvPicPr>
            <p:blipFill>
              <a:blip r:embed="rId20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0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98" name="Picture 384"/>
              <p:cNvPicPr>
                <a:picLocks noChangeAspect="1" noChangeArrowheads="1"/>
              </p:cNvPicPr>
              <p:nvPr/>
            </p:nvPicPr>
            <p:blipFill>
              <a:blip r:embed="rId20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7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499" name="Picture 385"/>
              <p:cNvPicPr>
                <a:picLocks noChangeAspect="1" noChangeArrowheads="1"/>
              </p:cNvPicPr>
              <p:nvPr/>
            </p:nvPicPr>
            <p:blipFill>
              <a:blip r:embed="rId20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64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00" name="Picture 386"/>
              <p:cNvPicPr>
                <a:picLocks noChangeAspect="1" noChangeArrowheads="1"/>
              </p:cNvPicPr>
              <p:nvPr/>
            </p:nvPicPr>
            <p:blipFill>
              <a:blip r:embed="rId20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21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01" name="Picture 387"/>
              <p:cNvPicPr>
                <a:picLocks noChangeAspect="1" noChangeArrowheads="1"/>
              </p:cNvPicPr>
              <p:nvPr/>
            </p:nvPicPr>
            <p:blipFill>
              <a:blip r:embed="rId20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8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02" name="Picture 388"/>
              <p:cNvPicPr>
                <a:picLocks noChangeAspect="1" noChangeArrowheads="1"/>
              </p:cNvPicPr>
              <p:nvPr/>
            </p:nvPicPr>
            <p:blipFill>
              <a:blip r:embed="rId20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5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03" name="Picture 389"/>
              <p:cNvPicPr>
                <a:picLocks noChangeAspect="1" noChangeArrowheads="1"/>
              </p:cNvPicPr>
              <p:nvPr/>
            </p:nvPicPr>
            <p:blipFill>
              <a:blip r:embed="rId20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92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04" name="Picture 390"/>
              <p:cNvPicPr>
                <a:picLocks noChangeAspect="1" noChangeArrowheads="1"/>
              </p:cNvPicPr>
              <p:nvPr/>
            </p:nvPicPr>
            <p:blipFill>
              <a:blip r:embed="rId20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49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30" name="Picture 391"/>
              <p:cNvPicPr>
                <a:picLocks noChangeAspect="1" noChangeArrowheads="1"/>
              </p:cNvPicPr>
              <p:nvPr/>
            </p:nvPicPr>
            <p:blipFill>
              <a:blip r:embed="rId2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06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31" name="Picture 392"/>
              <p:cNvPicPr>
                <a:picLocks noChangeAspect="1" noChangeArrowheads="1"/>
              </p:cNvPicPr>
              <p:nvPr/>
            </p:nvPicPr>
            <p:blipFill>
              <a:blip r:embed="rId2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63" y="1748"/>
                <a:ext cx="58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73" name="Picture 393"/>
              <p:cNvPicPr>
                <a:picLocks noChangeAspect="1" noChangeArrowheads="1"/>
              </p:cNvPicPr>
              <p:nvPr/>
            </p:nvPicPr>
            <p:blipFill>
              <a:blip r:embed="rId2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21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74" name="Picture 394"/>
              <p:cNvPicPr>
                <a:picLocks noChangeAspect="1" noChangeArrowheads="1"/>
              </p:cNvPicPr>
              <p:nvPr/>
            </p:nvPicPr>
            <p:blipFill>
              <a:blip r:embed="rId2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8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75" name="Picture 395"/>
              <p:cNvPicPr>
                <a:picLocks noChangeAspect="1" noChangeArrowheads="1"/>
              </p:cNvPicPr>
              <p:nvPr/>
            </p:nvPicPr>
            <p:blipFill>
              <a:blip r:embed="rId2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35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76" name="Picture 396"/>
              <p:cNvPicPr>
                <a:picLocks noChangeAspect="1" noChangeArrowheads="1"/>
              </p:cNvPicPr>
              <p:nvPr/>
            </p:nvPicPr>
            <p:blipFill>
              <a:blip r:embed="rId2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92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77" name="Picture 397"/>
              <p:cNvPicPr>
                <a:picLocks noChangeAspect="1" noChangeArrowheads="1"/>
              </p:cNvPicPr>
              <p:nvPr/>
            </p:nvPicPr>
            <p:blipFill>
              <a:blip r:embed="rId2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9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78" name="Picture 398"/>
              <p:cNvPicPr>
                <a:picLocks noChangeAspect="1" noChangeArrowheads="1"/>
              </p:cNvPicPr>
              <p:nvPr/>
            </p:nvPicPr>
            <p:blipFill>
              <a:blip r:embed="rId2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6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79" name="Picture 399"/>
              <p:cNvPicPr>
                <a:picLocks noChangeAspect="1" noChangeArrowheads="1"/>
              </p:cNvPicPr>
              <p:nvPr/>
            </p:nvPicPr>
            <p:blipFill>
              <a:blip r:embed="rId2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63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80" name="Picture 400"/>
              <p:cNvPicPr>
                <a:picLocks noChangeAspect="1" noChangeArrowheads="1"/>
              </p:cNvPicPr>
              <p:nvPr/>
            </p:nvPicPr>
            <p:blipFill>
              <a:blip r:embed="rId2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20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81" name="Picture 401"/>
              <p:cNvPicPr>
                <a:picLocks noChangeAspect="1" noChangeArrowheads="1"/>
              </p:cNvPicPr>
              <p:nvPr/>
            </p:nvPicPr>
            <p:blipFill>
              <a:blip r:embed="rId2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7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82" name="Picture 402"/>
              <p:cNvPicPr>
                <a:picLocks noChangeAspect="1" noChangeArrowheads="1"/>
              </p:cNvPicPr>
              <p:nvPr/>
            </p:nvPicPr>
            <p:blipFill>
              <a:blip r:embed="rId2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34" y="1748"/>
                <a:ext cx="58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83" name="Picture 403"/>
              <p:cNvPicPr>
                <a:picLocks noChangeAspect="1" noChangeArrowheads="1"/>
              </p:cNvPicPr>
              <p:nvPr/>
            </p:nvPicPr>
            <p:blipFill>
              <a:blip r:embed="rId2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92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84" name="Picture 404"/>
              <p:cNvPicPr>
                <a:picLocks noChangeAspect="1" noChangeArrowheads="1"/>
              </p:cNvPicPr>
              <p:nvPr/>
            </p:nvPicPr>
            <p:blipFill>
              <a:blip r:embed="rId22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49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585" name="Picture 405"/>
              <p:cNvPicPr>
                <a:picLocks noChangeAspect="1" noChangeArrowheads="1"/>
              </p:cNvPicPr>
              <p:nvPr/>
            </p:nvPicPr>
            <p:blipFill>
              <a:blip r:embed="rId22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6" y="1748"/>
                <a:ext cx="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" name="Group 607"/>
            <p:cNvGrpSpPr>
              <a:grpSpLocks/>
            </p:cNvGrpSpPr>
            <p:nvPr/>
          </p:nvGrpSpPr>
          <p:grpSpPr bwMode="auto">
            <a:xfrm>
              <a:off x="283" y="1748"/>
              <a:ext cx="4887" cy="1560"/>
              <a:chOff x="283" y="1748"/>
              <a:chExt cx="4887" cy="1560"/>
            </a:xfrm>
          </p:grpSpPr>
          <p:sp>
            <p:nvSpPr>
              <p:cNvPr id="9881" name="Rectangle 407"/>
              <p:cNvSpPr>
                <a:spLocks noChangeArrowheads="1"/>
              </p:cNvSpPr>
              <p:nvPr/>
            </p:nvSpPr>
            <p:spPr bwMode="auto">
              <a:xfrm>
                <a:off x="2813" y="1748"/>
                <a:ext cx="1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82" name="Line 408"/>
              <p:cNvSpPr>
                <a:spLocks noChangeShapeType="1"/>
              </p:cNvSpPr>
              <p:nvPr/>
            </p:nvSpPr>
            <p:spPr bwMode="auto">
              <a:xfrm>
                <a:off x="2813" y="1748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pic>
            <p:nvPicPr>
              <p:cNvPr id="9625" name="Picture 409"/>
              <p:cNvPicPr>
                <a:picLocks noChangeAspect="1" noChangeArrowheads="1"/>
              </p:cNvPicPr>
              <p:nvPr/>
            </p:nvPicPr>
            <p:blipFill>
              <a:blip r:embed="rId22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4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26" name="Picture 410"/>
              <p:cNvPicPr>
                <a:picLocks noChangeAspect="1" noChangeArrowheads="1"/>
              </p:cNvPicPr>
              <p:nvPr/>
            </p:nvPicPr>
            <p:blipFill>
              <a:blip r:embed="rId2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1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27" name="Picture 411"/>
              <p:cNvPicPr>
                <a:picLocks noChangeAspect="1" noChangeArrowheads="1"/>
              </p:cNvPicPr>
              <p:nvPr/>
            </p:nvPicPr>
            <p:blipFill>
              <a:blip r:embed="rId22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38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28" name="Picture 412"/>
              <p:cNvPicPr>
                <a:picLocks noChangeAspect="1" noChangeArrowheads="1"/>
              </p:cNvPicPr>
              <p:nvPr/>
            </p:nvPicPr>
            <p:blipFill>
              <a:blip r:embed="rId22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95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29" name="Picture 413"/>
              <p:cNvPicPr>
                <a:picLocks noChangeAspect="1" noChangeArrowheads="1"/>
              </p:cNvPicPr>
              <p:nvPr/>
            </p:nvPicPr>
            <p:blipFill>
              <a:blip r:embed="rId2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52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30" name="Picture 414"/>
              <p:cNvPicPr>
                <a:picLocks noChangeAspect="1" noChangeArrowheads="1"/>
              </p:cNvPicPr>
              <p:nvPr/>
            </p:nvPicPr>
            <p:blipFill>
              <a:blip r:embed="rId23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09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31" name="Picture 415"/>
              <p:cNvPicPr>
                <a:picLocks noChangeAspect="1" noChangeArrowheads="1"/>
              </p:cNvPicPr>
              <p:nvPr/>
            </p:nvPicPr>
            <p:blipFill>
              <a:blip r:embed="rId23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6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32" name="Picture 416"/>
              <p:cNvPicPr>
                <a:picLocks noChangeAspect="1" noChangeArrowheads="1"/>
              </p:cNvPicPr>
              <p:nvPr/>
            </p:nvPicPr>
            <p:blipFill>
              <a:blip r:embed="rId23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23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33" name="Picture 417"/>
              <p:cNvPicPr>
                <a:picLocks noChangeAspect="1" noChangeArrowheads="1"/>
              </p:cNvPicPr>
              <p:nvPr/>
            </p:nvPicPr>
            <p:blipFill>
              <a:blip r:embed="rId23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80" y="1748"/>
                <a:ext cx="58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34" name="Picture 418"/>
              <p:cNvPicPr>
                <a:picLocks noChangeAspect="1" noChangeArrowheads="1"/>
              </p:cNvPicPr>
              <p:nvPr/>
            </p:nvPicPr>
            <p:blipFill>
              <a:blip r:embed="rId23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38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35" name="Picture 419"/>
              <p:cNvPicPr>
                <a:picLocks noChangeAspect="1" noChangeArrowheads="1"/>
              </p:cNvPicPr>
              <p:nvPr/>
            </p:nvPicPr>
            <p:blipFill>
              <a:blip r:embed="rId23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95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36" name="Picture 420"/>
              <p:cNvPicPr>
                <a:picLocks noChangeAspect="1" noChangeArrowheads="1"/>
              </p:cNvPicPr>
              <p:nvPr/>
            </p:nvPicPr>
            <p:blipFill>
              <a:blip r:embed="rId23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52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37" name="Picture 421"/>
              <p:cNvPicPr>
                <a:picLocks noChangeAspect="1" noChangeArrowheads="1"/>
              </p:cNvPicPr>
              <p:nvPr/>
            </p:nvPicPr>
            <p:blipFill>
              <a:blip r:embed="rId23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09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38" name="Picture 422"/>
              <p:cNvPicPr>
                <a:picLocks noChangeAspect="1" noChangeArrowheads="1"/>
              </p:cNvPicPr>
              <p:nvPr/>
            </p:nvPicPr>
            <p:blipFill>
              <a:blip r:embed="rId23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6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39" name="Picture 423"/>
              <p:cNvPicPr>
                <a:picLocks noChangeAspect="1" noChangeArrowheads="1"/>
              </p:cNvPicPr>
              <p:nvPr/>
            </p:nvPicPr>
            <p:blipFill>
              <a:blip r:embed="rId23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3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40" name="Picture 424"/>
              <p:cNvPicPr>
                <a:picLocks noChangeAspect="1" noChangeArrowheads="1"/>
              </p:cNvPicPr>
              <p:nvPr/>
            </p:nvPicPr>
            <p:blipFill>
              <a:blip r:embed="rId24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80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41" name="Picture 425"/>
              <p:cNvPicPr>
                <a:picLocks noChangeAspect="1" noChangeArrowheads="1"/>
              </p:cNvPicPr>
              <p:nvPr/>
            </p:nvPicPr>
            <p:blipFill>
              <a:blip r:embed="rId24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7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42" name="Picture 426"/>
              <p:cNvPicPr>
                <a:picLocks noChangeAspect="1" noChangeArrowheads="1"/>
              </p:cNvPicPr>
              <p:nvPr/>
            </p:nvPicPr>
            <p:blipFill>
              <a:blip r:embed="rId24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94" y="1748"/>
                <a:ext cx="58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43" name="Picture 427"/>
              <p:cNvPicPr>
                <a:picLocks noChangeAspect="1" noChangeArrowheads="1"/>
              </p:cNvPicPr>
              <p:nvPr/>
            </p:nvPicPr>
            <p:blipFill>
              <a:blip r:embed="rId24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52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44" name="Picture 428"/>
              <p:cNvPicPr>
                <a:picLocks noChangeAspect="1" noChangeArrowheads="1"/>
              </p:cNvPicPr>
              <p:nvPr/>
            </p:nvPicPr>
            <p:blipFill>
              <a:blip r:embed="rId24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9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45" name="Picture 429"/>
              <p:cNvPicPr>
                <a:picLocks noChangeAspect="1" noChangeArrowheads="1"/>
              </p:cNvPicPr>
              <p:nvPr/>
            </p:nvPicPr>
            <p:blipFill>
              <a:blip r:embed="rId24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66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46" name="Picture 430"/>
              <p:cNvPicPr>
                <a:picLocks noChangeAspect="1" noChangeArrowheads="1"/>
              </p:cNvPicPr>
              <p:nvPr/>
            </p:nvPicPr>
            <p:blipFill>
              <a:blip r:embed="rId24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23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47" name="Picture 431"/>
              <p:cNvPicPr>
                <a:picLocks noChangeAspect="1" noChangeArrowheads="1"/>
              </p:cNvPicPr>
              <p:nvPr/>
            </p:nvPicPr>
            <p:blipFill>
              <a:blip r:embed="rId24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80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48" name="Picture 432"/>
              <p:cNvPicPr>
                <a:picLocks noChangeAspect="1" noChangeArrowheads="1"/>
              </p:cNvPicPr>
              <p:nvPr/>
            </p:nvPicPr>
            <p:blipFill>
              <a:blip r:embed="rId24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7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49" name="Picture 433"/>
              <p:cNvPicPr>
                <a:picLocks noChangeAspect="1" noChangeArrowheads="1"/>
              </p:cNvPicPr>
              <p:nvPr/>
            </p:nvPicPr>
            <p:blipFill>
              <a:blip r:embed="rId24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94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50" name="Picture 434"/>
              <p:cNvPicPr>
                <a:picLocks noChangeAspect="1" noChangeArrowheads="1"/>
              </p:cNvPicPr>
              <p:nvPr/>
            </p:nvPicPr>
            <p:blipFill>
              <a:blip r:embed="rId25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51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51" name="Picture 435"/>
              <p:cNvPicPr>
                <a:picLocks noChangeAspect="1" noChangeArrowheads="1"/>
              </p:cNvPicPr>
              <p:nvPr/>
            </p:nvPicPr>
            <p:blipFill>
              <a:blip r:embed="rId25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08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52" name="Picture 436"/>
              <p:cNvPicPr>
                <a:picLocks noChangeAspect="1" noChangeArrowheads="1"/>
              </p:cNvPicPr>
              <p:nvPr/>
            </p:nvPicPr>
            <p:blipFill>
              <a:blip r:embed="rId25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5" y="1748"/>
                <a:ext cx="58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53" name="Picture 437"/>
              <p:cNvPicPr>
                <a:picLocks noChangeAspect="1" noChangeArrowheads="1"/>
              </p:cNvPicPr>
              <p:nvPr/>
            </p:nvPicPr>
            <p:blipFill>
              <a:blip r:embed="rId25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3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54" name="Picture 438"/>
              <p:cNvPicPr>
                <a:picLocks noChangeAspect="1" noChangeArrowheads="1"/>
              </p:cNvPicPr>
              <p:nvPr/>
            </p:nvPicPr>
            <p:blipFill>
              <a:blip r:embed="rId25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80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55" name="Picture 439"/>
              <p:cNvPicPr>
                <a:picLocks noChangeAspect="1" noChangeArrowheads="1"/>
              </p:cNvPicPr>
              <p:nvPr/>
            </p:nvPicPr>
            <p:blipFill>
              <a:blip r:embed="rId25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37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56" name="Picture 440"/>
              <p:cNvPicPr>
                <a:picLocks noChangeAspect="1" noChangeArrowheads="1"/>
              </p:cNvPicPr>
              <p:nvPr/>
            </p:nvPicPr>
            <p:blipFill>
              <a:blip r:embed="rId25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94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57" name="Picture 441"/>
              <p:cNvPicPr>
                <a:picLocks noChangeAspect="1" noChangeArrowheads="1"/>
              </p:cNvPicPr>
              <p:nvPr/>
            </p:nvPicPr>
            <p:blipFill>
              <a:blip r:embed="rId25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1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58" name="Picture 442"/>
              <p:cNvPicPr>
                <a:picLocks noChangeAspect="1" noChangeArrowheads="1"/>
              </p:cNvPicPr>
              <p:nvPr/>
            </p:nvPicPr>
            <p:blipFill>
              <a:blip r:embed="rId25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8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59" name="Picture 443"/>
              <p:cNvPicPr>
                <a:picLocks noChangeAspect="1" noChangeArrowheads="1"/>
              </p:cNvPicPr>
              <p:nvPr/>
            </p:nvPicPr>
            <p:blipFill>
              <a:blip r:embed="rId25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5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60" name="Picture 444"/>
              <p:cNvPicPr>
                <a:picLocks noChangeAspect="1" noChangeArrowheads="1"/>
              </p:cNvPicPr>
              <p:nvPr/>
            </p:nvPicPr>
            <p:blipFill>
              <a:blip r:embed="rId26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22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61" name="Picture 445"/>
              <p:cNvPicPr>
                <a:picLocks noChangeAspect="1" noChangeArrowheads="1"/>
              </p:cNvPicPr>
              <p:nvPr/>
            </p:nvPicPr>
            <p:blipFill>
              <a:blip r:embed="rId26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79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62" name="Picture 446"/>
              <p:cNvPicPr>
                <a:picLocks noChangeAspect="1" noChangeArrowheads="1"/>
              </p:cNvPicPr>
              <p:nvPr/>
            </p:nvPicPr>
            <p:blipFill>
              <a:blip r:embed="rId26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36" y="1748"/>
                <a:ext cx="58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63" name="Picture 447"/>
              <p:cNvPicPr>
                <a:picLocks noChangeAspect="1" noChangeArrowheads="1"/>
              </p:cNvPicPr>
              <p:nvPr/>
            </p:nvPicPr>
            <p:blipFill>
              <a:blip r:embed="rId26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94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64" name="Picture 448"/>
              <p:cNvPicPr>
                <a:picLocks noChangeAspect="1" noChangeArrowheads="1"/>
              </p:cNvPicPr>
              <p:nvPr/>
            </p:nvPicPr>
            <p:blipFill>
              <a:blip r:embed="rId26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1" y="1748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65" name="Picture 449"/>
              <p:cNvPicPr>
                <a:picLocks noChangeAspect="1" noChangeArrowheads="1"/>
              </p:cNvPicPr>
              <p:nvPr/>
            </p:nvPicPr>
            <p:blipFill>
              <a:blip r:embed="rId26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08" y="1748"/>
                <a:ext cx="23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883" name="Rectangle 450"/>
              <p:cNvSpPr>
                <a:spLocks noChangeArrowheads="1"/>
              </p:cNvSpPr>
              <p:nvPr/>
            </p:nvSpPr>
            <p:spPr bwMode="auto">
              <a:xfrm>
                <a:off x="5131" y="1748"/>
                <a:ext cx="1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84" name="Line 451"/>
              <p:cNvSpPr>
                <a:spLocks noChangeShapeType="1"/>
              </p:cNvSpPr>
              <p:nvPr/>
            </p:nvSpPr>
            <p:spPr bwMode="auto">
              <a:xfrm>
                <a:off x="5131" y="1748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85" name="Rectangle 452"/>
              <p:cNvSpPr>
                <a:spLocks noChangeArrowheads="1"/>
              </p:cNvSpPr>
              <p:nvPr/>
            </p:nvSpPr>
            <p:spPr bwMode="auto">
              <a:xfrm>
                <a:off x="283" y="1753"/>
                <a:ext cx="10" cy="35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86" name="Line 453"/>
              <p:cNvSpPr>
                <a:spLocks noChangeShapeType="1"/>
              </p:cNvSpPr>
              <p:nvPr/>
            </p:nvSpPr>
            <p:spPr bwMode="auto">
              <a:xfrm>
                <a:off x="283" y="1753"/>
                <a:ext cx="0" cy="3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87" name="Rectangle 454"/>
              <p:cNvSpPr>
                <a:spLocks noChangeArrowheads="1"/>
              </p:cNvSpPr>
              <p:nvPr/>
            </p:nvSpPr>
            <p:spPr bwMode="auto">
              <a:xfrm>
                <a:off x="1425" y="1753"/>
                <a:ext cx="10" cy="35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66" name="Line 455"/>
              <p:cNvSpPr>
                <a:spLocks noChangeShapeType="1"/>
              </p:cNvSpPr>
              <p:nvPr/>
            </p:nvSpPr>
            <p:spPr bwMode="auto">
              <a:xfrm>
                <a:off x="1425" y="1753"/>
                <a:ext cx="0" cy="3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67" name="Rectangle 456"/>
              <p:cNvSpPr>
                <a:spLocks noChangeArrowheads="1"/>
              </p:cNvSpPr>
              <p:nvPr/>
            </p:nvSpPr>
            <p:spPr bwMode="auto">
              <a:xfrm>
                <a:off x="2813" y="1753"/>
                <a:ext cx="11" cy="35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68" name="Line 457"/>
              <p:cNvSpPr>
                <a:spLocks noChangeShapeType="1"/>
              </p:cNvSpPr>
              <p:nvPr/>
            </p:nvSpPr>
            <p:spPr bwMode="auto">
              <a:xfrm>
                <a:off x="2813" y="1753"/>
                <a:ext cx="0" cy="3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69" name="Rectangle 458"/>
              <p:cNvSpPr>
                <a:spLocks noChangeArrowheads="1"/>
              </p:cNvSpPr>
              <p:nvPr/>
            </p:nvSpPr>
            <p:spPr bwMode="auto">
              <a:xfrm>
                <a:off x="5131" y="1753"/>
                <a:ext cx="11" cy="35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70" name="Line 459"/>
              <p:cNvSpPr>
                <a:spLocks noChangeShapeType="1"/>
              </p:cNvSpPr>
              <p:nvPr/>
            </p:nvSpPr>
            <p:spPr bwMode="auto">
              <a:xfrm>
                <a:off x="5131" y="1753"/>
                <a:ext cx="0" cy="3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71" name="Rectangle 460"/>
              <p:cNvSpPr>
                <a:spLocks noChangeArrowheads="1"/>
              </p:cNvSpPr>
              <p:nvPr/>
            </p:nvSpPr>
            <p:spPr bwMode="auto">
              <a:xfrm>
                <a:off x="368" y="2140"/>
                <a:ext cx="67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Державна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72" name="Rectangle 461"/>
              <p:cNvSpPr>
                <a:spLocks noChangeArrowheads="1"/>
              </p:cNvSpPr>
              <p:nvPr/>
            </p:nvSpPr>
            <p:spPr bwMode="auto">
              <a:xfrm>
                <a:off x="962" y="2140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73" name="Rectangle 462"/>
              <p:cNvSpPr>
                <a:spLocks noChangeArrowheads="1"/>
              </p:cNvSpPr>
              <p:nvPr/>
            </p:nvSpPr>
            <p:spPr bwMode="auto">
              <a:xfrm>
                <a:off x="998" y="2140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74" name="Rectangle 463"/>
              <p:cNvSpPr>
                <a:spLocks noChangeArrowheads="1"/>
              </p:cNvSpPr>
              <p:nvPr/>
            </p:nvSpPr>
            <p:spPr bwMode="auto">
              <a:xfrm>
                <a:off x="368" y="2248"/>
                <a:ext cx="13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к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75" name="Rectangle 464"/>
              <p:cNvSpPr>
                <a:spLocks noChangeArrowheads="1"/>
              </p:cNvSpPr>
              <p:nvPr/>
            </p:nvSpPr>
            <p:spPr bwMode="auto">
              <a:xfrm>
                <a:off x="436" y="2248"/>
                <a:ext cx="123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а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76" name="Rectangle 465"/>
              <p:cNvSpPr>
                <a:spLocks noChangeArrowheads="1"/>
              </p:cNvSpPr>
              <p:nvPr/>
            </p:nvSpPr>
            <p:spPr bwMode="auto">
              <a:xfrm>
                <a:off x="498" y="2248"/>
                <a:ext cx="52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значейська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77" name="Rectangle 466"/>
              <p:cNvSpPr>
                <a:spLocks noChangeArrowheads="1"/>
              </p:cNvSpPr>
              <p:nvPr/>
            </p:nvSpPr>
            <p:spPr bwMode="auto">
              <a:xfrm>
                <a:off x="964" y="2248"/>
                <a:ext cx="2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78" name="Rectangle 467"/>
              <p:cNvSpPr>
                <a:spLocks noChangeArrowheads="1"/>
              </p:cNvSpPr>
              <p:nvPr/>
            </p:nvSpPr>
            <p:spPr bwMode="auto">
              <a:xfrm>
                <a:off x="368" y="2358"/>
                <a:ext cx="51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служба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79" name="Rectangle 468"/>
              <p:cNvSpPr>
                <a:spLocks noChangeArrowheads="1"/>
              </p:cNvSpPr>
              <p:nvPr/>
            </p:nvSpPr>
            <p:spPr bwMode="auto">
              <a:xfrm>
                <a:off x="804" y="2358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80" name="Rectangle 469"/>
              <p:cNvSpPr>
                <a:spLocks noChangeArrowheads="1"/>
              </p:cNvSpPr>
              <p:nvPr/>
            </p:nvSpPr>
            <p:spPr bwMode="auto">
              <a:xfrm>
                <a:off x="1512" y="2248"/>
                <a:ext cx="81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Бюджет </a:t>
                </a:r>
                <a:r>
                  <a:rPr kumimoji="0" lang="ru-RU" sz="1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держави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81" name="Rectangle 470"/>
              <p:cNvSpPr>
                <a:spLocks noChangeArrowheads="1"/>
              </p:cNvSpPr>
              <p:nvPr/>
            </p:nvSpPr>
            <p:spPr bwMode="auto">
              <a:xfrm>
                <a:off x="2331" y="2248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82" name="Rectangle 471"/>
              <p:cNvSpPr>
                <a:spLocks noChangeArrowheads="1"/>
              </p:cNvSpPr>
              <p:nvPr/>
            </p:nvSpPr>
            <p:spPr bwMode="auto">
              <a:xfrm>
                <a:off x="2394" y="2248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83" name="Rectangle 472"/>
              <p:cNvSpPr>
                <a:spLocks noChangeArrowheads="1"/>
              </p:cNvSpPr>
              <p:nvPr/>
            </p:nvSpPr>
            <p:spPr bwMode="auto">
              <a:xfrm>
                <a:off x="2536" y="2248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84" name="Rectangle 473"/>
              <p:cNvSpPr>
                <a:spLocks noChangeArrowheads="1"/>
              </p:cNvSpPr>
              <p:nvPr/>
            </p:nvSpPr>
            <p:spPr bwMode="auto">
              <a:xfrm>
                <a:off x="2899" y="2248"/>
                <a:ext cx="217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Виконання Державного бюджету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85" name="Rectangle 474"/>
              <p:cNvSpPr>
                <a:spLocks noChangeArrowheads="1"/>
              </p:cNvSpPr>
              <p:nvPr/>
            </p:nvSpPr>
            <p:spPr bwMode="auto">
              <a:xfrm>
                <a:off x="4942" y="2248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86" name="Rectangle 475"/>
              <p:cNvSpPr>
                <a:spLocks noChangeArrowheads="1"/>
              </p:cNvSpPr>
              <p:nvPr/>
            </p:nvSpPr>
            <p:spPr bwMode="auto">
              <a:xfrm>
                <a:off x="283" y="2107"/>
                <a:ext cx="10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87" name="Line 476"/>
              <p:cNvSpPr>
                <a:spLocks noChangeShapeType="1"/>
              </p:cNvSpPr>
              <p:nvPr/>
            </p:nvSpPr>
            <p:spPr bwMode="auto">
              <a:xfrm>
                <a:off x="283" y="2107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88" name="Line 477"/>
              <p:cNvSpPr>
                <a:spLocks noChangeShapeType="1"/>
              </p:cNvSpPr>
              <p:nvPr/>
            </p:nvSpPr>
            <p:spPr bwMode="auto">
              <a:xfrm>
                <a:off x="283" y="2107"/>
                <a:ext cx="0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89" name="Rectangle 478"/>
              <p:cNvSpPr>
                <a:spLocks noChangeArrowheads="1"/>
              </p:cNvSpPr>
              <p:nvPr/>
            </p:nvSpPr>
            <p:spPr bwMode="auto">
              <a:xfrm>
                <a:off x="293" y="2107"/>
                <a:ext cx="1132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90" name="Line 479"/>
              <p:cNvSpPr>
                <a:spLocks noChangeShapeType="1"/>
              </p:cNvSpPr>
              <p:nvPr/>
            </p:nvSpPr>
            <p:spPr bwMode="auto">
              <a:xfrm>
                <a:off x="293" y="2107"/>
                <a:ext cx="113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91" name="Rectangle 480"/>
              <p:cNvSpPr>
                <a:spLocks noChangeArrowheads="1"/>
              </p:cNvSpPr>
              <p:nvPr/>
            </p:nvSpPr>
            <p:spPr bwMode="auto">
              <a:xfrm>
                <a:off x="1425" y="2107"/>
                <a:ext cx="10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92" name="Line 481"/>
              <p:cNvSpPr>
                <a:spLocks noChangeShapeType="1"/>
              </p:cNvSpPr>
              <p:nvPr/>
            </p:nvSpPr>
            <p:spPr bwMode="auto">
              <a:xfrm>
                <a:off x="1425" y="2107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93" name="Line 482"/>
              <p:cNvSpPr>
                <a:spLocks noChangeShapeType="1"/>
              </p:cNvSpPr>
              <p:nvPr/>
            </p:nvSpPr>
            <p:spPr bwMode="auto">
              <a:xfrm>
                <a:off x="1425" y="2107"/>
                <a:ext cx="0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94" name="Rectangle 483"/>
              <p:cNvSpPr>
                <a:spLocks noChangeArrowheads="1"/>
              </p:cNvSpPr>
              <p:nvPr/>
            </p:nvSpPr>
            <p:spPr bwMode="auto">
              <a:xfrm>
                <a:off x="1435" y="2107"/>
                <a:ext cx="137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95" name="Line 484"/>
              <p:cNvSpPr>
                <a:spLocks noChangeShapeType="1"/>
              </p:cNvSpPr>
              <p:nvPr/>
            </p:nvSpPr>
            <p:spPr bwMode="auto">
              <a:xfrm>
                <a:off x="1435" y="2107"/>
                <a:ext cx="137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20" name="Rectangle 485"/>
              <p:cNvSpPr>
                <a:spLocks noChangeArrowheads="1"/>
              </p:cNvSpPr>
              <p:nvPr/>
            </p:nvSpPr>
            <p:spPr bwMode="auto">
              <a:xfrm>
                <a:off x="2813" y="2107"/>
                <a:ext cx="11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21" name="Line 486"/>
              <p:cNvSpPr>
                <a:spLocks noChangeShapeType="1"/>
              </p:cNvSpPr>
              <p:nvPr/>
            </p:nvSpPr>
            <p:spPr bwMode="auto">
              <a:xfrm>
                <a:off x="2813" y="2107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22" name="Line 487"/>
              <p:cNvSpPr>
                <a:spLocks noChangeShapeType="1"/>
              </p:cNvSpPr>
              <p:nvPr/>
            </p:nvSpPr>
            <p:spPr bwMode="auto">
              <a:xfrm>
                <a:off x="2813" y="2107"/>
                <a:ext cx="0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23" name="Rectangle 488"/>
              <p:cNvSpPr>
                <a:spLocks noChangeArrowheads="1"/>
              </p:cNvSpPr>
              <p:nvPr/>
            </p:nvSpPr>
            <p:spPr bwMode="auto">
              <a:xfrm>
                <a:off x="2824" y="2107"/>
                <a:ext cx="2307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24" name="Line 489"/>
              <p:cNvSpPr>
                <a:spLocks noChangeShapeType="1"/>
              </p:cNvSpPr>
              <p:nvPr/>
            </p:nvSpPr>
            <p:spPr bwMode="auto">
              <a:xfrm>
                <a:off x="2824" y="2107"/>
                <a:ext cx="230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25" name="Rectangle 490"/>
              <p:cNvSpPr>
                <a:spLocks noChangeArrowheads="1"/>
              </p:cNvSpPr>
              <p:nvPr/>
            </p:nvSpPr>
            <p:spPr bwMode="auto">
              <a:xfrm>
                <a:off x="5131" y="2107"/>
                <a:ext cx="11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26" name="Line 491"/>
              <p:cNvSpPr>
                <a:spLocks noChangeShapeType="1"/>
              </p:cNvSpPr>
              <p:nvPr/>
            </p:nvSpPr>
            <p:spPr bwMode="auto">
              <a:xfrm>
                <a:off x="5131" y="2107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27" name="Line 492"/>
              <p:cNvSpPr>
                <a:spLocks noChangeShapeType="1"/>
              </p:cNvSpPr>
              <p:nvPr/>
            </p:nvSpPr>
            <p:spPr bwMode="auto">
              <a:xfrm>
                <a:off x="5131" y="2107"/>
                <a:ext cx="0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28" name="Rectangle 493"/>
              <p:cNvSpPr>
                <a:spLocks noChangeArrowheads="1"/>
              </p:cNvSpPr>
              <p:nvPr/>
            </p:nvSpPr>
            <p:spPr bwMode="auto">
              <a:xfrm>
                <a:off x="283" y="2116"/>
                <a:ext cx="10" cy="39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29" name="Line 494"/>
              <p:cNvSpPr>
                <a:spLocks noChangeShapeType="1"/>
              </p:cNvSpPr>
              <p:nvPr/>
            </p:nvSpPr>
            <p:spPr bwMode="auto">
              <a:xfrm>
                <a:off x="283" y="2116"/>
                <a:ext cx="0" cy="39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30" name="Rectangle 495"/>
              <p:cNvSpPr>
                <a:spLocks noChangeArrowheads="1"/>
              </p:cNvSpPr>
              <p:nvPr/>
            </p:nvSpPr>
            <p:spPr bwMode="auto">
              <a:xfrm>
                <a:off x="1425" y="2116"/>
                <a:ext cx="10" cy="39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31" name="Line 496"/>
              <p:cNvSpPr>
                <a:spLocks noChangeShapeType="1"/>
              </p:cNvSpPr>
              <p:nvPr/>
            </p:nvSpPr>
            <p:spPr bwMode="auto">
              <a:xfrm>
                <a:off x="1425" y="2116"/>
                <a:ext cx="0" cy="39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57" name="Rectangle 497"/>
              <p:cNvSpPr>
                <a:spLocks noChangeArrowheads="1"/>
              </p:cNvSpPr>
              <p:nvPr/>
            </p:nvSpPr>
            <p:spPr bwMode="auto">
              <a:xfrm>
                <a:off x="2813" y="2116"/>
                <a:ext cx="11" cy="39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58" name="Line 498"/>
              <p:cNvSpPr>
                <a:spLocks noChangeShapeType="1"/>
              </p:cNvSpPr>
              <p:nvPr/>
            </p:nvSpPr>
            <p:spPr bwMode="auto">
              <a:xfrm>
                <a:off x="2813" y="2116"/>
                <a:ext cx="0" cy="39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60" name="Rectangle 499"/>
              <p:cNvSpPr>
                <a:spLocks noChangeArrowheads="1"/>
              </p:cNvSpPr>
              <p:nvPr/>
            </p:nvSpPr>
            <p:spPr bwMode="auto">
              <a:xfrm>
                <a:off x="5131" y="2116"/>
                <a:ext cx="11" cy="39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61" name="Line 500"/>
              <p:cNvSpPr>
                <a:spLocks noChangeShapeType="1"/>
              </p:cNvSpPr>
              <p:nvPr/>
            </p:nvSpPr>
            <p:spPr bwMode="auto">
              <a:xfrm>
                <a:off x="5131" y="2116"/>
                <a:ext cx="0" cy="39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62" name="Rectangle 501"/>
              <p:cNvSpPr>
                <a:spLocks noChangeArrowheads="1"/>
              </p:cNvSpPr>
              <p:nvPr/>
            </p:nvSpPr>
            <p:spPr bwMode="auto">
              <a:xfrm>
                <a:off x="368" y="2682"/>
                <a:ext cx="71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Державна</a:t>
                </a:r>
                <a:r>
                  <a:rPr kumimoji="0" lang="ru-RU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63" name="Rectangle 502"/>
              <p:cNvSpPr>
                <a:spLocks noChangeArrowheads="1"/>
              </p:cNvSpPr>
              <p:nvPr/>
            </p:nvSpPr>
            <p:spPr bwMode="auto">
              <a:xfrm>
                <a:off x="368" y="2784"/>
                <a:ext cx="486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uk-UA" sz="1400" dirty="0" smtClean="0">
                    <a:solidFill>
                      <a:srgbClr val="000000"/>
                    </a:solidFill>
                    <a:latin typeface="Times New Roman" pitchFamily="18" charset="0"/>
                    <a:cs typeface="Arial" pitchFamily="34" charset="0"/>
                  </a:rPr>
                  <a:t>фінансова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64" name="Rectangle 503"/>
              <p:cNvSpPr>
                <a:spLocks noChangeArrowheads="1"/>
              </p:cNvSpPr>
              <p:nvPr/>
            </p:nvSpPr>
            <p:spPr bwMode="auto">
              <a:xfrm>
                <a:off x="1068" y="2784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65" name="Rectangle 504"/>
              <p:cNvSpPr>
                <a:spLocks noChangeArrowheads="1"/>
              </p:cNvSpPr>
              <p:nvPr/>
            </p:nvSpPr>
            <p:spPr bwMode="auto">
              <a:xfrm>
                <a:off x="368" y="2887"/>
                <a:ext cx="470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інспекція</a:t>
                </a:r>
                <a:endPara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966" name="Rectangle 505"/>
              <p:cNvSpPr>
                <a:spLocks noChangeArrowheads="1"/>
              </p:cNvSpPr>
              <p:nvPr/>
            </p:nvSpPr>
            <p:spPr bwMode="auto">
              <a:xfrm>
                <a:off x="779" y="2887"/>
                <a:ext cx="2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67" name="Rectangle 506"/>
              <p:cNvSpPr>
                <a:spLocks noChangeArrowheads="1"/>
              </p:cNvSpPr>
              <p:nvPr/>
            </p:nvSpPr>
            <p:spPr bwMode="auto">
              <a:xfrm>
                <a:off x="368" y="2989"/>
                <a:ext cx="38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uk-UA" sz="1400" dirty="0" smtClean="0">
                    <a:solidFill>
                      <a:srgbClr val="000000"/>
                    </a:solidFill>
                    <a:latin typeface="Times New Roman" pitchFamily="18" charset="0"/>
                    <a:cs typeface="Arial" pitchFamily="34" charset="0"/>
                  </a:rPr>
                  <a:t>України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68" name="Rectangle 507"/>
              <p:cNvSpPr>
                <a:spLocks noChangeArrowheads="1"/>
              </p:cNvSpPr>
              <p:nvPr/>
            </p:nvSpPr>
            <p:spPr bwMode="auto">
              <a:xfrm>
                <a:off x="804" y="2989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69" name="Rectangle 508"/>
              <p:cNvSpPr>
                <a:spLocks noChangeArrowheads="1"/>
              </p:cNvSpPr>
              <p:nvPr/>
            </p:nvSpPr>
            <p:spPr bwMode="auto">
              <a:xfrm>
                <a:off x="1512" y="2690"/>
                <a:ext cx="81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Бюджет </a:t>
                </a:r>
                <a:r>
                  <a:rPr kumimoji="0" lang="ru-RU" sz="1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держави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70" name="Rectangle 509"/>
              <p:cNvSpPr>
                <a:spLocks noChangeArrowheads="1"/>
              </p:cNvSpPr>
              <p:nvPr/>
            </p:nvSpPr>
            <p:spPr bwMode="auto">
              <a:xfrm>
                <a:off x="2331" y="2690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71" name="Rectangle 510"/>
              <p:cNvSpPr>
                <a:spLocks noChangeArrowheads="1"/>
              </p:cNvSpPr>
              <p:nvPr/>
            </p:nvSpPr>
            <p:spPr bwMode="auto">
              <a:xfrm>
                <a:off x="2394" y="2690"/>
                <a:ext cx="2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72" name="Rectangle 511"/>
              <p:cNvSpPr>
                <a:spLocks noChangeArrowheads="1"/>
              </p:cNvSpPr>
              <p:nvPr/>
            </p:nvSpPr>
            <p:spPr bwMode="auto">
              <a:xfrm>
                <a:off x="2572" y="2690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73" name="Rectangle 512"/>
              <p:cNvSpPr>
                <a:spLocks noChangeArrowheads="1"/>
              </p:cNvSpPr>
              <p:nvPr/>
            </p:nvSpPr>
            <p:spPr bwMode="auto">
              <a:xfrm>
                <a:off x="2899" y="2537"/>
                <a:ext cx="193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Ревізії складання і виконання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74" name="Rectangle 513"/>
              <p:cNvSpPr>
                <a:spLocks noChangeArrowheads="1"/>
              </p:cNvSpPr>
              <p:nvPr/>
            </p:nvSpPr>
            <p:spPr bwMode="auto">
              <a:xfrm>
                <a:off x="2899" y="2639"/>
                <a:ext cx="1499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бюджетів, контроль за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75" name="Rectangle 514"/>
              <p:cNvSpPr>
                <a:spLocks noChangeArrowheads="1"/>
              </p:cNvSpPr>
              <p:nvPr/>
            </p:nvSpPr>
            <p:spPr bwMode="auto">
              <a:xfrm>
                <a:off x="2899" y="2742"/>
                <a:ext cx="112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використанням б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76" name="Rectangle 515"/>
              <p:cNvSpPr>
                <a:spLocks noChangeArrowheads="1"/>
              </p:cNvSpPr>
              <p:nvPr/>
            </p:nvSpPr>
            <p:spPr bwMode="auto">
              <a:xfrm>
                <a:off x="4435" y="2742"/>
                <a:ext cx="16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ю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77" name="Rectangle 516"/>
              <p:cNvSpPr>
                <a:spLocks noChangeArrowheads="1"/>
              </p:cNvSpPr>
              <p:nvPr/>
            </p:nvSpPr>
            <p:spPr bwMode="auto">
              <a:xfrm>
                <a:off x="4542" y="2742"/>
                <a:ext cx="62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джетних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78" name="Rectangle 517"/>
              <p:cNvSpPr>
                <a:spLocks noChangeArrowheads="1"/>
              </p:cNvSpPr>
              <p:nvPr/>
            </p:nvSpPr>
            <p:spPr bwMode="auto">
              <a:xfrm>
                <a:off x="2899" y="2844"/>
                <a:ext cx="757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асигнувань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79" name="Rectangle 518"/>
              <p:cNvSpPr>
                <a:spLocks noChangeArrowheads="1"/>
              </p:cNvSpPr>
              <p:nvPr/>
            </p:nvSpPr>
            <p:spPr bwMode="auto">
              <a:xfrm>
                <a:off x="3573" y="2844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80" name="Rectangle 519"/>
              <p:cNvSpPr>
                <a:spLocks noChangeArrowheads="1"/>
              </p:cNvSpPr>
              <p:nvPr/>
            </p:nvSpPr>
            <p:spPr bwMode="auto">
              <a:xfrm>
                <a:off x="283" y="2509"/>
                <a:ext cx="10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81" name="Line 520"/>
              <p:cNvSpPr>
                <a:spLocks noChangeShapeType="1"/>
              </p:cNvSpPr>
              <p:nvPr/>
            </p:nvSpPr>
            <p:spPr bwMode="auto">
              <a:xfrm>
                <a:off x="283" y="250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82" name="Line 521"/>
              <p:cNvSpPr>
                <a:spLocks noChangeShapeType="1"/>
              </p:cNvSpPr>
              <p:nvPr/>
            </p:nvSpPr>
            <p:spPr bwMode="auto">
              <a:xfrm>
                <a:off x="283" y="250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83" name="Rectangle 522"/>
              <p:cNvSpPr>
                <a:spLocks noChangeArrowheads="1"/>
              </p:cNvSpPr>
              <p:nvPr/>
            </p:nvSpPr>
            <p:spPr bwMode="auto">
              <a:xfrm>
                <a:off x="293" y="2509"/>
                <a:ext cx="113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00" name="Line 523"/>
              <p:cNvSpPr>
                <a:spLocks noChangeShapeType="1"/>
              </p:cNvSpPr>
              <p:nvPr/>
            </p:nvSpPr>
            <p:spPr bwMode="auto">
              <a:xfrm>
                <a:off x="293" y="2509"/>
                <a:ext cx="113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01" name="Rectangle 524"/>
              <p:cNvSpPr>
                <a:spLocks noChangeArrowheads="1"/>
              </p:cNvSpPr>
              <p:nvPr/>
            </p:nvSpPr>
            <p:spPr bwMode="auto">
              <a:xfrm>
                <a:off x="1425" y="2509"/>
                <a:ext cx="10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02" name="Line 525"/>
              <p:cNvSpPr>
                <a:spLocks noChangeShapeType="1"/>
              </p:cNvSpPr>
              <p:nvPr/>
            </p:nvSpPr>
            <p:spPr bwMode="auto">
              <a:xfrm>
                <a:off x="1425" y="250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03" name="Line 526"/>
              <p:cNvSpPr>
                <a:spLocks noChangeShapeType="1"/>
              </p:cNvSpPr>
              <p:nvPr/>
            </p:nvSpPr>
            <p:spPr bwMode="auto">
              <a:xfrm>
                <a:off x="1425" y="250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04" name="Rectangle 527"/>
              <p:cNvSpPr>
                <a:spLocks noChangeArrowheads="1"/>
              </p:cNvSpPr>
              <p:nvPr/>
            </p:nvSpPr>
            <p:spPr bwMode="auto">
              <a:xfrm>
                <a:off x="1435" y="2509"/>
                <a:ext cx="137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05" name="Line 528"/>
              <p:cNvSpPr>
                <a:spLocks noChangeShapeType="1"/>
              </p:cNvSpPr>
              <p:nvPr/>
            </p:nvSpPr>
            <p:spPr bwMode="auto">
              <a:xfrm>
                <a:off x="1435" y="2509"/>
                <a:ext cx="137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06" name="Rectangle 529"/>
              <p:cNvSpPr>
                <a:spLocks noChangeArrowheads="1"/>
              </p:cNvSpPr>
              <p:nvPr/>
            </p:nvSpPr>
            <p:spPr bwMode="auto">
              <a:xfrm>
                <a:off x="2813" y="2509"/>
                <a:ext cx="11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07" name="Line 530"/>
              <p:cNvSpPr>
                <a:spLocks noChangeShapeType="1"/>
              </p:cNvSpPr>
              <p:nvPr/>
            </p:nvSpPr>
            <p:spPr bwMode="auto">
              <a:xfrm>
                <a:off x="2813" y="2509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08" name="Line 531"/>
              <p:cNvSpPr>
                <a:spLocks noChangeShapeType="1"/>
              </p:cNvSpPr>
              <p:nvPr/>
            </p:nvSpPr>
            <p:spPr bwMode="auto">
              <a:xfrm>
                <a:off x="2813" y="250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09" name="Rectangle 532"/>
              <p:cNvSpPr>
                <a:spLocks noChangeArrowheads="1"/>
              </p:cNvSpPr>
              <p:nvPr/>
            </p:nvSpPr>
            <p:spPr bwMode="auto">
              <a:xfrm>
                <a:off x="2824" y="2509"/>
                <a:ext cx="230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10" name="Line 533"/>
              <p:cNvSpPr>
                <a:spLocks noChangeShapeType="1"/>
              </p:cNvSpPr>
              <p:nvPr/>
            </p:nvSpPr>
            <p:spPr bwMode="auto">
              <a:xfrm>
                <a:off x="2824" y="2509"/>
                <a:ext cx="230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11" name="Rectangle 534"/>
              <p:cNvSpPr>
                <a:spLocks noChangeArrowheads="1"/>
              </p:cNvSpPr>
              <p:nvPr/>
            </p:nvSpPr>
            <p:spPr bwMode="auto">
              <a:xfrm>
                <a:off x="5131" y="2509"/>
                <a:ext cx="11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12" name="Line 535"/>
              <p:cNvSpPr>
                <a:spLocks noChangeShapeType="1"/>
              </p:cNvSpPr>
              <p:nvPr/>
            </p:nvSpPr>
            <p:spPr bwMode="auto">
              <a:xfrm>
                <a:off x="5131" y="2509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13" name="Line 536"/>
              <p:cNvSpPr>
                <a:spLocks noChangeShapeType="1"/>
              </p:cNvSpPr>
              <p:nvPr/>
            </p:nvSpPr>
            <p:spPr bwMode="auto">
              <a:xfrm>
                <a:off x="5131" y="2509"/>
                <a:ext cx="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14" name="Rectangle 537"/>
              <p:cNvSpPr>
                <a:spLocks noChangeArrowheads="1"/>
              </p:cNvSpPr>
              <p:nvPr/>
            </p:nvSpPr>
            <p:spPr bwMode="auto">
              <a:xfrm>
                <a:off x="283" y="2517"/>
                <a:ext cx="10" cy="47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15" name="Line 538"/>
              <p:cNvSpPr>
                <a:spLocks noChangeShapeType="1"/>
              </p:cNvSpPr>
              <p:nvPr/>
            </p:nvSpPr>
            <p:spPr bwMode="auto">
              <a:xfrm>
                <a:off x="283" y="2517"/>
                <a:ext cx="0" cy="47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16" name="Rectangle 539"/>
              <p:cNvSpPr>
                <a:spLocks noChangeArrowheads="1"/>
              </p:cNvSpPr>
              <p:nvPr/>
            </p:nvSpPr>
            <p:spPr bwMode="auto">
              <a:xfrm>
                <a:off x="1425" y="2517"/>
                <a:ext cx="10" cy="47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17" name="Line 540"/>
              <p:cNvSpPr>
                <a:spLocks noChangeShapeType="1"/>
              </p:cNvSpPr>
              <p:nvPr/>
            </p:nvSpPr>
            <p:spPr bwMode="auto">
              <a:xfrm>
                <a:off x="1425" y="2517"/>
                <a:ext cx="0" cy="47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18" name="Rectangle 541"/>
              <p:cNvSpPr>
                <a:spLocks noChangeArrowheads="1"/>
              </p:cNvSpPr>
              <p:nvPr/>
            </p:nvSpPr>
            <p:spPr bwMode="auto">
              <a:xfrm>
                <a:off x="2813" y="2517"/>
                <a:ext cx="11" cy="47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19" name="Line 542"/>
              <p:cNvSpPr>
                <a:spLocks noChangeShapeType="1"/>
              </p:cNvSpPr>
              <p:nvPr/>
            </p:nvSpPr>
            <p:spPr bwMode="auto">
              <a:xfrm>
                <a:off x="2813" y="2517"/>
                <a:ext cx="0" cy="47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20" name="Rectangle 543"/>
              <p:cNvSpPr>
                <a:spLocks noChangeArrowheads="1"/>
              </p:cNvSpPr>
              <p:nvPr/>
            </p:nvSpPr>
            <p:spPr bwMode="auto">
              <a:xfrm>
                <a:off x="5131" y="2517"/>
                <a:ext cx="11" cy="47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21" name="Line 544"/>
              <p:cNvSpPr>
                <a:spLocks noChangeShapeType="1"/>
              </p:cNvSpPr>
              <p:nvPr/>
            </p:nvSpPr>
            <p:spPr bwMode="auto">
              <a:xfrm>
                <a:off x="5131" y="2517"/>
                <a:ext cx="0" cy="47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22" name="Rectangle 545"/>
              <p:cNvSpPr>
                <a:spLocks noChangeArrowheads="1"/>
              </p:cNvSpPr>
              <p:nvPr/>
            </p:nvSpPr>
            <p:spPr bwMode="auto">
              <a:xfrm>
                <a:off x="1512" y="3026"/>
                <a:ext cx="40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Фінанси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23" name="Rectangle 546"/>
              <p:cNvSpPr>
                <a:spLocks noChangeArrowheads="1"/>
              </p:cNvSpPr>
              <p:nvPr/>
            </p:nvSpPr>
            <p:spPr bwMode="auto">
              <a:xfrm>
                <a:off x="1876" y="3026"/>
                <a:ext cx="2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24" name="Rectangle 547"/>
              <p:cNvSpPr>
                <a:spLocks noChangeArrowheads="1"/>
              </p:cNvSpPr>
              <p:nvPr/>
            </p:nvSpPr>
            <p:spPr bwMode="auto">
              <a:xfrm>
                <a:off x="1512" y="3134"/>
                <a:ext cx="95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державного сектора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84" name="Rectangle 548"/>
              <p:cNvSpPr>
                <a:spLocks noChangeArrowheads="1"/>
              </p:cNvSpPr>
              <p:nvPr/>
            </p:nvSpPr>
            <p:spPr bwMode="auto">
              <a:xfrm>
                <a:off x="2379" y="3134"/>
                <a:ext cx="13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к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85" name="Rectangle 549"/>
              <p:cNvSpPr>
                <a:spLocks noChangeArrowheads="1"/>
              </p:cNvSpPr>
              <p:nvPr/>
            </p:nvSpPr>
            <p:spPr bwMode="auto">
              <a:xfrm>
                <a:off x="2447" y="3134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86" name="Rectangle 550"/>
              <p:cNvSpPr>
                <a:spLocks noChangeArrowheads="1"/>
              </p:cNvSpPr>
              <p:nvPr/>
            </p:nvSpPr>
            <p:spPr bwMode="auto">
              <a:xfrm>
                <a:off x="2715" y="3134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87" name="Rectangle 551"/>
              <p:cNvSpPr>
                <a:spLocks noChangeArrowheads="1"/>
              </p:cNvSpPr>
              <p:nvPr/>
            </p:nvSpPr>
            <p:spPr bwMode="auto">
              <a:xfrm>
                <a:off x="2899" y="3081"/>
                <a:ext cx="2079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Контроль за фінансовою діяльні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88" name="Rectangle 552"/>
              <p:cNvSpPr>
                <a:spLocks noChangeArrowheads="1"/>
              </p:cNvSpPr>
              <p:nvPr/>
            </p:nvSpPr>
            <p:spPr bwMode="auto">
              <a:xfrm>
                <a:off x="4758" y="3081"/>
                <a:ext cx="123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с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89" name="Rectangle 553"/>
              <p:cNvSpPr>
                <a:spLocks noChangeArrowheads="1"/>
              </p:cNvSpPr>
              <p:nvPr/>
            </p:nvSpPr>
            <p:spPr bwMode="auto">
              <a:xfrm>
                <a:off x="4817" y="3081"/>
                <a:ext cx="23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тю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90" name="Rectangle 554"/>
              <p:cNvSpPr>
                <a:spLocks noChangeArrowheads="1"/>
              </p:cNvSpPr>
              <p:nvPr/>
            </p:nvSpPr>
            <p:spPr bwMode="auto">
              <a:xfrm>
                <a:off x="4979" y="3081"/>
                <a:ext cx="9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91" name="Rectangle 555"/>
              <p:cNvSpPr>
                <a:spLocks noChangeArrowheads="1"/>
              </p:cNvSpPr>
              <p:nvPr/>
            </p:nvSpPr>
            <p:spPr bwMode="auto">
              <a:xfrm>
                <a:off x="283" y="2996"/>
                <a:ext cx="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92" name="Line 556"/>
              <p:cNvSpPr>
                <a:spLocks noChangeShapeType="1"/>
              </p:cNvSpPr>
              <p:nvPr/>
            </p:nvSpPr>
            <p:spPr bwMode="auto">
              <a:xfrm>
                <a:off x="283" y="2996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93" name="Rectangle 557"/>
              <p:cNvSpPr>
                <a:spLocks noChangeArrowheads="1"/>
              </p:cNvSpPr>
              <p:nvPr/>
            </p:nvSpPr>
            <p:spPr bwMode="auto">
              <a:xfrm>
                <a:off x="1425" y="2996"/>
                <a:ext cx="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94" name="Line 558"/>
              <p:cNvSpPr>
                <a:spLocks noChangeShapeType="1"/>
              </p:cNvSpPr>
              <p:nvPr/>
            </p:nvSpPr>
            <p:spPr bwMode="auto">
              <a:xfrm>
                <a:off x="1425" y="2996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pic>
            <p:nvPicPr>
              <p:cNvPr id="9775" name="Picture 559"/>
              <p:cNvPicPr>
                <a:picLocks noChangeAspect="1" noChangeArrowheads="1"/>
              </p:cNvPicPr>
              <p:nvPr/>
            </p:nvPicPr>
            <p:blipFill>
              <a:blip r:embed="rId26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76" name="Picture 560"/>
              <p:cNvPicPr>
                <a:picLocks noChangeAspect="1" noChangeArrowheads="1"/>
              </p:cNvPicPr>
              <p:nvPr/>
            </p:nvPicPr>
            <p:blipFill>
              <a:blip r:embed="rId26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2" y="2996"/>
                <a:ext cx="58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77" name="Picture 561"/>
              <p:cNvPicPr>
                <a:picLocks noChangeAspect="1" noChangeArrowheads="1"/>
              </p:cNvPicPr>
              <p:nvPr/>
            </p:nvPicPr>
            <p:blipFill>
              <a:blip r:embed="rId26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0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78" name="Picture 562"/>
              <p:cNvPicPr>
                <a:picLocks noChangeAspect="1" noChangeArrowheads="1"/>
              </p:cNvPicPr>
              <p:nvPr/>
            </p:nvPicPr>
            <p:blipFill>
              <a:blip r:embed="rId26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7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79" name="Picture 563"/>
              <p:cNvPicPr>
                <a:picLocks noChangeAspect="1" noChangeArrowheads="1"/>
              </p:cNvPicPr>
              <p:nvPr/>
            </p:nvPicPr>
            <p:blipFill>
              <a:blip r:embed="rId27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64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80" name="Picture 564"/>
              <p:cNvPicPr>
                <a:picLocks noChangeAspect="1" noChangeArrowheads="1"/>
              </p:cNvPicPr>
              <p:nvPr/>
            </p:nvPicPr>
            <p:blipFill>
              <a:blip r:embed="rId27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21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81" name="Picture 565"/>
              <p:cNvPicPr>
                <a:picLocks noChangeAspect="1" noChangeArrowheads="1"/>
              </p:cNvPicPr>
              <p:nvPr/>
            </p:nvPicPr>
            <p:blipFill>
              <a:blip r:embed="rId27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8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82" name="Picture 566"/>
              <p:cNvPicPr>
                <a:picLocks noChangeAspect="1" noChangeArrowheads="1"/>
              </p:cNvPicPr>
              <p:nvPr/>
            </p:nvPicPr>
            <p:blipFill>
              <a:blip r:embed="rId27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5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83" name="Picture 567"/>
              <p:cNvPicPr>
                <a:picLocks noChangeAspect="1" noChangeArrowheads="1"/>
              </p:cNvPicPr>
              <p:nvPr/>
            </p:nvPicPr>
            <p:blipFill>
              <a:blip r:embed="rId27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92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84" name="Picture 568"/>
              <p:cNvPicPr>
                <a:picLocks noChangeAspect="1" noChangeArrowheads="1"/>
              </p:cNvPicPr>
              <p:nvPr/>
            </p:nvPicPr>
            <p:blipFill>
              <a:blip r:embed="rId27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49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85" name="Picture 569"/>
              <p:cNvPicPr>
                <a:picLocks noChangeAspect="1" noChangeArrowheads="1"/>
              </p:cNvPicPr>
              <p:nvPr/>
            </p:nvPicPr>
            <p:blipFill>
              <a:blip r:embed="rId27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06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86" name="Picture 570"/>
              <p:cNvPicPr>
                <a:picLocks noChangeAspect="1" noChangeArrowheads="1"/>
              </p:cNvPicPr>
              <p:nvPr/>
            </p:nvPicPr>
            <p:blipFill>
              <a:blip r:embed="rId27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63" y="2996"/>
                <a:ext cx="58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87" name="Picture 571"/>
              <p:cNvPicPr>
                <a:picLocks noChangeAspect="1" noChangeArrowheads="1"/>
              </p:cNvPicPr>
              <p:nvPr/>
            </p:nvPicPr>
            <p:blipFill>
              <a:blip r:embed="rId27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21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88" name="Picture 572"/>
              <p:cNvPicPr>
                <a:picLocks noChangeAspect="1" noChangeArrowheads="1"/>
              </p:cNvPicPr>
              <p:nvPr/>
            </p:nvPicPr>
            <p:blipFill>
              <a:blip r:embed="rId27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8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89" name="Picture 573"/>
              <p:cNvPicPr>
                <a:picLocks noChangeAspect="1" noChangeArrowheads="1"/>
              </p:cNvPicPr>
              <p:nvPr/>
            </p:nvPicPr>
            <p:blipFill>
              <a:blip r:embed="rId28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35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90" name="Picture 574"/>
              <p:cNvPicPr>
                <a:picLocks noChangeAspect="1" noChangeArrowheads="1"/>
              </p:cNvPicPr>
              <p:nvPr/>
            </p:nvPicPr>
            <p:blipFill>
              <a:blip r:embed="rId28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92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91" name="Picture 575"/>
              <p:cNvPicPr>
                <a:picLocks noChangeAspect="1" noChangeArrowheads="1"/>
              </p:cNvPicPr>
              <p:nvPr/>
            </p:nvPicPr>
            <p:blipFill>
              <a:blip r:embed="rId28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9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92" name="Picture 576"/>
              <p:cNvPicPr>
                <a:picLocks noChangeAspect="1" noChangeArrowheads="1"/>
              </p:cNvPicPr>
              <p:nvPr/>
            </p:nvPicPr>
            <p:blipFill>
              <a:blip r:embed="rId28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6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93" name="Picture 577"/>
              <p:cNvPicPr>
                <a:picLocks noChangeAspect="1" noChangeArrowheads="1"/>
              </p:cNvPicPr>
              <p:nvPr/>
            </p:nvPicPr>
            <p:blipFill>
              <a:blip r:embed="rId28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63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94" name="Picture 578"/>
              <p:cNvPicPr>
                <a:picLocks noChangeAspect="1" noChangeArrowheads="1"/>
              </p:cNvPicPr>
              <p:nvPr/>
            </p:nvPicPr>
            <p:blipFill>
              <a:blip r:embed="rId28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20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95" name="Picture 579"/>
              <p:cNvPicPr>
                <a:picLocks noChangeAspect="1" noChangeArrowheads="1"/>
              </p:cNvPicPr>
              <p:nvPr/>
            </p:nvPicPr>
            <p:blipFill>
              <a:blip r:embed="rId28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7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97" name="Picture 581"/>
              <p:cNvPicPr>
                <a:picLocks noChangeAspect="1" noChangeArrowheads="1"/>
              </p:cNvPicPr>
              <p:nvPr/>
            </p:nvPicPr>
            <p:blipFill>
              <a:blip r:embed="rId28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92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98" name="Picture 582"/>
              <p:cNvPicPr>
                <a:picLocks noChangeAspect="1" noChangeArrowheads="1"/>
              </p:cNvPicPr>
              <p:nvPr/>
            </p:nvPicPr>
            <p:blipFill>
              <a:blip r:embed="rId28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49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799" name="Picture 583"/>
              <p:cNvPicPr>
                <a:picLocks noChangeAspect="1" noChangeArrowheads="1"/>
              </p:cNvPicPr>
              <p:nvPr/>
            </p:nvPicPr>
            <p:blipFill>
              <a:blip r:embed="rId28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6" y="2996"/>
                <a:ext cx="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95" name="Rectangle 584"/>
              <p:cNvSpPr>
                <a:spLocks noChangeArrowheads="1"/>
              </p:cNvSpPr>
              <p:nvPr/>
            </p:nvSpPr>
            <p:spPr bwMode="auto">
              <a:xfrm>
                <a:off x="2813" y="2996"/>
                <a:ext cx="1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96" name="Line 585"/>
              <p:cNvSpPr>
                <a:spLocks noChangeShapeType="1"/>
              </p:cNvSpPr>
              <p:nvPr/>
            </p:nvSpPr>
            <p:spPr bwMode="auto">
              <a:xfrm>
                <a:off x="2813" y="2996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pic>
            <p:nvPicPr>
              <p:cNvPr id="9802" name="Picture 586"/>
              <p:cNvPicPr>
                <a:picLocks noChangeAspect="1" noChangeArrowheads="1"/>
              </p:cNvPicPr>
              <p:nvPr/>
            </p:nvPicPr>
            <p:blipFill>
              <a:blip r:embed="rId29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4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03" name="Picture 587"/>
              <p:cNvPicPr>
                <a:picLocks noChangeAspect="1" noChangeArrowheads="1"/>
              </p:cNvPicPr>
              <p:nvPr/>
            </p:nvPicPr>
            <p:blipFill>
              <a:blip r:embed="rId29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1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04" name="Picture 588"/>
              <p:cNvPicPr>
                <a:picLocks noChangeAspect="1" noChangeArrowheads="1"/>
              </p:cNvPicPr>
              <p:nvPr/>
            </p:nvPicPr>
            <p:blipFill>
              <a:blip r:embed="rId29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38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05" name="Picture 589"/>
              <p:cNvPicPr>
                <a:picLocks noChangeAspect="1" noChangeArrowheads="1"/>
              </p:cNvPicPr>
              <p:nvPr/>
            </p:nvPicPr>
            <p:blipFill>
              <a:blip r:embed="rId29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95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06" name="Picture 590"/>
              <p:cNvPicPr>
                <a:picLocks noChangeAspect="1" noChangeArrowheads="1"/>
              </p:cNvPicPr>
              <p:nvPr/>
            </p:nvPicPr>
            <p:blipFill>
              <a:blip r:embed="rId29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52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07" name="Picture 591"/>
              <p:cNvPicPr>
                <a:picLocks noChangeAspect="1" noChangeArrowheads="1"/>
              </p:cNvPicPr>
              <p:nvPr/>
            </p:nvPicPr>
            <p:blipFill>
              <a:blip r:embed="rId29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09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08" name="Picture 592"/>
              <p:cNvPicPr>
                <a:picLocks noChangeAspect="1" noChangeArrowheads="1"/>
              </p:cNvPicPr>
              <p:nvPr/>
            </p:nvPicPr>
            <p:blipFill>
              <a:blip r:embed="rId29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6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09" name="Picture 593"/>
              <p:cNvPicPr>
                <a:picLocks noChangeAspect="1" noChangeArrowheads="1"/>
              </p:cNvPicPr>
              <p:nvPr/>
            </p:nvPicPr>
            <p:blipFill>
              <a:blip r:embed="rId29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23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10" name="Picture 594"/>
              <p:cNvPicPr>
                <a:picLocks noChangeAspect="1" noChangeArrowheads="1"/>
              </p:cNvPicPr>
              <p:nvPr/>
            </p:nvPicPr>
            <p:blipFill>
              <a:blip r:embed="rId29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80" y="2996"/>
                <a:ext cx="58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11" name="Picture 595"/>
              <p:cNvPicPr>
                <a:picLocks noChangeAspect="1" noChangeArrowheads="1"/>
              </p:cNvPicPr>
              <p:nvPr/>
            </p:nvPicPr>
            <p:blipFill>
              <a:blip r:embed="rId29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38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12" name="Picture 596"/>
              <p:cNvPicPr>
                <a:picLocks noChangeAspect="1" noChangeArrowheads="1"/>
              </p:cNvPicPr>
              <p:nvPr/>
            </p:nvPicPr>
            <p:blipFill>
              <a:blip r:embed="rId30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95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13" name="Picture 597"/>
              <p:cNvPicPr>
                <a:picLocks noChangeAspect="1" noChangeArrowheads="1"/>
              </p:cNvPicPr>
              <p:nvPr/>
            </p:nvPicPr>
            <p:blipFill>
              <a:blip r:embed="rId30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52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14" name="Picture 598"/>
              <p:cNvPicPr>
                <a:picLocks noChangeAspect="1" noChangeArrowheads="1"/>
              </p:cNvPicPr>
              <p:nvPr/>
            </p:nvPicPr>
            <p:blipFill>
              <a:blip r:embed="rId30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09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15" name="Picture 599"/>
              <p:cNvPicPr>
                <a:picLocks noChangeAspect="1" noChangeArrowheads="1"/>
              </p:cNvPicPr>
              <p:nvPr/>
            </p:nvPicPr>
            <p:blipFill>
              <a:blip r:embed="rId30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6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16" name="Picture 600"/>
              <p:cNvPicPr>
                <a:picLocks noChangeAspect="1" noChangeArrowheads="1"/>
              </p:cNvPicPr>
              <p:nvPr/>
            </p:nvPicPr>
            <p:blipFill>
              <a:blip r:embed="rId30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3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17" name="Picture 601"/>
              <p:cNvPicPr>
                <a:picLocks noChangeAspect="1" noChangeArrowheads="1"/>
              </p:cNvPicPr>
              <p:nvPr/>
            </p:nvPicPr>
            <p:blipFill>
              <a:blip r:embed="rId30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80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18" name="Picture 602"/>
              <p:cNvPicPr>
                <a:picLocks noChangeAspect="1" noChangeArrowheads="1"/>
              </p:cNvPicPr>
              <p:nvPr/>
            </p:nvPicPr>
            <p:blipFill>
              <a:blip r:embed="rId30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7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19" name="Picture 603"/>
              <p:cNvPicPr>
                <a:picLocks noChangeAspect="1" noChangeArrowheads="1"/>
              </p:cNvPicPr>
              <p:nvPr/>
            </p:nvPicPr>
            <p:blipFill>
              <a:blip r:embed="rId30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94" y="2996"/>
                <a:ext cx="58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20" name="Picture 604"/>
              <p:cNvPicPr>
                <a:picLocks noChangeAspect="1" noChangeArrowheads="1"/>
              </p:cNvPicPr>
              <p:nvPr/>
            </p:nvPicPr>
            <p:blipFill>
              <a:blip r:embed="rId30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52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21" name="Picture 605"/>
              <p:cNvPicPr>
                <a:picLocks noChangeAspect="1" noChangeArrowheads="1"/>
              </p:cNvPicPr>
              <p:nvPr/>
            </p:nvPicPr>
            <p:blipFill>
              <a:blip r:embed="rId30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9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22" name="Picture 606"/>
              <p:cNvPicPr>
                <a:picLocks noChangeAspect="1" noChangeArrowheads="1"/>
              </p:cNvPicPr>
              <p:nvPr/>
            </p:nvPicPr>
            <p:blipFill>
              <a:blip r:embed="rId3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66" y="2996"/>
                <a:ext cx="5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9824" name="Picture 608"/>
            <p:cNvPicPr>
              <a:picLocks noChangeAspect="1" noChangeArrowheads="1"/>
            </p:cNvPicPr>
            <p:nvPr/>
          </p:nvPicPr>
          <p:blipFill>
            <a:blip r:embed="rId3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3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25" name="Picture 609"/>
            <p:cNvPicPr>
              <a:picLocks noChangeAspect="1" noChangeArrowheads="1"/>
            </p:cNvPicPr>
            <p:nvPr/>
          </p:nvPicPr>
          <p:blipFill>
            <a:blip r:embed="rId3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26" name="Picture 610"/>
            <p:cNvPicPr>
              <a:picLocks noChangeAspect="1" noChangeArrowheads="1"/>
            </p:cNvPicPr>
            <p:nvPr/>
          </p:nvPicPr>
          <p:blipFill>
            <a:blip r:embed="rId3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7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27" name="Picture 611"/>
            <p:cNvPicPr>
              <a:picLocks noChangeAspect="1" noChangeArrowheads="1"/>
            </p:cNvPicPr>
            <p:nvPr/>
          </p:nvPicPr>
          <p:blipFill>
            <a:blip r:embed="rId3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4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28" name="Picture 612"/>
            <p:cNvPicPr>
              <a:picLocks noChangeAspect="1" noChangeArrowheads="1"/>
            </p:cNvPicPr>
            <p:nvPr/>
          </p:nvPicPr>
          <p:blipFill>
            <a:blip r:embed="rId3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1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29" name="Picture 613"/>
            <p:cNvPicPr>
              <a:picLocks noChangeAspect="1" noChangeArrowheads="1"/>
            </p:cNvPicPr>
            <p:nvPr/>
          </p:nvPicPr>
          <p:blipFill>
            <a:blip r:embed="rId3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8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30" name="Picture 614"/>
            <p:cNvPicPr>
              <a:picLocks noChangeAspect="1" noChangeArrowheads="1"/>
            </p:cNvPicPr>
            <p:nvPr/>
          </p:nvPicPr>
          <p:blipFill>
            <a:blip r:embed="rId3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5" y="2996"/>
              <a:ext cx="58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31" name="Picture 615"/>
            <p:cNvPicPr>
              <a:picLocks noChangeAspect="1" noChangeArrowheads="1"/>
            </p:cNvPicPr>
            <p:nvPr/>
          </p:nvPicPr>
          <p:blipFill>
            <a:blip r:embed="rId3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32" name="Picture 616"/>
            <p:cNvPicPr>
              <a:picLocks noChangeAspect="1" noChangeArrowheads="1"/>
            </p:cNvPicPr>
            <p:nvPr/>
          </p:nvPicPr>
          <p:blipFill>
            <a:blip r:embed="rId3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33" name="Picture 617"/>
            <p:cNvPicPr>
              <a:picLocks noChangeAspect="1" noChangeArrowheads="1"/>
            </p:cNvPicPr>
            <p:nvPr/>
          </p:nvPicPr>
          <p:blipFill>
            <a:blip r:embed="rId3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7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34" name="Picture 618"/>
            <p:cNvPicPr>
              <a:picLocks noChangeAspect="1" noChangeArrowheads="1"/>
            </p:cNvPicPr>
            <p:nvPr/>
          </p:nvPicPr>
          <p:blipFill>
            <a:blip r:embed="rId3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4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35" name="Picture 619"/>
            <p:cNvPicPr>
              <a:picLocks noChangeAspect="1" noChangeArrowheads="1"/>
            </p:cNvPicPr>
            <p:nvPr/>
          </p:nvPicPr>
          <p:blipFill>
            <a:blip r:embed="rId3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1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36" name="Picture 620"/>
            <p:cNvPicPr>
              <a:picLocks noChangeAspect="1" noChangeArrowheads="1"/>
            </p:cNvPicPr>
            <p:nvPr/>
          </p:nvPicPr>
          <p:blipFill>
            <a:blip r:embed="rId3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8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37" name="Picture 621"/>
            <p:cNvPicPr>
              <a:picLocks noChangeAspect="1" noChangeArrowheads="1"/>
            </p:cNvPicPr>
            <p:nvPr/>
          </p:nvPicPr>
          <p:blipFill>
            <a:blip r:embed="rId3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5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38" name="Picture 622"/>
            <p:cNvPicPr>
              <a:picLocks noChangeAspect="1" noChangeArrowheads="1"/>
            </p:cNvPicPr>
            <p:nvPr/>
          </p:nvPicPr>
          <p:blipFill>
            <a:blip r:embed="rId3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2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39" name="Picture 623"/>
            <p:cNvPicPr>
              <a:picLocks noChangeAspect="1" noChangeArrowheads="1"/>
            </p:cNvPicPr>
            <p:nvPr/>
          </p:nvPicPr>
          <p:blipFill>
            <a:blip r:embed="rId3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9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40" name="Picture 624"/>
            <p:cNvPicPr>
              <a:picLocks noChangeAspect="1" noChangeArrowheads="1"/>
            </p:cNvPicPr>
            <p:nvPr/>
          </p:nvPicPr>
          <p:blipFill>
            <a:blip r:embed="rId3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6" y="2996"/>
              <a:ext cx="58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41" name="Picture 625"/>
            <p:cNvPicPr>
              <a:picLocks noChangeAspect="1" noChangeArrowheads="1"/>
            </p:cNvPicPr>
            <p:nvPr/>
          </p:nvPicPr>
          <p:blipFill>
            <a:blip r:embed="rId3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42" name="Picture 626"/>
            <p:cNvPicPr>
              <a:picLocks noChangeAspect="1" noChangeArrowheads="1"/>
            </p:cNvPicPr>
            <p:nvPr/>
          </p:nvPicPr>
          <p:blipFill>
            <a:blip r:embed="rId3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1" y="2996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43" name="Picture 627"/>
            <p:cNvPicPr>
              <a:picLocks noChangeAspect="1" noChangeArrowheads="1"/>
            </p:cNvPicPr>
            <p:nvPr/>
          </p:nvPicPr>
          <p:blipFill>
            <a:blip r:embed="rId3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8" y="2996"/>
              <a:ext cx="23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28"/>
            <p:cNvSpPr>
              <a:spLocks noChangeArrowheads="1"/>
            </p:cNvSpPr>
            <p:nvPr/>
          </p:nvSpPr>
          <p:spPr bwMode="auto">
            <a:xfrm>
              <a:off x="5131" y="2996"/>
              <a:ext cx="1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Line 629"/>
            <p:cNvSpPr>
              <a:spLocks noChangeShapeType="1"/>
            </p:cNvSpPr>
            <p:nvPr/>
          </p:nvSpPr>
          <p:spPr bwMode="auto">
            <a:xfrm>
              <a:off x="5131" y="2996"/>
              <a:ext cx="1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Rectangle 630"/>
            <p:cNvSpPr>
              <a:spLocks noChangeArrowheads="1"/>
            </p:cNvSpPr>
            <p:nvPr/>
          </p:nvSpPr>
          <p:spPr bwMode="auto">
            <a:xfrm>
              <a:off x="283" y="3001"/>
              <a:ext cx="10" cy="28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631"/>
            <p:cNvSpPr>
              <a:spLocks noChangeShapeType="1"/>
            </p:cNvSpPr>
            <p:nvPr/>
          </p:nvSpPr>
          <p:spPr bwMode="auto">
            <a:xfrm>
              <a:off x="283" y="3001"/>
              <a:ext cx="0" cy="2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Rectangle 632"/>
            <p:cNvSpPr>
              <a:spLocks noChangeArrowheads="1"/>
            </p:cNvSpPr>
            <p:nvPr/>
          </p:nvSpPr>
          <p:spPr bwMode="auto">
            <a:xfrm>
              <a:off x="1425" y="3001"/>
              <a:ext cx="10" cy="28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633"/>
            <p:cNvSpPr>
              <a:spLocks noChangeShapeType="1"/>
            </p:cNvSpPr>
            <p:nvPr/>
          </p:nvSpPr>
          <p:spPr bwMode="auto">
            <a:xfrm>
              <a:off x="1425" y="3001"/>
              <a:ext cx="0" cy="2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Rectangle 634"/>
            <p:cNvSpPr>
              <a:spLocks noChangeArrowheads="1"/>
            </p:cNvSpPr>
            <p:nvPr/>
          </p:nvSpPr>
          <p:spPr bwMode="auto">
            <a:xfrm>
              <a:off x="2813" y="3001"/>
              <a:ext cx="11" cy="28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635"/>
            <p:cNvSpPr>
              <a:spLocks noChangeShapeType="1"/>
            </p:cNvSpPr>
            <p:nvPr/>
          </p:nvSpPr>
          <p:spPr bwMode="auto">
            <a:xfrm>
              <a:off x="2813" y="3001"/>
              <a:ext cx="0" cy="2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Rectangle 636"/>
            <p:cNvSpPr>
              <a:spLocks noChangeArrowheads="1"/>
            </p:cNvSpPr>
            <p:nvPr/>
          </p:nvSpPr>
          <p:spPr bwMode="auto">
            <a:xfrm>
              <a:off x="5131" y="3001"/>
              <a:ext cx="11" cy="28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637"/>
            <p:cNvSpPr>
              <a:spLocks noChangeShapeType="1"/>
            </p:cNvSpPr>
            <p:nvPr/>
          </p:nvSpPr>
          <p:spPr bwMode="auto">
            <a:xfrm>
              <a:off x="5131" y="3001"/>
              <a:ext cx="0" cy="2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Rectangle 638"/>
            <p:cNvSpPr>
              <a:spLocks noChangeArrowheads="1"/>
            </p:cNvSpPr>
            <p:nvPr/>
          </p:nvSpPr>
          <p:spPr bwMode="auto">
            <a:xfrm>
              <a:off x="388" y="3315"/>
              <a:ext cx="1103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Фінансові органи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639"/>
            <p:cNvSpPr>
              <a:spLocks noChangeArrowheads="1"/>
            </p:cNvSpPr>
            <p:nvPr/>
          </p:nvSpPr>
          <p:spPr bwMode="auto">
            <a:xfrm>
              <a:off x="518" y="3405"/>
              <a:ext cx="571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та інстит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640"/>
            <p:cNvSpPr>
              <a:spLocks noChangeArrowheads="1"/>
            </p:cNvSpPr>
            <p:nvPr/>
          </p:nvSpPr>
          <p:spPr bwMode="auto">
            <a:xfrm>
              <a:off x="1000" y="3405"/>
              <a:ext cx="123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у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641"/>
            <p:cNvSpPr>
              <a:spLocks noChangeArrowheads="1"/>
            </p:cNvSpPr>
            <p:nvPr/>
          </p:nvSpPr>
          <p:spPr bwMode="auto">
            <a:xfrm>
              <a:off x="1061" y="3405"/>
              <a:ext cx="203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ції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642"/>
            <p:cNvSpPr>
              <a:spLocks noChangeArrowheads="1"/>
            </p:cNvSpPr>
            <p:nvPr/>
          </p:nvSpPr>
          <p:spPr bwMode="auto">
            <a:xfrm>
              <a:off x="1200" y="3405"/>
              <a:ext cx="8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643"/>
            <p:cNvSpPr>
              <a:spLocks noChangeArrowheads="1"/>
            </p:cNvSpPr>
            <p:nvPr/>
          </p:nvSpPr>
          <p:spPr bwMode="auto">
            <a:xfrm>
              <a:off x="1648" y="3315"/>
              <a:ext cx="712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Ланки фіна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644"/>
            <p:cNvSpPr>
              <a:spLocks noChangeArrowheads="1"/>
            </p:cNvSpPr>
            <p:nvPr/>
          </p:nvSpPr>
          <p:spPr bwMode="auto">
            <a:xfrm>
              <a:off x="2260" y="3315"/>
              <a:ext cx="128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н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645"/>
            <p:cNvSpPr>
              <a:spLocks noChangeArrowheads="1"/>
            </p:cNvSpPr>
            <p:nvPr/>
          </p:nvSpPr>
          <p:spPr bwMode="auto">
            <a:xfrm>
              <a:off x="2328" y="3315"/>
              <a:ext cx="387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сової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646"/>
            <p:cNvSpPr>
              <a:spLocks noChangeArrowheads="1"/>
            </p:cNvSpPr>
            <p:nvPr/>
          </p:nvSpPr>
          <p:spPr bwMode="auto">
            <a:xfrm>
              <a:off x="2634" y="3315"/>
              <a:ext cx="8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647"/>
            <p:cNvSpPr>
              <a:spLocks noChangeArrowheads="1"/>
            </p:cNvSpPr>
            <p:nvPr/>
          </p:nvSpPr>
          <p:spPr bwMode="auto">
            <a:xfrm>
              <a:off x="1906" y="3405"/>
              <a:ext cx="526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системи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648"/>
            <p:cNvSpPr>
              <a:spLocks noChangeArrowheads="1"/>
            </p:cNvSpPr>
            <p:nvPr/>
          </p:nvSpPr>
          <p:spPr bwMode="auto">
            <a:xfrm>
              <a:off x="2345" y="3405"/>
              <a:ext cx="8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649"/>
            <p:cNvSpPr>
              <a:spLocks noChangeArrowheads="1"/>
            </p:cNvSpPr>
            <p:nvPr/>
          </p:nvSpPr>
          <p:spPr bwMode="auto">
            <a:xfrm>
              <a:off x="3443" y="3360"/>
              <a:ext cx="1206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Напрями діяльності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650"/>
            <p:cNvSpPr>
              <a:spLocks noChangeArrowheads="1"/>
            </p:cNvSpPr>
            <p:nvPr/>
          </p:nvSpPr>
          <p:spPr bwMode="auto">
            <a:xfrm>
              <a:off x="4514" y="3360"/>
              <a:ext cx="89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651"/>
            <p:cNvSpPr>
              <a:spLocks noChangeArrowheads="1"/>
            </p:cNvSpPr>
            <p:nvPr/>
          </p:nvSpPr>
          <p:spPr bwMode="auto">
            <a:xfrm>
              <a:off x="283" y="3286"/>
              <a:ext cx="10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Line 652"/>
            <p:cNvSpPr>
              <a:spLocks noChangeShapeType="1"/>
            </p:cNvSpPr>
            <p:nvPr/>
          </p:nvSpPr>
          <p:spPr bwMode="auto">
            <a:xfrm>
              <a:off x="283" y="3286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92" name="Line 653"/>
            <p:cNvSpPr>
              <a:spLocks noChangeShapeType="1"/>
            </p:cNvSpPr>
            <p:nvPr/>
          </p:nvSpPr>
          <p:spPr bwMode="auto">
            <a:xfrm>
              <a:off x="283" y="3286"/>
              <a:ext cx="0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93" name="Rectangle 654"/>
            <p:cNvSpPr>
              <a:spLocks noChangeArrowheads="1"/>
            </p:cNvSpPr>
            <p:nvPr/>
          </p:nvSpPr>
          <p:spPr bwMode="auto">
            <a:xfrm>
              <a:off x="293" y="3286"/>
              <a:ext cx="1132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95" name="Line 655"/>
            <p:cNvSpPr>
              <a:spLocks noChangeShapeType="1"/>
            </p:cNvSpPr>
            <p:nvPr/>
          </p:nvSpPr>
          <p:spPr bwMode="auto">
            <a:xfrm>
              <a:off x="293" y="3286"/>
              <a:ext cx="11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96" name="Rectangle 656"/>
            <p:cNvSpPr>
              <a:spLocks noChangeArrowheads="1"/>
            </p:cNvSpPr>
            <p:nvPr/>
          </p:nvSpPr>
          <p:spPr bwMode="auto">
            <a:xfrm>
              <a:off x="1425" y="3286"/>
              <a:ext cx="10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97" name="Line 657"/>
            <p:cNvSpPr>
              <a:spLocks noChangeShapeType="1"/>
            </p:cNvSpPr>
            <p:nvPr/>
          </p:nvSpPr>
          <p:spPr bwMode="auto">
            <a:xfrm>
              <a:off x="1425" y="3286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98" name="Line 658"/>
            <p:cNvSpPr>
              <a:spLocks noChangeShapeType="1"/>
            </p:cNvSpPr>
            <p:nvPr/>
          </p:nvSpPr>
          <p:spPr bwMode="auto">
            <a:xfrm>
              <a:off x="1425" y="3286"/>
              <a:ext cx="0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99" name="Rectangle 659"/>
            <p:cNvSpPr>
              <a:spLocks noChangeArrowheads="1"/>
            </p:cNvSpPr>
            <p:nvPr/>
          </p:nvSpPr>
          <p:spPr bwMode="auto">
            <a:xfrm>
              <a:off x="1435" y="3286"/>
              <a:ext cx="137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0" name="Line 660"/>
            <p:cNvSpPr>
              <a:spLocks noChangeShapeType="1"/>
            </p:cNvSpPr>
            <p:nvPr/>
          </p:nvSpPr>
          <p:spPr bwMode="auto">
            <a:xfrm>
              <a:off x="1435" y="3286"/>
              <a:ext cx="137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1" name="Rectangle 661"/>
            <p:cNvSpPr>
              <a:spLocks noChangeArrowheads="1"/>
            </p:cNvSpPr>
            <p:nvPr/>
          </p:nvSpPr>
          <p:spPr bwMode="auto">
            <a:xfrm>
              <a:off x="2813" y="3286"/>
              <a:ext cx="1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2" name="Line 662"/>
            <p:cNvSpPr>
              <a:spLocks noChangeShapeType="1"/>
            </p:cNvSpPr>
            <p:nvPr/>
          </p:nvSpPr>
          <p:spPr bwMode="auto">
            <a:xfrm>
              <a:off x="2813" y="3286"/>
              <a:ext cx="1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3" name="Line 663"/>
            <p:cNvSpPr>
              <a:spLocks noChangeShapeType="1"/>
            </p:cNvSpPr>
            <p:nvPr/>
          </p:nvSpPr>
          <p:spPr bwMode="auto">
            <a:xfrm>
              <a:off x="2813" y="3286"/>
              <a:ext cx="0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4" name="Rectangle 664"/>
            <p:cNvSpPr>
              <a:spLocks noChangeArrowheads="1"/>
            </p:cNvSpPr>
            <p:nvPr/>
          </p:nvSpPr>
          <p:spPr bwMode="auto">
            <a:xfrm>
              <a:off x="2824" y="3286"/>
              <a:ext cx="230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5" name="Line 665"/>
            <p:cNvSpPr>
              <a:spLocks noChangeShapeType="1"/>
            </p:cNvSpPr>
            <p:nvPr/>
          </p:nvSpPr>
          <p:spPr bwMode="auto">
            <a:xfrm>
              <a:off x="2824" y="3286"/>
              <a:ext cx="230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6" name="Rectangle 666"/>
            <p:cNvSpPr>
              <a:spLocks noChangeArrowheads="1"/>
            </p:cNvSpPr>
            <p:nvPr/>
          </p:nvSpPr>
          <p:spPr bwMode="auto">
            <a:xfrm>
              <a:off x="5131" y="3286"/>
              <a:ext cx="1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7" name="Line 667"/>
            <p:cNvSpPr>
              <a:spLocks noChangeShapeType="1"/>
            </p:cNvSpPr>
            <p:nvPr/>
          </p:nvSpPr>
          <p:spPr bwMode="auto">
            <a:xfrm>
              <a:off x="5131" y="3286"/>
              <a:ext cx="1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8" name="Line 668"/>
            <p:cNvSpPr>
              <a:spLocks noChangeShapeType="1"/>
            </p:cNvSpPr>
            <p:nvPr/>
          </p:nvSpPr>
          <p:spPr bwMode="auto">
            <a:xfrm>
              <a:off x="5131" y="3286"/>
              <a:ext cx="0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9" name="Rectangle 669"/>
            <p:cNvSpPr>
              <a:spLocks noChangeArrowheads="1"/>
            </p:cNvSpPr>
            <p:nvPr/>
          </p:nvSpPr>
          <p:spPr bwMode="auto">
            <a:xfrm>
              <a:off x="283" y="3294"/>
              <a:ext cx="10" cy="2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0" name="Line 670"/>
            <p:cNvSpPr>
              <a:spLocks noChangeShapeType="1"/>
            </p:cNvSpPr>
            <p:nvPr/>
          </p:nvSpPr>
          <p:spPr bwMode="auto">
            <a:xfrm>
              <a:off x="283" y="3294"/>
              <a:ext cx="0" cy="2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1" name="Rectangle 671"/>
            <p:cNvSpPr>
              <a:spLocks noChangeArrowheads="1"/>
            </p:cNvSpPr>
            <p:nvPr/>
          </p:nvSpPr>
          <p:spPr bwMode="auto">
            <a:xfrm>
              <a:off x="1425" y="3294"/>
              <a:ext cx="10" cy="2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2" name="Line 672"/>
            <p:cNvSpPr>
              <a:spLocks noChangeShapeType="1"/>
            </p:cNvSpPr>
            <p:nvPr/>
          </p:nvSpPr>
          <p:spPr bwMode="auto">
            <a:xfrm>
              <a:off x="1425" y="3294"/>
              <a:ext cx="0" cy="2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3" name="Rectangle 673"/>
            <p:cNvSpPr>
              <a:spLocks noChangeArrowheads="1"/>
            </p:cNvSpPr>
            <p:nvPr/>
          </p:nvSpPr>
          <p:spPr bwMode="auto">
            <a:xfrm>
              <a:off x="2813" y="3294"/>
              <a:ext cx="11" cy="2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4" name="Line 674"/>
            <p:cNvSpPr>
              <a:spLocks noChangeShapeType="1"/>
            </p:cNvSpPr>
            <p:nvPr/>
          </p:nvSpPr>
          <p:spPr bwMode="auto">
            <a:xfrm>
              <a:off x="2813" y="3294"/>
              <a:ext cx="0" cy="2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5" name="Rectangle 675"/>
            <p:cNvSpPr>
              <a:spLocks noChangeArrowheads="1"/>
            </p:cNvSpPr>
            <p:nvPr/>
          </p:nvSpPr>
          <p:spPr bwMode="auto">
            <a:xfrm>
              <a:off x="5131" y="3294"/>
              <a:ext cx="11" cy="2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6" name="Line 676"/>
            <p:cNvSpPr>
              <a:spLocks noChangeShapeType="1"/>
            </p:cNvSpPr>
            <p:nvPr/>
          </p:nvSpPr>
          <p:spPr bwMode="auto">
            <a:xfrm>
              <a:off x="5131" y="3294"/>
              <a:ext cx="0" cy="2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7" name="Rectangle 677"/>
            <p:cNvSpPr>
              <a:spLocks noChangeArrowheads="1"/>
            </p:cNvSpPr>
            <p:nvPr/>
          </p:nvSpPr>
          <p:spPr bwMode="auto">
            <a:xfrm>
              <a:off x="368" y="3625"/>
              <a:ext cx="71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Державна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8" name="Rectangle 678"/>
            <p:cNvSpPr>
              <a:spLocks noChangeArrowheads="1"/>
            </p:cNvSpPr>
            <p:nvPr/>
          </p:nvSpPr>
          <p:spPr bwMode="auto">
            <a:xfrm>
              <a:off x="998" y="3625"/>
              <a:ext cx="9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9" name="Rectangle 679"/>
            <p:cNvSpPr>
              <a:spLocks noChangeArrowheads="1"/>
            </p:cNvSpPr>
            <p:nvPr/>
          </p:nvSpPr>
          <p:spPr bwMode="auto">
            <a:xfrm>
              <a:off x="368" y="3727"/>
              <a:ext cx="50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 err="1" smtClean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фіскальна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20" name="Rectangle 680"/>
            <p:cNvSpPr>
              <a:spLocks noChangeArrowheads="1"/>
            </p:cNvSpPr>
            <p:nvPr/>
          </p:nvSpPr>
          <p:spPr bwMode="auto">
            <a:xfrm>
              <a:off x="1014" y="3727"/>
              <a:ext cx="9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21" name="Rectangle 681"/>
            <p:cNvSpPr>
              <a:spLocks noChangeArrowheads="1"/>
            </p:cNvSpPr>
            <p:nvPr/>
          </p:nvSpPr>
          <p:spPr bwMode="auto">
            <a:xfrm>
              <a:off x="368" y="3830"/>
              <a:ext cx="51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служба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22" name="Rectangle 682"/>
            <p:cNvSpPr>
              <a:spLocks noChangeArrowheads="1"/>
            </p:cNvSpPr>
            <p:nvPr/>
          </p:nvSpPr>
          <p:spPr bwMode="auto">
            <a:xfrm>
              <a:off x="804" y="3830"/>
              <a:ext cx="9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23" name="Rectangle 683"/>
            <p:cNvSpPr>
              <a:spLocks noChangeArrowheads="1"/>
            </p:cNvSpPr>
            <p:nvPr/>
          </p:nvSpPr>
          <p:spPr bwMode="auto">
            <a:xfrm>
              <a:off x="1512" y="3727"/>
              <a:ext cx="81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Бюджет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держави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44" name="Rectangle 684"/>
            <p:cNvSpPr>
              <a:spLocks noChangeArrowheads="1"/>
            </p:cNvSpPr>
            <p:nvPr/>
          </p:nvSpPr>
          <p:spPr bwMode="auto">
            <a:xfrm>
              <a:off x="2331" y="372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45" name="Rectangle 685"/>
            <p:cNvSpPr>
              <a:spLocks noChangeArrowheads="1"/>
            </p:cNvSpPr>
            <p:nvPr/>
          </p:nvSpPr>
          <p:spPr bwMode="auto">
            <a:xfrm>
              <a:off x="2394" y="372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46" name="Rectangle 686"/>
            <p:cNvSpPr>
              <a:spLocks noChangeArrowheads="1"/>
            </p:cNvSpPr>
            <p:nvPr/>
          </p:nvSpPr>
          <p:spPr bwMode="auto">
            <a:xfrm>
              <a:off x="2536" y="3727"/>
              <a:ext cx="9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47" name="Rectangle 687"/>
            <p:cNvSpPr>
              <a:spLocks noChangeArrowheads="1"/>
            </p:cNvSpPr>
            <p:nvPr/>
          </p:nvSpPr>
          <p:spPr bwMode="auto">
            <a:xfrm>
              <a:off x="2899" y="3573"/>
              <a:ext cx="222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Облік платників податків і обов’яз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48" name="Rectangle 688"/>
            <p:cNvSpPr>
              <a:spLocks noChangeArrowheads="1"/>
            </p:cNvSpPr>
            <p:nvPr/>
          </p:nvSpPr>
          <p:spPr bwMode="auto">
            <a:xfrm>
              <a:off x="5013" y="3573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49" name="Rectangle 689"/>
            <p:cNvSpPr>
              <a:spLocks noChangeArrowheads="1"/>
            </p:cNvSpPr>
            <p:nvPr/>
          </p:nvSpPr>
          <p:spPr bwMode="auto">
            <a:xfrm>
              <a:off x="2899" y="3675"/>
              <a:ext cx="185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кових платежів, контроль за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50" name="Rectangle 690"/>
            <p:cNvSpPr>
              <a:spLocks noChangeArrowheads="1"/>
            </p:cNvSpPr>
            <p:nvPr/>
          </p:nvSpPr>
          <p:spPr bwMode="auto">
            <a:xfrm>
              <a:off x="2899" y="3778"/>
              <a:ext cx="122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дотриманням пода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51" name="Rectangle 691"/>
            <p:cNvSpPr>
              <a:spLocks noChangeArrowheads="1"/>
            </p:cNvSpPr>
            <p:nvPr/>
          </p:nvSpPr>
          <p:spPr bwMode="auto">
            <a:xfrm>
              <a:off x="4610" y="3778"/>
              <a:ext cx="57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ткового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52" name="Rectangle 692"/>
            <p:cNvSpPr>
              <a:spLocks noChangeArrowheads="1"/>
            </p:cNvSpPr>
            <p:nvPr/>
          </p:nvSpPr>
          <p:spPr bwMode="auto">
            <a:xfrm>
              <a:off x="2899" y="3880"/>
              <a:ext cx="94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законодавства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53" name="Rectangle 693"/>
            <p:cNvSpPr>
              <a:spLocks noChangeArrowheads="1"/>
            </p:cNvSpPr>
            <p:nvPr/>
          </p:nvSpPr>
          <p:spPr bwMode="auto">
            <a:xfrm>
              <a:off x="3719" y="3880"/>
              <a:ext cx="9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54" name="Rectangle 694"/>
            <p:cNvSpPr>
              <a:spLocks noChangeArrowheads="1"/>
            </p:cNvSpPr>
            <p:nvPr/>
          </p:nvSpPr>
          <p:spPr bwMode="auto">
            <a:xfrm>
              <a:off x="283" y="3545"/>
              <a:ext cx="10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55" name="Line 695"/>
            <p:cNvSpPr>
              <a:spLocks noChangeShapeType="1"/>
            </p:cNvSpPr>
            <p:nvPr/>
          </p:nvSpPr>
          <p:spPr bwMode="auto">
            <a:xfrm>
              <a:off x="283" y="354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56" name="Line 696"/>
            <p:cNvSpPr>
              <a:spLocks noChangeShapeType="1"/>
            </p:cNvSpPr>
            <p:nvPr/>
          </p:nvSpPr>
          <p:spPr bwMode="auto">
            <a:xfrm>
              <a:off x="283" y="3545"/>
              <a:ext cx="0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57" name="Rectangle 697"/>
            <p:cNvSpPr>
              <a:spLocks noChangeArrowheads="1"/>
            </p:cNvSpPr>
            <p:nvPr/>
          </p:nvSpPr>
          <p:spPr bwMode="auto">
            <a:xfrm>
              <a:off x="293" y="3545"/>
              <a:ext cx="113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58" name="Line 698"/>
            <p:cNvSpPr>
              <a:spLocks noChangeShapeType="1"/>
            </p:cNvSpPr>
            <p:nvPr/>
          </p:nvSpPr>
          <p:spPr bwMode="auto">
            <a:xfrm>
              <a:off x="293" y="3545"/>
              <a:ext cx="11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59" name="Rectangle 699"/>
            <p:cNvSpPr>
              <a:spLocks noChangeArrowheads="1"/>
            </p:cNvSpPr>
            <p:nvPr/>
          </p:nvSpPr>
          <p:spPr bwMode="auto">
            <a:xfrm>
              <a:off x="1425" y="3545"/>
              <a:ext cx="10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60" name="Line 700"/>
            <p:cNvSpPr>
              <a:spLocks noChangeShapeType="1"/>
            </p:cNvSpPr>
            <p:nvPr/>
          </p:nvSpPr>
          <p:spPr bwMode="auto">
            <a:xfrm>
              <a:off x="1425" y="354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61" name="Line 701"/>
            <p:cNvSpPr>
              <a:spLocks noChangeShapeType="1"/>
            </p:cNvSpPr>
            <p:nvPr/>
          </p:nvSpPr>
          <p:spPr bwMode="auto">
            <a:xfrm>
              <a:off x="1425" y="3545"/>
              <a:ext cx="0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62" name="Rectangle 702"/>
            <p:cNvSpPr>
              <a:spLocks noChangeArrowheads="1"/>
            </p:cNvSpPr>
            <p:nvPr/>
          </p:nvSpPr>
          <p:spPr bwMode="auto">
            <a:xfrm>
              <a:off x="1435" y="3545"/>
              <a:ext cx="137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63" name="Line 703"/>
            <p:cNvSpPr>
              <a:spLocks noChangeShapeType="1"/>
            </p:cNvSpPr>
            <p:nvPr/>
          </p:nvSpPr>
          <p:spPr bwMode="auto">
            <a:xfrm>
              <a:off x="1435" y="3545"/>
              <a:ext cx="137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64" name="Rectangle 704"/>
            <p:cNvSpPr>
              <a:spLocks noChangeArrowheads="1"/>
            </p:cNvSpPr>
            <p:nvPr/>
          </p:nvSpPr>
          <p:spPr bwMode="auto">
            <a:xfrm>
              <a:off x="2813" y="3545"/>
              <a:ext cx="11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65" name="Line 705"/>
            <p:cNvSpPr>
              <a:spLocks noChangeShapeType="1"/>
            </p:cNvSpPr>
            <p:nvPr/>
          </p:nvSpPr>
          <p:spPr bwMode="auto">
            <a:xfrm>
              <a:off x="2813" y="3545"/>
              <a:ext cx="1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66" name="Line 706"/>
            <p:cNvSpPr>
              <a:spLocks noChangeShapeType="1"/>
            </p:cNvSpPr>
            <p:nvPr/>
          </p:nvSpPr>
          <p:spPr bwMode="auto">
            <a:xfrm>
              <a:off x="2813" y="3545"/>
              <a:ext cx="0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67" name="Rectangle 707"/>
            <p:cNvSpPr>
              <a:spLocks noChangeArrowheads="1"/>
            </p:cNvSpPr>
            <p:nvPr/>
          </p:nvSpPr>
          <p:spPr bwMode="auto">
            <a:xfrm>
              <a:off x="2824" y="3545"/>
              <a:ext cx="2307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68" name="Line 708"/>
            <p:cNvSpPr>
              <a:spLocks noChangeShapeType="1"/>
            </p:cNvSpPr>
            <p:nvPr/>
          </p:nvSpPr>
          <p:spPr bwMode="auto">
            <a:xfrm>
              <a:off x="2824" y="3545"/>
              <a:ext cx="230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69" name="Rectangle 709"/>
            <p:cNvSpPr>
              <a:spLocks noChangeArrowheads="1"/>
            </p:cNvSpPr>
            <p:nvPr/>
          </p:nvSpPr>
          <p:spPr bwMode="auto">
            <a:xfrm>
              <a:off x="5131" y="3545"/>
              <a:ext cx="11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70" name="Line 710"/>
            <p:cNvSpPr>
              <a:spLocks noChangeShapeType="1"/>
            </p:cNvSpPr>
            <p:nvPr/>
          </p:nvSpPr>
          <p:spPr bwMode="auto">
            <a:xfrm>
              <a:off x="5131" y="3545"/>
              <a:ext cx="1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71" name="Line 711"/>
            <p:cNvSpPr>
              <a:spLocks noChangeShapeType="1"/>
            </p:cNvSpPr>
            <p:nvPr/>
          </p:nvSpPr>
          <p:spPr bwMode="auto">
            <a:xfrm>
              <a:off x="5131" y="3545"/>
              <a:ext cx="0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72" name="Rectangle 712"/>
            <p:cNvSpPr>
              <a:spLocks noChangeArrowheads="1"/>
            </p:cNvSpPr>
            <p:nvPr/>
          </p:nvSpPr>
          <p:spPr bwMode="auto">
            <a:xfrm>
              <a:off x="283" y="3554"/>
              <a:ext cx="10" cy="47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73" name="Line 713"/>
            <p:cNvSpPr>
              <a:spLocks noChangeShapeType="1"/>
            </p:cNvSpPr>
            <p:nvPr/>
          </p:nvSpPr>
          <p:spPr bwMode="auto">
            <a:xfrm>
              <a:off x="283" y="3554"/>
              <a:ext cx="0" cy="4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74" name="Rectangle 714"/>
            <p:cNvSpPr>
              <a:spLocks noChangeArrowheads="1"/>
            </p:cNvSpPr>
            <p:nvPr/>
          </p:nvSpPr>
          <p:spPr bwMode="auto">
            <a:xfrm>
              <a:off x="1425" y="3554"/>
              <a:ext cx="10" cy="47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75" name="Line 715"/>
            <p:cNvSpPr>
              <a:spLocks noChangeShapeType="1"/>
            </p:cNvSpPr>
            <p:nvPr/>
          </p:nvSpPr>
          <p:spPr bwMode="auto">
            <a:xfrm>
              <a:off x="1425" y="3554"/>
              <a:ext cx="0" cy="4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9932" name="Picture 716"/>
            <p:cNvPicPr>
              <a:picLocks noChangeAspect="1" noChangeArrowheads="1"/>
            </p:cNvPicPr>
            <p:nvPr/>
          </p:nvPicPr>
          <p:blipFill>
            <a:blip r:embed="rId3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5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33" name="Picture 717"/>
            <p:cNvPicPr>
              <a:picLocks noChangeAspect="1" noChangeArrowheads="1"/>
            </p:cNvPicPr>
            <p:nvPr/>
          </p:nvPicPr>
          <p:blipFill>
            <a:blip r:embed="rId3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2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34" name="Picture 718"/>
            <p:cNvPicPr>
              <a:picLocks noChangeAspect="1" noChangeArrowheads="1"/>
            </p:cNvPicPr>
            <p:nvPr/>
          </p:nvPicPr>
          <p:blipFill>
            <a:blip r:embed="rId3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9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35" name="Picture 719"/>
            <p:cNvPicPr>
              <a:picLocks noChangeAspect="1" noChangeArrowheads="1"/>
            </p:cNvPicPr>
            <p:nvPr/>
          </p:nvPicPr>
          <p:blipFill>
            <a:blip r:embed="rId3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36" name="Picture 720"/>
            <p:cNvPicPr>
              <a:picLocks noChangeAspect="1" noChangeArrowheads="1"/>
            </p:cNvPicPr>
            <p:nvPr/>
          </p:nvPicPr>
          <p:blipFill>
            <a:blip r:embed="rId3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3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37" name="Picture 721"/>
            <p:cNvPicPr>
              <a:picLocks noChangeAspect="1" noChangeArrowheads="1"/>
            </p:cNvPicPr>
            <p:nvPr/>
          </p:nvPicPr>
          <p:blipFill>
            <a:blip r:embed="rId3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0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38" name="Picture 722"/>
            <p:cNvPicPr>
              <a:picLocks noChangeAspect="1" noChangeArrowheads="1"/>
            </p:cNvPicPr>
            <p:nvPr/>
          </p:nvPicPr>
          <p:blipFill>
            <a:blip r:embed="rId33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39" name="Picture 723"/>
            <p:cNvPicPr>
              <a:picLocks noChangeAspect="1" noChangeArrowheads="1"/>
            </p:cNvPicPr>
            <p:nvPr/>
          </p:nvPicPr>
          <p:blipFill>
            <a:blip r:embed="rId33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40" name="Picture 724"/>
            <p:cNvPicPr>
              <a:picLocks noChangeAspect="1" noChangeArrowheads="1"/>
            </p:cNvPicPr>
            <p:nvPr/>
          </p:nvPicPr>
          <p:blipFill>
            <a:blip r:embed="rId33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1" y="4032"/>
              <a:ext cx="58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41" name="Picture 725"/>
            <p:cNvPicPr>
              <a:picLocks noChangeAspect="1" noChangeArrowheads="1"/>
            </p:cNvPicPr>
            <p:nvPr/>
          </p:nvPicPr>
          <p:blipFill>
            <a:blip r:embed="rId34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9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42" name="Picture 726"/>
            <p:cNvPicPr>
              <a:picLocks noChangeAspect="1" noChangeArrowheads="1"/>
            </p:cNvPicPr>
            <p:nvPr/>
          </p:nvPicPr>
          <p:blipFill>
            <a:blip r:embed="rId34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6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43" name="Picture 727"/>
            <p:cNvPicPr>
              <a:picLocks noChangeAspect="1" noChangeArrowheads="1"/>
            </p:cNvPicPr>
            <p:nvPr/>
          </p:nvPicPr>
          <p:blipFill>
            <a:blip r:embed="rId34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3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44" name="Picture 728"/>
            <p:cNvPicPr>
              <a:picLocks noChangeAspect="1" noChangeArrowheads="1"/>
            </p:cNvPicPr>
            <p:nvPr/>
          </p:nvPicPr>
          <p:blipFill>
            <a:blip r:embed="rId34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0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45" name="Picture 729"/>
            <p:cNvPicPr>
              <a:picLocks noChangeAspect="1" noChangeArrowheads="1"/>
            </p:cNvPicPr>
            <p:nvPr/>
          </p:nvPicPr>
          <p:blipFill>
            <a:blip r:embed="rId34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7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46" name="Picture 730"/>
            <p:cNvPicPr>
              <a:picLocks noChangeAspect="1" noChangeArrowheads="1"/>
            </p:cNvPicPr>
            <p:nvPr/>
          </p:nvPicPr>
          <p:blipFill>
            <a:blip r:embed="rId34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4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47" name="Picture 731"/>
            <p:cNvPicPr>
              <a:picLocks noChangeAspect="1" noChangeArrowheads="1"/>
            </p:cNvPicPr>
            <p:nvPr/>
          </p:nvPicPr>
          <p:blipFill>
            <a:blip r:embed="rId34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1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48" name="Picture 732"/>
            <p:cNvPicPr>
              <a:picLocks noChangeAspect="1" noChangeArrowheads="1"/>
            </p:cNvPicPr>
            <p:nvPr/>
          </p:nvPicPr>
          <p:blipFill>
            <a:blip r:embed="rId34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8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49" name="Picture 733"/>
            <p:cNvPicPr>
              <a:picLocks noChangeAspect="1" noChangeArrowheads="1"/>
            </p:cNvPicPr>
            <p:nvPr/>
          </p:nvPicPr>
          <p:blipFill>
            <a:blip r:embed="rId34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5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50" name="Picture 734"/>
            <p:cNvPicPr>
              <a:picLocks noChangeAspect="1" noChangeArrowheads="1"/>
            </p:cNvPicPr>
            <p:nvPr/>
          </p:nvPicPr>
          <p:blipFill>
            <a:blip r:embed="rId34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2" y="4032"/>
              <a:ext cx="58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51" name="Picture 735"/>
            <p:cNvPicPr>
              <a:picLocks noChangeAspect="1" noChangeArrowheads="1"/>
            </p:cNvPicPr>
            <p:nvPr/>
          </p:nvPicPr>
          <p:blipFill>
            <a:blip r:embed="rId35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0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52" name="Picture 736"/>
            <p:cNvPicPr>
              <a:picLocks noChangeAspect="1" noChangeArrowheads="1"/>
            </p:cNvPicPr>
            <p:nvPr/>
          </p:nvPicPr>
          <p:blipFill>
            <a:blip r:embed="rId35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7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53" name="Picture 737"/>
            <p:cNvPicPr>
              <a:picLocks noChangeAspect="1" noChangeArrowheads="1"/>
            </p:cNvPicPr>
            <p:nvPr/>
          </p:nvPicPr>
          <p:blipFill>
            <a:blip r:embed="rId35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4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54" name="Picture 738"/>
            <p:cNvPicPr>
              <a:picLocks noChangeAspect="1" noChangeArrowheads="1"/>
            </p:cNvPicPr>
            <p:nvPr/>
          </p:nvPicPr>
          <p:blipFill>
            <a:blip r:embed="rId35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1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55" name="Picture 739"/>
            <p:cNvPicPr>
              <a:picLocks noChangeAspect="1" noChangeArrowheads="1"/>
            </p:cNvPicPr>
            <p:nvPr/>
          </p:nvPicPr>
          <p:blipFill>
            <a:blip r:embed="rId35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8" y="4032"/>
              <a:ext cx="57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56" name="Picture 740"/>
            <p:cNvPicPr>
              <a:picLocks noChangeAspect="1" noChangeArrowheads="1"/>
            </p:cNvPicPr>
            <p:nvPr/>
          </p:nvPicPr>
          <p:blipFill>
            <a:blip r:embed="rId35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5" y="4032"/>
              <a:ext cx="18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876" name="Rectangle 741"/>
            <p:cNvSpPr>
              <a:spLocks noChangeArrowheads="1"/>
            </p:cNvSpPr>
            <p:nvPr/>
          </p:nvSpPr>
          <p:spPr bwMode="auto">
            <a:xfrm>
              <a:off x="2813" y="3554"/>
              <a:ext cx="11" cy="47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77" name="Line 742"/>
            <p:cNvSpPr>
              <a:spLocks noChangeShapeType="1"/>
            </p:cNvSpPr>
            <p:nvPr/>
          </p:nvSpPr>
          <p:spPr bwMode="auto">
            <a:xfrm>
              <a:off x="2813" y="3554"/>
              <a:ext cx="0" cy="4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9959" name="Picture 743"/>
            <p:cNvPicPr>
              <a:picLocks noChangeAspect="1" noChangeArrowheads="1"/>
            </p:cNvPicPr>
            <p:nvPr/>
          </p:nvPicPr>
          <p:blipFill>
            <a:blip r:embed="rId35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3" y="4032"/>
              <a:ext cx="11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878" name="Rectangle 744"/>
            <p:cNvSpPr>
              <a:spLocks noChangeArrowheads="1"/>
            </p:cNvSpPr>
            <p:nvPr/>
          </p:nvSpPr>
          <p:spPr bwMode="auto">
            <a:xfrm>
              <a:off x="5131" y="3554"/>
              <a:ext cx="11" cy="47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79" name="Line 745"/>
            <p:cNvSpPr>
              <a:spLocks noChangeShapeType="1"/>
            </p:cNvSpPr>
            <p:nvPr/>
          </p:nvSpPr>
          <p:spPr bwMode="auto">
            <a:xfrm>
              <a:off x="5131" y="3554"/>
              <a:ext cx="0" cy="4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80" name="Rectangle 746"/>
            <p:cNvSpPr>
              <a:spLocks noChangeArrowheads="1"/>
            </p:cNvSpPr>
            <p:nvPr/>
          </p:nvSpPr>
          <p:spPr bwMode="auto">
            <a:xfrm>
              <a:off x="288" y="4038"/>
              <a:ext cx="121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019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468313" y="260648"/>
            <a:ext cx="12600631" cy="6470351"/>
            <a:chOff x="295" y="73"/>
            <a:chExt cx="7438" cy="4627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295" y="73"/>
              <a:ext cx="7438" cy="4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grpSp>
          <p:nvGrpSpPr>
            <p:cNvPr id="4" name="Group 205"/>
            <p:cNvGrpSpPr>
              <a:grpSpLocks/>
            </p:cNvGrpSpPr>
            <p:nvPr/>
          </p:nvGrpSpPr>
          <p:grpSpPr bwMode="auto">
            <a:xfrm>
              <a:off x="370" y="73"/>
              <a:ext cx="4679" cy="975"/>
              <a:chOff x="370" y="73"/>
              <a:chExt cx="4679" cy="975"/>
            </a:xfrm>
          </p:grpSpPr>
          <p:sp>
            <p:nvSpPr>
              <p:cNvPr id="8503" name="Rectangle 5"/>
              <p:cNvSpPr>
                <a:spLocks noChangeArrowheads="1"/>
              </p:cNvSpPr>
              <p:nvPr/>
            </p:nvSpPr>
            <p:spPr bwMode="auto">
              <a:xfrm>
                <a:off x="452" y="208"/>
                <a:ext cx="71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Рахункова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04" name="Rectangle 6"/>
              <p:cNvSpPr>
                <a:spLocks noChangeArrowheads="1"/>
              </p:cNvSpPr>
              <p:nvPr/>
            </p:nvSpPr>
            <p:spPr bwMode="auto">
              <a:xfrm>
                <a:off x="1087" y="208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05" name="Rectangle 7"/>
              <p:cNvSpPr>
                <a:spLocks noChangeArrowheads="1"/>
              </p:cNvSpPr>
              <p:nvPr/>
            </p:nvSpPr>
            <p:spPr bwMode="auto">
              <a:xfrm>
                <a:off x="452" y="297"/>
                <a:ext cx="13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п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06" name="Rectangle 8"/>
              <p:cNvSpPr>
                <a:spLocks noChangeArrowheads="1"/>
              </p:cNvSpPr>
              <p:nvPr/>
            </p:nvSpPr>
            <p:spPr bwMode="auto">
              <a:xfrm>
                <a:off x="524" y="297"/>
                <a:ext cx="118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а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32" name="Rectangle 9"/>
              <p:cNvSpPr>
                <a:spLocks noChangeArrowheads="1"/>
              </p:cNvSpPr>
              <p:nvPr/>
            </p:nvSpPr>
            <p:spPr bwMode="auto">
              <a:xfrm>
                <a:off x="584" y="297"/>
                <a:ext cx="346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лата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33" name="Rectangle 10"/>
              <p:cNvSpPr>
                <a:spLocks noChangeArrowheads="1"/>
              </p:cNvSpPr>
              <p:nvPr/>
            </p:nvSpPr>
            <p:spPr bwMode="auto">
              <a:xfrm>
                <a:off x="867" y="297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75" name="Rectangle 11"/>
              <p:cNvSpPr>
                <a:spLocks noChangeArrowheads="1"/>
              </p:cNvSpPr>
              <p:nvPr/>
            </p:nvSpPr>
            <p:spPr bwMode="auto">
              <a:xfrm>
                <a:off x="1549" y="141"/>
                <a:ext cx="760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Державний бюджет</a:t>
                </a: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36" name="Rectangle 12"/>
              <p:cNvSpPr>
                <a:spLocks noChangeArrowheads="1"/>
              </p:cNvSpPr>
              <p:nvPr/>
            </p:nvSpPr>
            <p:spPr bwMode="auto">
              <a:xfrm>
                <a:off x="2306" y="141"/>
                <a:ext cx="0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37" name="Rectangle 13"/>
              <p:cNvSpPr>
                <a:spLocks noChangeArrowheads="1"/>
              </p:cNvSpPr>
              <p:nvPr/>
            </p:nvSpPr>
            <p:spPr bwMode="auto">
              <a:xfrm>
                <a:off x="2408" y="141"/>
                <a:ext cx="0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38" name="Rectangle 14"/>
              <p:cNvSpPr>
                <a:spLocks noChangeArrowheads="1"/>
              </p:cNvSpPr>
              <p:nvPr/>
            </p:nvSpPr>
            <p:spPr bwMode="auto">
              <a:xfrm>
                <a:off x="2691" y="141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39" name="Rectangle 15"/>
              <p:cNvSpPr>
                <a:spLocks noChangeArrowheads="1"/>
              </p:cNvSpPr>
              <p:nvPr/>
            </p:nvSpPr>
            <p:spPr bwMode="auto">
              <a:xfrm>
                <a:off x="2879" y="98"/>
                <a:ext cx="162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Контроль за складанням і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40" name="Rectangle 16"/>
              <p:cNvSpPr>
                <a:spLocks noChangeArrowheads="1"/>
              </p:cNvSpPr>
              <p:nvPr/>
            </p:nvSpPr>
            <p:spPr bwMode="auto">
              <a:xfrm>
                <a:off x="2879" y="186"/>
                <a:ext cx="1345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виконанням бюджету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41" name="Rectangle 17"/>
              <p:cNvSpPr>
                <a:spLocks noChangeArrowheads="1"/>
              </p:cNvSpPr>
              <p:nvPr/>
            </p:nvSpPr>
            <p:spPr bwMode="auto">
              <a:xfrm>
                <a:off x="4128" y="186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42" name="Rectangle 18"/>
              <p:cNvSpPr>
                <a:spLocks noChangeArrowheads="1"/>
              </p:cNvSpPr>
              <p:nvPr/>
            </p:nvSpPr>
            <p:spPr bwMode="auto">
              <a:xfrm>
                <a:off x="370" y="73"/>
                <a:ext cx="1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43" name="Line 19"/>
              <p:cNvSpPr>
                <a:spLocks noChangeShapeType="1"/>
              </p:cNvSpPr>
              <p:nvPr/>
            </p:nvSpPr>
            <p:spPr bwMode="auto">
              <a:xfrm>
                <a:off x="370" y="73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44" name="Line 20"/>
              <p:cNvSpPr>
                <a:spLocks noChangeShapeType="1"/>
              </p:cNvSpPr>
              <p:nvPr/>
            </p:nvSpPr>
            <p:spPr bwMode="auto">
              <a:xfrm>
                <a:off x="370" y="73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45" name="Rectangle 21"/>
              <p:cNvSpPr>
                <a:spLocks noChangeArrowheads="1"/>
              </p:cNvSpPr>
              <p:nvPr/>
            </p:nvSpPr>
            <p:spPr bwMode="auto">
              <a:xfrm>
                <a:off x="370" y="73"/>
                <a:ext cx="1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46" name="Line 22"/>
              <p:cNvSpPr>
                <a:spLocks noChangeShapeType="1"/>
              </p:cNvSpPr>
              <p:nvPr/>
            </p:nvSpPr>
            <p:spPr bwMode="auto">
              <a:xfrm>
                <a:off x="370" y="73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47" name="Line 23"/>
              <p:cNvSpPr>
                <a:spLocks noChangeShapeType="1"/>
              </p:cNvSpPr>
              <p:nvPr/>
            </p:nvSpPr>
            <p:spPr bwMode="auto">
              <a:xfrm>
                <a:off x="370" y="73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48" name="Rectangle 24"/>
              <p:cNvSpPr>
                <a:spLocks noChangeArrowheads="1"/>
              </p:cNvSpPr>
              <p:nvPr/>
            </p:nvSpPr>
            <p:spPr bwMode="auto">
              <a:xfrm>
                <a:off x="381" y="73"/>
                <a:ext cx="1085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49" name="Line 25"/>
              <p:cNvSpPr>
                <a:spLocks noChangeShapeType="1"/>
              </p:cNvSpPr>
              <p:nvPr/>
            </p:nvSpPr>
            <p:spPr bwMode="auto">
              <a:xfrm>
                <a:off x="381" y="73"/>
                <a:ext cx="108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50" name="Rectangle 26"/>
              <p:cNvSpPr>
                <a:spLocks noChangeArrowheads="1"/>
              </p:cNvSpPr>
              <p:nvPr/>
            </p:nvSpPr>
            <p:spPr bwMode="auto">
              <a:xfrm>
                <a:off x="1466" y="73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51" name="Line 27"/>
              <p:cNvSpPr>
                <a:spLocks noChangeShapeType="1"/>
              </p:cNvSpPr>
              <p:nvPr/>
            </p:nvSpPr>
            <p:spPr bwMode="auto">
              <a:xfrm>
                <a:off x="1466" y="7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52" name="Line 28"/>
              <p:cNvSpPr>
                <a:spLocks noChangeShapeType="1"/>
              </p:cNvSpPr>
              <p:nvPr/>
            </p:nvSpPr>
            <p:spPr bwMode="auto">
              <a:xfrm>
                <a:off x="1466" y="73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53" name="Rectangle 29"/>
              <p:cNvSpPr>
                <a:spLocks noChangeArrowheads="1"/>
              </p:cNvSpPr>
              <p:nvPr/>
            </p:nvSpPr>
            <p:spPr bwMode="auto">
              <a:xfrm>
                <a:off x="1476" y="73"/>
                <a:ext cx="132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54" name="Line 30"/>
              <p:cNvSpPr>
                <a:spLocks noChangeShapeType="1"/>
              </p:cNvSpPr>
              <p:nvPr/>
            </p:nvSpPr>
            <p:spPr bwMode="auto">
              <a:xfrm>
                <a:off x="1476" y="73"/>
                <a:ext cx="13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55" name="Rectangle 31"/>
              <p:cNvSpPr>
                <a:spLocks noChangeArrowheads="1"/>
              </p:cNvSpPr>
              <p:nvPr/>
            </p:nvSpPr>
            <p:spPr bwMode="auto">
              <a:xfrm>
                <a:off x="2797" y="73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56" name="Line 32"/>
              <p:cNvSpPr>
                <a:spLocks noChangeShapeType="1"/>
              </p:cNvSpPr>
              <p:nvPr/>
            </p:nvSpPr>
            <p:spPr bwMode="auto">
              <a:xfrm>
                <a:off x="2797" y="7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57" name="Line 33"/>
              <p:cNvSpPr>
                <a:spLocks noChangeShapeType="1"/>
              </p:cNvSpPr>
              <p:nvPr/>
            </p:nvSpPr>
            <p:spPr bwMode="auto">
              <a:xfrm>
                <a:off x="2797" y="73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58" name="Rectangle 34"/>
              <p:cNvSpPr>
                <a:spLocks noChangeArrowheads="1"/>
              </p:cNvSpPr>
              <p:nvPr/>
            </p:nvSpPr>
            <p:spPr bwMode="auto">
              <a:xfrm>
                <a:off x="2807" y="73"/>
                <a:ext cx="2213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59" name="Line 35"/>
              <p:cNvSpPr>
                <a:spLocks noChangeShapeType="1"/>
              </p:cNvSpPr>
              <p:nvPr/>
            </p:nvSpPr>
            <p:spPr bwMode="auto">
              <a:xfrm>
                <a:off x="2807" y="73"/>
                <a:ext cx="221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60" name="Rectangle 36"/>
              <p:cNvSpPr>
                <a:spLocks noChangeArrowheads="1"/>
              </p:cNvSpPr>
              <p:nvPr/>
            </p:nvSpPr>
            <p:spPr bwMode="auto">
              <a:xfrm>
                <a:off x="5020" y="73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61" name="Line 37"/>
              <p:cNvSpPr>
                <a:spLocks noChangeShapeType="1"/>
              </p:cNvSpPr>
              <p:nvPr/>
            </p:nvSpPr>
            <p:spPr bwMode="auto">
              <a:xfrm>
                <a:off x="5020" y="7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62" name="Line 38"/>
              <p:cNvSpPr>
                <a:spLocks noChangeShapeType="1"/>
              </p:cNvSpPr>
              <p:nvPr/>
            </p:nvSpPr>
            <p:spPr bwMode="auto">
              <a:xfrm>
                <a:off x="5020" y="73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63" name="Rectangle 39"/>
              <p:cNvSpPr>
                <a:spLocks noChangeArrowheads="1"/>
              </p:cNvSpPr>
              <p:nvPr/>
            </p:nvSpPr>
            <p:spPr bwMode="auto">
              <a:xfrm>
                <a:off x="5020" y="73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64" name="Line 40"/>
              <p:cNvSpPr>
                <a:spLocks noChangeShapeType="1"/>
              </p:cNvSpPr>
              <p:nvPr/>
            </p:nvSpPr>
            <p:spPr bwMode="auto">
              <a:xfrm>
                <a:off x="5020" y="7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65" name="Line 41"/>
              <p:cNvSpPr>
                <a:spLocks noChangeShapeType="1"/>
              </p:cNvSpPr>
              <p:nvPr/>
            </p:nvSpPr>
            <p:spPr bwMode="auto">
              <a:xfrm>
                <a:off x="5020" y="73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66" name="Rectangle 42"/>
              <p:cNvSpPr>
                <a:spLocks noChangeArrowheads="1"/>
              </p:cNvSpPr>
              <p:nvPr/>
            </p:nvSpPr>
            <p:spPr bwMode="auto">
              <a:xfrm>
                <a:off x="370" y="80"/>
                <a:ext cx="11" cy="22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67" name="Line 43"/>
              <p:cNvSpPr>
                <a:spLocks noChangeShapeType="1"/>
              </p:cNvSpPr>
              <p:nvPr/>
            </p:nvSpPr>
            <p:spPr bwMode="auto">
              <a:xfrm>
                <a:off x="370" y="80"/>
                <a:ext cx="0" cy="2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68" name="Rectangle 44"/>
              <p:cNvSpPr>
                <a:spLocks noChangeArrowheads="1"/>
              </p:cNvSpPr>
              <p:nvPr/>
            </p:nvSpPr>
            <p:spPr bwMode="auto">
              <a:xfrm>
                <a:off x="1466" y="80"/>
                <a:ext cx="10" cy="22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69" name="Line 45"/>
              <p:cNvSpPr>
                <a:spLocks noChangeShapeType="1"/>
              </p:cNvSpPr>
              <p:nvPr/>
            </p:nvSpPr>
            <p:spPr bwMode="auto">
              <a:xfrm>
                <a:off x="1466" y="80"/>
                <a:ext cx="0" cy="2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70" name="Rectangle 46"/>
              <p:cNvSpPr>
                <a:spLocks noChangeArrowheads="1"/>
              </p:cNvSpPr>
              <p:nvPr/>
            </p:nvSpPr>
            <p:spPr bwMode="auto">
              <a:xfrm>
                <a:off x="2797" y="80"/>
                <a:ext cx="10" cy="22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71" name="Line 47"/>
              <p:cNvSpPr>
                <a:spLocks noChangeShapeType="1"/>
              </p:cNvSpPr>
              <p:nvPr/>
            </p:nvSpPr>
            <p:spPr bwMode="auto">
              <a:xfrm>
                <a:off x="2797" y="80"/>
                <a:ext cx="0" cy="2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72" name="Rectangle 48"/>
              <p:cNvSpPr>
                <a:spLocks noChangeArrowheads="1"/>
              </p:cNvSpPr>
              <p:nvPr/>
            </p:nvSpPr>
            <p:spPr bwMode="auto">
              <a:xfrm>
                <a:off x="5020" y="80"/>
                <a:ext cx="10" cy="22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73" name="Line 49"/>
              <p:cNvSpPr>
                <a:spLocks noChangeShapeType="1"/>
              </p:cNvSpPr>
              <p:nvPr/>
            </p:nvSpPr>
            <p:spPr bwMode="auto">
              <a:xfrm>
                <a:off x="5020" y="80"/>
                <a:ext cx="0" cy="2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74" name="Rectangle 50"/>
              <p:cNvSpPr>
                <a:spLocks noChangeArrowheads="1"/>
              </p:cNvSpPr>
              <p:nvPr/>
            </p:nvSpPr>
            <p:spPr bwMode="auto">
              <a:xfrm>
                <a:off x="1549" y="363"/>
                <a:ext cx="72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Державний кредит</a:t>
                </a: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75" name="Rectangle 51"/>
              <p:cNvSpPr>
                <a:spLocks noChangeArrowheads="1"/>
              </p:cNvSpPr>
              <p:nvPr/>
            </p:nvSpPr>
            <p:spPr bwMode="auto">
              <a:xfrm>
                <a:off x="2371" y="363"/>
                <a:ext cx="0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76" name="Rectangle 52"/>
              <p:cNvSpPr>
                <a:spLocks noChangeArrowheads="1"/>
              </p:cNvSpPr>
              <p:nvPr/>
            </p:nvSpPr>
            <p:spPr bwMode="auto">
              <a:xfrm>
                <a:off x="2431" y="363"/>
                <a:ext cx="0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77" name="Rectangle 53"/>
              <p:cNvSpPr>
                <a:spLocks noChangeArrowheads="1"/>
              </p:cNvSpPr>
              <p:nvPr/>
            </p:nvSpPr>
            <p:spPr bwMode="auto">
              <a:xfrm>
                <a:off x="2633" y="363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78" name="Rectangle 54"/>
              <p:cNvSpPr>
                <a:spLocks noChangeArrowheads="1"/>
              </p:cNvSpPr>
              <p:nvPr/>
            </p:nvSpPr>
            <p:spPr bwMode="auto">
              <a:xfrm>
                <a:off x="2879" y="319"/>
                <a:ext cx="1667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Контроль за залученням, використанням і</a:t>
                </a: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79" name="Rectangle 55"/>
              <p:cNvSpPr>
                <a:spLocks noChangeArrowheads="1"/>
              </p:cNvSpPr>
              <p:nvPr/>
            </p:nvSpPr>
            <p:spPr bwMode="auto">
              <a:xfrm>
                <a:off x="4707" y="319"/>
                <a:ext cx="0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80" name="Rectangle 56"/>
              <p:cNvSpPr>
                <a:spLocks noChangeArrowheads="1"/>
              </p:cNvSpPr>
              <p:nvPr/>
            </p:nvSpPr>
            <p:spPr bwMode="auto">
              <a:xfrm>
                <a:off x="4763" y="319"/>
                <a:ext cx="0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81" name="Rectangle 57"/>
              <p:cNvSpPr>
                <a:spLocks noChangeArrowheads="1"/>
              </p:cNvSpPr>
              <p:nvPr/>
            </p:nvSpPr>
            <p:spPr bwMode="auto">
              <a:xfrm>
                <a:off x="4948" y="319"/>
                <a:ext cx="0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82" name="Rectangle 58"/>
              <p:cNvSpPr>
                <a:spLocks noChangeArrowheads="1"/>
              </p:cNvSpPr>
              <p:nvPr/>
            </p:nvSpPr>
            <p:spPr bwMode="auto">
              <a:xfrm>
                <a:off x="2879" y="407"/>
                <a:ext cx="1259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погашенням  державних  позик</a:t>
                </a: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83" name="Rectangle 59"/>
              <p:cNvSpPr>
                <a:spLocks noChangeArrowheads="1"/>
              </p:cNvSpPr>
              <p:nvPr/>
            </p:nvSpPr>
            <p:spPr bwMode="auto">
              <a:xfrm>
                <a:off x="4606" y="407"/>
                <a:ext cx="0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84" name="Rectangle 60"/>
              <p:cNvSpPr>
                <a:spLocks noChangeArrowheads="1"/>
              </p:cNvSpPr>
              <p:nvPr/>
            </p:nvSpPr>
            <p:spPr bwMode="auto">
              <a:xfrm>
                <a:off x="4671" y="407"/>
                <a:ext cx="0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85" name="Rectangle 61"/>
              <p:cNvSpPr>
                <a:spLocks noChangeArrowheads="1"/>
              </p:cNvSpPr>
              <p:nvPr/>
            </p:nvSpPr>
            <p:spPr bwMode="auto">
              <a:xfrm>
                <a:off x="4854" y="407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86" name="Rectangle 62"/>
              <p:cNvSpPr>
                <a:spLocks noChangeArrowheads="1"/>
              </p:cNvSpPr>
              <p:nvPr/>
            </p:nvSpPr>
            <p:spPr bwMode="auto">
              <a:xfrm>
                <a:off x="370" y="306"/>
                <a:ext cx="1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87" name="Line 63"/>
              <p:cNvSpPr>
                <a:spLocks noChangeShapeType="1"/>
              </p:cNvSpPr>
              <p:nvPr/>
            </p:nvSpPr>
            <p:spPr bwMode="auto">
              <a:xfrm>
                <a:off x="370" y="306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88" name="Rectangle 64"/>
              <p:cNvSpPr>
                <a:spLocks noChangeArrowheads="1"/>
              </p:cNvSpPr>
              <p:nvPr/>
            </p:nvSpPr>
            <p:spPr bwMode="auto">
              <a:xfrm>
                <a:off x="1466" y="306"/>
                <a:ext cx="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89" name="Line 65"/>
              <p:cNvSpPr>
                <a:spLocks noChangeShapeType="1"/>
              </p:cNvSpPr>
              <p:nvPr/>
            </p:nvSpPr>
            <p:spPr bwMode="auto">
              <a:xfrm>
                <a:off x="1466" y="306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pic>
            <p:nvPicPr>
              <p:cNvPr id="8258" name="Picture 66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6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59" name="Picture 6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1" y="306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60" name="Picture 68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5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61" name="Picture 69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40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62" name="Picture 70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5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63" name="Picture 71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50" y="306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64" name="Picture 72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04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65" name="Picture 73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59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66" name="Picture 74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14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67" name="Picture 75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69" y="306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68" name="Picture 76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23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69" name="Picture 77"/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78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70" name="Picture 78"/>
              <p:cNvPicPr>
                <a:picLocks noChangeAspect="1" noChangeArrowheads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33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71" name="Picture 79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88" y="306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72" name="Picture 80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42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73" name="Picture 81"/>
              <p:cNvPicPr>
                <a:picLocks noChangeAspect="1" noChangeArrowheads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97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74" name="Picture 82"/>
              <p:cNvPicPr>
                <a:picLocks noChangeAspect="1" noChangeArrowheads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52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75" name="Picture 83"/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7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76" name="Picture 84"/>
              <p:cNvPicPr>
                <a:picLocks noChangeAspect="1" noChangeArrowheads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62" y="306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77" name="Picture 85"/>
              <p:cNvPicPr>
                <a:picLocks noChangeAspect="1" noChangeArrowheads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78" name="Picture 86"/>
              <p:cNvPicPr>
                <a:picLocks noChangeAspect="1" noChangeArrowheads="1"/>
              </p:cNvPicPr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1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79" name="Picture 87"/>
              <p:cNvPicPr>
                <a:picLocks noChangeAspect="1" noChangeArrowheads="1"/>
              </p:cNvPicPr>
              <p:nvPr/>
            </p:nvPicPr>
            <p:blipFill>
              <a:blip r:embed="rId2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26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80" name="Picture 88"/>
              <p:cNvPicPr>
                <a:picLocks noChangeAspect="1" noChangeArrowheads="1"/>
              </p:cNvPicPr>
              <p:nvPr/>
            </p:nvPicPr>
            <p:blipFill>
              <a:blip r:embed="rId2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1" y="306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81" name="Picture 89"/>
              <p:cNvPicPr>
                <a:picLocks noChangeAspect="1" noChangeArrowheads="1"/>
              </p:cNvPicPr>
              <p:nvPr/>
            </p:nvPicPr>
            <p:blipFill>
              <a:blip r:embed="rId2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5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82" name="Picture 90"/>
              <p:cNvPicPr>
                <a:picLocks noChangeAspect="1" noChangeArrowheads="1"/>
              </p:cNvPicPr>
              <p:nvPr/>
            </p:nvPicPr>
            <p:blipFill>
              <a:blip r:embed="rId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90" y="306"/>
                <a:ext cx="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590" name="Rectangle 91"/>
              <p:cNvSpPr>
                <a:spLocks noChangeArrowheads="1"/>
              </p:cNvSpPr>
              <p:nvPr/>
            </p:nvSpPr>
            <p:spPr bwMode="auto">
              <a:xfrm>
                <a:off x="2797" y="306"/>
                <a:ext cx="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91" name="Line 92"/>
              <p:cNvSpPr>
                <a:spLocks noChangeShapeType="1"/>
              </p:cNvSpPr>
              <p:nvPr/>
            </p:nvSpPr>
            <p:spPr bwMode="auto">
              <a:xfrm>
                <a:off x="2797" y="306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pic>
            <p:nvPicPr>
              <p:cNvPr id="8285" name="Picture 93"/>
              <p:cNvPicPr>
                <a:picLocks noChangeAspect="1" noChangeArrowheads="1"/>
              </p:cNvPicPr>
              <p:nvPr/>
            </p:nvPicPr>
            <p:blipFill>
              <a:blip r:embed="rId2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7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86" name="Picture 94"/>
              <p:cNvPicPr>
                <a:picLocks noChangeAspect="1" noChangeArrowheads="1"/>
              </p:cNvPicPr>
              <p:nvPr/>
            </p:nvPicPr>
            <p:blipFill>
              <a:blip r:embed="rId2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62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87" name="Picture 9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17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88" name="Picture 96"/>
              <p:cNvPicPr>
                <a:picLocks noChangeAspect="1" noChangeArrowheads="1"/>
              </p:cNvPicPr>
              <p:nvPr/>
            </p:nvPicPr>
            <p:blipFill>
              <a:blip r:embed="rId3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2" y="306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89" name="Picture 97"/>
              <p:cNvPicPr>
                <a:picLocks noChangeAspect="1" noChangeArrowheads="1"/>
              </p:cNvPicPr>
              <p:nvPr/>
            </p:nvPicPr>
            <p:blipFill>
              <a:blip r:embed="rId3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26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90" name="Picture 98"/>
              <p:cNvPicPr>
                <a:picLocks noChangeAspect="1" noChangeArrowheads="1"/>
              </p:cNvPicPr>
              <p:nvPr/>
            </p:nvPicPr>
            <p:blipFill>
              <a:blip r:embed="rId3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81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91" name="Picture 99"/>
              <p:cNvPicPr>
                <a:picLocks noChangeAspect="1" noChangeArrowheads="1"/>
              </p:cNvPicPr>
              <p:nvPr/>
            </p:nvPicPr>
            <p:blipFill>
              <a:blip r:embed="rId3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92" name="Picture 100"/>
              <p:cNvPicPr>
                <a:picLocks noChangeAspect="1" noChangeArrowheads="1"/>
              </p:cNvPicPr>
              <p:nvPr/>
            </p:nvPicPr>
            <p:blipFill>
              <a:blip r:embed="rId3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91" y="306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93" name="Picture 101"/>
              <p:cNvPicPr>
                <a:picLocks noChangeAspect="1" noChangeArrowheads="1"/>
              </p:cNvPicPr>
              <p:nvPr/>
            </p:nvPicPr>
            <p:blipFill>
              <a:blip r:embed="rId3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45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94" name="Picture 102"/>
              <p:cNvPicPr>
                <a:picLocks noChangeAspect="1" noChangeArrowheads="1"/>
              </p:cNvPicPr>
              <p:nvPr/>
            </p:nvPicPr>
            <p:blipFill>
              <a:blip r:embed="rId3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00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95" name="Picture 103"/>
              <p:cNvPicPr>
                <a:picLocks noChangeAspect="1" noChangeArrowheads="1"/>
              </p:cNvPicPr>
              <p:nvPr/>
            </p:nvPicPr>
            <p:blipFill>
              <a:blip r:embed="rId3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55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96" name="Picture 104"/>
              <p:cNvPicPr>
                <a:picLocks noChangeAspect="1" noChangeArrowheads="1"/>
              </p:cNvPicPr>
              <p:nvPr/>
            </p:nvPicPr>
            <p:blipFill>
              <a:blip r:embed="rId3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10" y="306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97" name="Picture 105"/>
              <p:cNvPicPr>
                <a:picLocks noChangeAspect="1" noChangeArrowheads="1"/>
              </p:cNvPicPr>
              <p:nvPr/>
            </p:nvPicPr>
            <p:blipFill>
              <a:blip r:embed="rId3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64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98" name="Picture 106"/>
              <p:cNvPicPr>
                <a:picLocks noChangeAspect="1" noChangeArrowheads="1"/>
              </p:cNvPicPr>
              <p:nvPr/>
            </p:nvPicPr>
            <p:blipFill>
              <a:blip r:embed="rId4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19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99" name="Picture 107"/>
              <p:cNvPicPr>
                <a:picLocks noChangeAspect="1" noChangeArrowheads="1"/>
              </p:cNvPicPr>
              <p:nvPr/>
            </p:nvPicPr>
            <p:blipFill>
              <a:blip r:embed="rId4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74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00" name="Picture 108"/>
              <p:cNvPicPr>
                <a:picLocks noChangeAspect="1" noChangeArrowheads="1"/>
              </p:cNvPicPr>
              <p:nvPr/>
            </p:nvPicPr>
            <p:blipFill>
              <a:blip r:embed="rId4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9" y="306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01" name="Picture 109"/>
              <p:cNvPicPr>
                <a:picLocks noChangeAspect="1" noChangeArrowheads="1"/>
              </p:cNvPicPr>
              <p:nvPr/>
            </p:nvPicPr>
            <p:blipFill>
              <a:blip r:embed="rId4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83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02" name="Picture 110"/>
              <p:cNvPicPr>
                <a:picLocks noChangeAspect="1" noChangeArrowheads="1"/>
              </p:cNvPicPr>
              <p:nvPr/>
            </p:nvPicPr>
            <p:blipFill>
              <a:blip r:embed="rId4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8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03" name="Picture 111"/>
              <p:cNvPicPr>
                <a:picLocks noChangeAspect="1" noChangeArrowheads="1"/>
              </p:cNvPicPr>
              <p:nvPr/>
            </p:nvPicPr>
            <p:blipFill>
              <a:blip r:embed="rId4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93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04" name="Picture 112"/>
              <p:cNvPicPr>
                <a:picLocks noChangeAspect="1" noChangeArrowheads="1"/>
              </p:cNvPicPr>
              <p:nvPr/>
            </p:nvPicPr>
            <p:blipFill>
              <a:blip r:embed="rId4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8" y="306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05" name="Picture 113"/>
              <p:cNvPicPr>
                <a:picLocks noChangeAspect="1" noChangeArrowheads="1"/>
              </p:cNvPicPr>
              <p:nvPr/>
            </p:nvPicPr>
            <p:blipFill>
              <a:blip r:embed="rId4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2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06" name="Picture 114"/>
              <p:cNvPicPr>
                <a:picLocks noChangeAspect="1" noChangeArrowheads="1"/>
              </p:cNvPicPr>
              <p:nvPr/>
            </p:nvPicPr>
            <p:blipFill>
              <a:blip r:embed="rId4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57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07" name="Picture 115"/>
              <p:cNvPicPr>
                <a:picLocks noChangeAspect="1" noChangeArrowheads="1"/>
              </p:cNvPicPr>
              <p:nvPr/>
            </p:nvPicPr>
            <p:blipFill>
              <a:blip r:embed="rId4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2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08" name="Picture 116"/>
              <p:cNvPicPr>
                <a:picLocks noChangeAspect="1" noChangeArrowheads="1"/>
              </p:cNvPicPr>
              <p:nvPr/>
            </p:nvPicPr>
            <p:blipFill>
              <a:blip r:embed="rId5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67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09" name="Picture 117"/>
              <p:cNvPicPr>
                <a:picLocks noChangeAspect="1" noChangeArrowheads="1"/>
              </p:cNvPicPr>
              <p:nvPr/>
            </p:nvPicPr>
            <p:blipFill>
              <a:blip r:embed="rId5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22" y="306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10" name="Picture 118"/>
              <p:cNvPicPr>
                <a:picLocks noChangeAspect="1" noChangeArrowheads="1"/>
              </p:cNvPicPr>
              <p:nvPr/>
            </p:nvPicPr>
            <p:blipFill>
              <a:blip r:embed="rId5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76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11" name="Picture 119"/>
              <p:cNvPicPr>
                <a:picLocks noChangeAspect="1" noChangeArrowheads="1"/>
              </p:cNvPicPr>
              <p:nvPr/>
            </p:nvPicPr>
            <p:blipFill>
              <a:blip r:embed="rId5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31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12" name="Picture 120"/>
              <p:cNvPicPr>
                <a:picLocks noChangeAspect="1" noChangeArrowheads="1"/>
              </p:cNvPicPr>
              <p:nvPr/>
            </p:nvPicPr>
            <p:blipFill>
              <a:blip r:embed="rId5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13" name="Picture 121"/>
              <p:cNvPicPr>
                <a:picLocks noChangeAspect="1" noChangeArrowheads="1"/>
              </p:cNvPicPr>
              <p:nvPr/>
            </p:nvPicPr>
            <p:blipFill>
              <a:blip r:embed="rId5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41" y="306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14" name="Picture 122"/>
              <p:cNvPicPr>
                <a:picLocks noChangeAspect="1" noChangeArrowheads="1"/>
              </p:cNvPicPr>
              <p:nvPr/>
            </p:nvPicPr>
            <p:blipFill>
              <a:blip r:embed="rId5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95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15" name="Picture 123"/>
              <p:cNvPicPr>
                <a:picLocks noChangeAspect="1" noChangeArrowheads="1"/>
              </p:cNvPicPr>
              <p:nvPr/>
            </p:nvPicPr>
            <p:blipFill>
              <a:blip r:embed="rId5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50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16" name="Picture 124"/>
              <p:cNvPicPr>
                <a:picLocks noChangeAspect="1" noChangeArrowheads="1"/>
              </p:cNvPicPr>
              <p:nvPr/>
            </p:nvPicPr>
            <p:blipFill>
              <a:blip r:embed="rId5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05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17" name="Picture 125"/>
              <p:cNvPicPr>
                <a:picLocks noChangeAspect="1" noChangeArrowheads="1"/>
              </p:cNvPicPr>
              <p:nvPr/>
            </p:nvPicPr>
            <p:blipFill>
              <a:blip r:embed="rId5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60" y="306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18" name="Picture 126"/>
              <p:cNvPicPr>
                <a:picLocks noChangeAspect="1" noChangeArrowheads="1"/>
              </p:cNvPicPr>
              <p:nvPr/>
            </p:nvPicPr>
            <p:blipFill>
              <a:blip r:embed="rId6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14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19" name="Picture 127"/>
              <p:cNvPicPr>
                <a:picLocks noChangeAspect="1" noChangeArrowheads="1"/>
              </p:cNvPicPr>
              <p:nvPr/>
            </p:nvPicPr>
            <p:blipFill>
              <a:blip r:embed="rId6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69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20" name="Picture 128"/>
              <p:cNvPicPr>
                <a:picLocks noChangeAspect="1" noChangeArrowheads="1"/>
              </p:cNvPicPr>
              <p:nvPr/>
            </p:nvPicPr>
            <p:blipFill>
              <a:blip r:embed="rId6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24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21" name="Picture 129"/>
              <p:cNvPicPr>
                <a:picLocks noChangeAspect="1" noChangeArrowheads="1"/>
              </p:cNvPicPr>
              <p:nvPr/>
            </p:nvPicPr>
            <p:blipFill>
              <a:blip r:embed="rId6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79" y="306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22" name="Picture 130"/>
              <p:cNvPicPr>
                <a:picLocks noChangeAspect="1" noChangeArrowheads="1"/>
              </p:cNvPicPr>
              <p:nvPr/>
            </p:nvPicPr>
            <p:blipFill>
              <a:blip r:embed="rId6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33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23" name="Picture 131"/>
              <p:cNvPicPr>
                <a:picLocks noChangeAspect="1" noChangeArrowheads="1"/>
              </p:cNvPicPr>
              <p:nvPr/>
            </p:nvPicPr>
            <p:blipFill>
              <a:blip r:embed="rId6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88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24" name="Picture 132"/>
              <p:cNvPicPr>
                <a:picLocks noChangeAspect="1" noChangeArrowheads="1"/>
              </p:cNvPicPr>
              <p:nvPr/>
            </p:nvPicPr>
            <p:blipFill>
              <a:blip r:embed="rId6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3" y="306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325" name="Picture 133"/>
              <p:cNvPicPr>
                <a:picLocks noChangeAspect="1" noChangeArrowheads="1"/>
              </p:cNvPicPr>
              <p:nvPr/>
            </p:nvPicPr>
            <p:blipFill>
              <a:blip r:embed="rId6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98" y="306"/>
                <a:ext cx="22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592" name="Rectangle 134"/>
              <p:cNvSpPr>
                <a:spLocks noChangeArrowheads="1"/>
              </p:cNvSpPr>
              <p:nvPr/>
            </p:nvSpPr>
            <p:spPr bwMode="auto">
              <a:xfrm>
                <a:off x="5020" y="306"/>
                <a:ext cx="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93" name="Line 135"/>
              <p:cNvSpPr>
                <a:spLocks noChangeShapeType="1"/>
              </p:cNvSpPr>
              <p:nvPr/>
            </p:nvSpPr>
            <p:spPr bwMode="auto">
              <a:xfrm>
                <a:off x="5020" y="306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94" name="Rectangle 136"/>
              <p:cNvSpPr>
                <a:spLocks noChangeArrowheads="1"/>
              </p:cNvSpPr>
              <p:nvPr/>
            </p:nvSpPr>
            <p:spPr bwMode="auto">
              <a:xfrm>
                <a:off x="370" y="311"/>
                <a:ext cx="11" cy="22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95" name="Line 137"/>
              <p:cNvSpPr>
                <a:spLocks noChangeShapeType="1"/>
              </p:cNvSpPr>
              <p:nvPr/>
            </p:nvSpPr>
            <p:spPr bwMode="auto">
              <a:xfrm>
                <a:off x="370" y="311"/>
                <a:ext cx="0" cy="2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96" name="Rectangle 138"/>
              <p:cNvSpPr>
                <a:spLocks noChangeArrowheads="1"/>
              </p:cNvSpPr>
              <p:nvPr/>
            </p:nvSpPr>
            <p:spPr bwMode="auto">
              <a:xfrm>
                <a:off x="1466" y="311"/>
                <a:ext cx="10" cy="22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97" name="Line 139"/>
              <p:cNvSpPr>
                <a:spLocks noChangeShapeType="1"/>
              </p:cNvSpPr>
              <p:nvPr/>
            </p:nvSpPr>
            <p:spPr bwMode="auto">
              <a:xfrm>
                <a:off x="1466" y="311"/>
                <a:ext cx="0" cy="2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98" name="Rectangle 140"/>
              <p:cNvSpPr>
                <a:spLocks noChangeArrowheads="1"/>
              </p:cNvSpPr>
              <p:nvPr/>
            </p:nvSpPr>
            <p:spPr bwMode="auto">
              <a:xfrm>
                <a:off x="2797" y="311"/>
                <a:ext cx="10" cy="22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99" name="Line 141"/>
              <p:cNvSpPr>
                <a:spLocks noChangeShapeType="1"/>
              </p:cNvSpPr>
              <p:nvPr/>
            </p:nvSpPr>
            <p:spPr bwMode="auto">
              <a:xfrm>
                <a:off x="2797" y="311"/>
                <a:ext cx="0" cy="2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256" name="Rectangle 142"/>
              <p:cNvSpPr>
                <a:spLocks noChangeArrowheads="1"/>
              </p:cNvSpPr>
              <p:nvPr/>
            </p:nvSpPr>
            <p:spPr bwMode="auto">
              <a:xfrm>
                <a:off x="5020" y="311"/>
                <a:ext cx="10" cy="22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257" name="Line 143"/>
              <p:cNvSpPr>
                <a:spLocks noChangeShapeType="1"/>
              </p:cNvSpPr>
              <p:nvPr/>
            </p:nvSpPr>
            <p:spPr bwMode="auto">
              <a:xfrm>
                <a:off x="5020" y="311"/>
                <a:ext cx="0" cy="2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283" name="Rectangle 144"/>
              <p:cNvSpPr>
                <a:spLocks noChangeArrowheads="1"/>
              </p:cNvSpPr>
              <p:nvPr/>
            </p:nvSpPr>
            <p:spPr bwMode="auto">
              <a:xfrm>
                <a:off x="452" y="562"/>
                <a:ext cx="694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Страхові компанії</a:t>
                </a: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84" name="Rectangle 145"/>
              <p:cNvSpPr>
                <a:spLocks noChangeArrowheads="1"/>
              </p:cNvSpPr>
              <p:nvPr/>
            </p:nvSpPr>
            <p:spPr bwMode="auto">
              <a:xfrm>
                <a:off x="1236" y="562"/>
                <a:ext cx="0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26" name="Rectangle 146"/>
              <p:cNvSpPr>
                <a:spLocks noChangeArrowheads="1"/>
              </p:cNvSpPr>
              <p:nvPr/>
            </p:nvSpPr>
            <p:spPr bwMode="auto">
              <a:xfrm>
                <a:off x="1293" y="562"/>
                <a:ext cx="0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27" name="Rectangle 147"/>
              <p:cNvSpPr>
                <a:spLocks noChangeArrowheads="1"/>
              </p:cNvSpPr>
              <p:nvPr/>
            </p:nvSpPr>
            <p:spPr bwMode="auto">
              <a:xfrm>
                <a:off x="1428" y="562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28" name="Rectangle 148"/>
              <p:cNvSpPr>
                <a:spLocks noChangeArrowheads="1"/>
              </p:cNvSpPr>
              <p:nvPr/>
            </p:nvSpPr>
            <p:spPr bwMode="auto">
              <a:xfrm>
                <a:off x="1549" y="562"/>
                <a:ext cx="825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Страхування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29" name="Rectangle 149"/>
              <p:cNvSpPr>
                <a:spLocks noChangeArrowheads="1"/>
              </p:cNvSpPr>
              <p:nvPr/>
            </p:nvSpPr>
            <p:spPr bwMode="auto">
              <a:xfrm>
                <a:off x="2294" y="562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30" name="Rectangle 150"/>
              <p:cNvSpPr>
                <a:spLocks noChangeArrowheads="1"/>
              </p:cNvSpPr>
              <p:nvPr/>
            </p:nvSpPr>
            <p:spPr bwMode="auto">
              <a:xfrm>
                <a:off x="2879" y="562"/>
                <a:ext cx="127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З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31" name="Rectangle 151"/>
              <p:cNvSpPr>
                <a:spLocks noChangeArrowheads="1"/>
              </p:cNvSpPr>
              <p:nvPr/>
            </p:nvSpPr>
            <p:spPr bwMode="auto">
              <a:xfrm>
                <a:off x="2948" y="562"/>
                <a:ext cx="1859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дійснення страхових операцій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32" name="Rectangle 152"/>
              <p:cNvSpPr>
                <a:spLocks noChangeArrowheads="1"/>
              </p:cNvSpPr>
              <p:nvPr/>
            </p:nvSpPr>
            <p:spPr bwMode="auto">
              <a:xfrm>
                <a:off x="4691" y="562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33" name="Rectangle 153"/>
              <p:cNvSpPr>
                <a:spLocks noChangeArrowheads="1"/>
              </p:cNvSpPr>
              <p:nvPr/>
            </p:nvSpPr>
            <p:spPr bwMode="auto">
              <a:xfrm>
                <a:off x="370" y="538"/>
                <a:ext cx="1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34" name="Line 154"/>
              <p:cNvSpPr>
                <a:spLocks noChangeShapeType="1"/>
              </p:cNvSpPr>
              <p:nvPr/>
            </p:nvSpPr>
            <p:spPr bwMode="auto">
              <a:xfrm>
                <a:off x="370" y="538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35" name="Line 155"/>
              <p:cNvSpPr>
                <a:spLocks noChangeShapeType="1"/>
              </p:cNvSpPr>
              <p:nvPr/>
            </p:nvSpPr>
            <p:spPr bwMode="auto">
              <a:xfrm>
                <a:off x="370" y="538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36" name="Rectangle 156"/>
              <p:cNvSpPr>
                <a:spLocks noChangeArrowheads="1"/>
              </p:cNvSpPr>
              <p:nvPr/>
            </p:nvSpPr>
            <p:spPr bwMode="auto">
              <a:xfrm>
                <a:off x="381" y="538"/>
                <a:ext cx="1085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37" name="Line 157"/>
              <p:cNvSpPr>
                <a:spLocks noChangeShapeType="1"/>
              </p:cNvSpPr>
              <p:nvPr/>
            </p:nvSpPr>
            <p:spPr bwMode="auto">
              <a:xfrm>
                <a:off x="381" y="538"/>
                <a:ext cx="108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38" name="Rectangle 158"/>
              <p:cNvSpPr>
                <a:spLocks noChangeArrowheads="1"/>
              </p:cNvSpPr>
              <p:nvPr/>
            </p:nvSpPr>
            <p:spPr bwMode="auto">
              <a:xfrm>
                <a:off x="1466" y="538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39" name="Line 159"/>
              <p:cNvSpPr>
                <a:spLocks noChangeShapeType="1"/>
              </p:cNvSpPr>
              <p:nvPr/>
            </p:nvSpPr>
            <p:spPr bwMode="auto">
              <a:xfrm>
                <a:off x="1466" y="538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40" name="Line 160"/>
              <p:cNvSpPr>
                <a:spLocks noChangeShapeType="1"/>
              </p:cNvSpPr>
              <p:nvPr/>
            </p:nvSpPr>
            <p:spPr bwMode="auto">
              <a:xfrm>
                <a:off x="1466" y="538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41" name="Rectangle 161"/>
              <p:cNvSpPr>
                <a:spLocks noChangeArrowheads="1"/>
              </p:cNvSpPr>
              <p:nvPr/>
            </p:nvSpPr>
            <p:spPr bwMode="auto">
              <a:xfrm>
                <a:off x="1476" y="538"/>
                <a:ext cx="132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42" name="Line 162"/>
              <p:cNvSpPr>
                <a:spLocks noChangeShapeType="1"/>
              </p:cNvSpPr>
              <p:nvPr/>
            </p:nvSpPr>
            <p:spPr bwMode="auto">
              <a:xfrm>
                <a:off x="1476" y="538"/>
                <a:ext cx="13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43" name="Rectangle 163"/>
              <p:cNvSpPr>
                <a:spLocks noChangeArrowheads="1"/>
              </p:cNvSpPr>
              <p:nvPr/>
            </p:nvSpPr>
            <p:spPr bwMode="auto">
              <a:xfrm>
                <a:off x="2797" y="538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44" name="Line 164"/>
              <p:cNvSpPr>
                <a:spLocks noChangeShapeType="1"/>
              </p:cNvSpPr>
              <p:nvPr/>
            </p:nvSpPr>
            <p:spPr bwMode="auto">
              <a:xfrm>
                <a:off x="2797" y="538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45" name="Line 165"/>
              <p:cNvSpPr>
                <a:spLocks noChangeShapeType="1"/>
              </p:cNvSpPr>
              <p:nvPr/>
            </p:nvSpPr>
            <p:spPr bwMode="auto">
              <a:xfrm>
                <a:off x="2797" y="538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46" name="Rectangle 166"/>
              <p:cNvSpPr>
                <a:spLocks noChangeArrowheads="1"/>
              </p:cNvSpPr>
              <p:nvPr/>
            </p:nvSpPr>
            <p:spPr bwMode="auto">
              <a:xfrm>
                <a:off x="2807" y="538"/>
                <a:ext cx="2213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47" name="Line 167"/>
              <p:cNvSpPr>
                <a:spLocks noChangeShapeType="1"/>
              </p:cNvSpPr>
              <p:nvPr/>
            </p:nvSpPr>
            <p:spPr bwMode="auto">
              <a:xfrm>
                <a:off x="2807" y="538"/>
                <a:ext cx="221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48" name="Rectangle 168"/>
              <p:cNvSpPr>
                <a:spLocks noChangeArrowheads="1"/>
              </p:cNvSpPr>
              <p:nvPr/>
            </p:nvSpPr>
            <p:spPr bwMode="auto">
              <a:xfrm>
                <a:off x="5020" y="538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49" name="Line 169"/>
              <p:cNvSpPr>
                <a:spLocks noChangeShapeType="1"/>
              </p:cNvSpPr>
              <p:nvPr/>
            </p:nvSpPr>
            <p:spPr bwMode="auto">
              <a:xfrm>
                <a:off x="5020" y="538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50" name="Line 170"/>
              <p:cNvSpPr>
                <a:spLocks noChangeShapeType="1"/>
              </p:cNvSpPr>
              <p:nvPr/>
            </p:nvSpPr>
            <p:spPr bwMode="auto">
              <a:xfrm>
                <a:off x="5020" y="538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351" name="Rectangle 171"/>
              <p:cNvSpPr>
                <a:spLocks noChangeArrowheads="1"/>
              </p:cNvSpPr>
              <p:nvPr/>
            </p:nvSpPr>
            <p:spPr bwMode="auto">
              <a:xfrm>
                <a:off x="370" y="545"/>
                <a:ext cx="11" cy="1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600" name="Line 172"/>
              <p:cNvSpPr>
                <a:spLocks noChangeShapeType="1"/>
              </p:cNvSpPr>
              <p:nvPr/>
            </p:nvSpPr>
            <p:spPr bwMode="auto">
              <a:xfrm>
                <a:off x="370" y="545"/>
                <a:ext cx="0" cy="1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601" name="Rectangle 173"/>
              <p:cNvSpPr>
                <a:spLocks noChangeArrowheads="1"/>
              </p:cNvSpPr>
              <p:nvPr/>
            </p:nvSpPr>
            <p:spPr bwMode="auto">
              <a:xfrm>
                <a:off x="1466" y="545"/>
                <a:ext cx="10" cy="1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602" name="Line 174"/>
              <p:cNvSpPr>
                <a:spLocks noChangeShapeType="1"/>
              </p:cNvSpPr>
              <p:nvPr/>
            </p:nvSpPr>
            <p:spPr bwMode="auto">
              <a:xfrm>
                <a:off x="1466" y="545"/>
                <a:ext cx="0" cy="1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603" name="Rectangle 175"/>
              <p:cNvSpPr>
                <a:spLocks noChangeArrowheads="1"/>
              </p:cNvSpPr>
              <p:nvPr/>
            </p:nvSpPr>
            <p:spPr bwMode="auto">
              <a:xfrm>
                <a:off x="2797" y="545"/>
                <a:ext cx="10" cy="1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604" name="Line 176"/>
              <p:cNvSpPr>
                <a:spLocks noChangeShapeType="1"/>
              </p:cNvSpPr>
              <p:nvPr/>
            </p:nvSpPr>
            <p:spPr bwMode="auto">
              <a:xfrm>
                <a:off x="2797" y="545"/>
                <a:ext cx="0" cy="1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605" name="Rectangle 177"/>
              <p:cNvSpPr>
                <a:spLocks noChangeArrowheads="1"/>
              </p:cNvSpPr>
              <p:nvPr/>
            </p:nvSpPr>
            <p:spPr bwMode="auto">
              <a:xfrm>
                <a:off x="5020" y="545"/>
                <a:ext cx="10" cy="1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606" name="Line 178"/>
              <p:cNvSpPr>
                <a:spLocks noChangeShapeType="1"/>
              </p:cNvSpPr>
              <p:nvPr/>
            </p:nvSpPr>
            <p:spPr bwMode="auto">
              <a:xfrm>
                <a:off x="5020" y="545"/>
                <a:ext cx="0" cy="1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607" name="Rectangle 179"/>
              <p:cNvSpPr>
                <a:spLocks noChangeArrowheads="1"/>
              </p:cNvSpPr>
              <p:nvPr/>
            </p:nvSpPr>
            <p:spPr bwMode="auto">
              <a:xfrm>
                <a:off x="452" y="761"/>
                <a:ext cx="830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Аудиторська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08" name="Rectangle 180"/>
              <p:cNvSpPr>
                <a:spLocks noChangeArrowheads="1"/>
              </p:cNvSpPr>
              <p:nvPr/>
            </p:nvSpPr>
            <p:spPr bwMode="auto">
              <a:xfrm>
                <a:off x="1202" y="761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09" name="Rectangle 181"/>
              <p:cNvSpPr>
                <a:spLocks noChangeArrowheads="1"/>
              </p:cNvSpPr>
              <p:nvPr/>
            </p:nvSpPr>
            <p:spPr bwMode="auto">
              <a:xfrm>
                <a:off x="452" y="850"/>
                <a:ext cx="13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п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10" name="Rectangle 182"/>
              <p:cNvSpPr>
                <a:spLocks noChangeArrowheads="1"/>
              </p:cNvSpPr>
              <p:nvPr/>
            </p:nvSpPr>
            <p:spPr bwMode="auto">
              <a:xfrm>
                <a:off x="524" y="850"/>
                <a:ext cx="118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а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11" name="Rectangle 183"/>
              <p:cNvSpPr>
                <a:spLocks noChangeArrowheads="1"/>
              </p:cNvSpPr>
              <p:nvPr/>
            </p:nvSpPr>
            <p:spPr bwMode="auto">
              <a:xfrm>
                <a:off x="584" y="850"/>
                <a:ext cx="31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лата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12" name="Rectangle 184"/>
              <p:cNvSpPr>
                <a:spLocks noChangeArrowheads="1"/>
              </p:cNvSpPr>
              <p:nvPr/>
            </p:nvSpPr>
            <p:spPr bwMode="auto">
              <a:xfrm>
                <a:off x="832" y="850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13" name="Rectangle 185"/>
              <p:cNvSpPr>
                <a:spLocks noChangeArrowheads="1"/>
              </p:cNvSpPr>
              <p:nvPr/>
            </p:nvSpPr>
            <p:spPr bwMode="auto">
              <a:xfrm>
                <a:off x="1549" y="761"/>
                <a:ext cx="554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Фінанси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14" name="Rectangle 186"/>
              <p:cNvSpPr>
                <a:spLocks noChangeArrowheads="1"/>
              </p:cNvSpPr>
              <p:nvPr/>
            </p:nvSpPr>
            <p:spPr bwMode="auto">
              <a:xfrm>
                <a:off x="2032" y="761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15" name="Rectangle 187"/>
              <p:cNvSpPr>
                <a:spLocks noChangeArrowheads="1"/>
              </p:cNvSpPr>
              <p:nvPr/>
            </p:nvSpPr>
            <p:spPr bwMode="auto">
              <a:xfrm>
                <a:off x="1549" y="850"/>
                <a:ext cx="482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підприємств</a:t>
                </a: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16" name="Rectangle 188"/>
              <p:cNvSpPr>
                <a:spLocks noChangeArrowheads="1"/>
              </p:cNvSpPr>
              <p:nvPr/>
            </p:nvSpPr>
            <p:spPr bwMode="auto">
              <a:xfrm>
                <a:off x="1868" y="850"/>
                <a:ext cx="13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и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17" name="Rectangle 189"/>
              <p:cNvSpPr>
                <a:spLocks noChangeArrowheads="1"/>
              </p:cNvSpPr>
              <p:nvPr/>
            </p:nvSpPr>
            <p:spPr bwMode="auto">
              <a:xfrm>
                <a:off x="1940" y="850"/>
                <a:ext cx="0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18" name="Rectangle 190"/>
              <p:cNvSpPr>
                <a:spLocks noChangeArrowheads="1"/>
              </p:cNvSpPr>
              <p:nvPr/>
            </p:nvSpPr>
            <p:spPr bwMode="auto">
              <a:xfrm>
                <a:off x="2268" y="850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19" name="Rectangle 191"/>
              <p:cNvSpPr>
                <a:spLocks noChangeArrowheads="1"/>
              </p:cNvSpPr>
              <p:nvPr/>
            </p:nvSpPr>
            <p:spPr bwMode="auto">
              <a:xfrm>
                <a:off x="2879" y="718"/>
                <a:ext cx="1787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Видача ліцензій аудиторам і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20" name="Rectangle 192"/>
              <p:cNvSpPr>
                <a:spLocks noChangeArrowheads="1"/>
              </p:cNvSpPr>
              <p:nvPr/>
            </p:nvSpPr>
            <p:spPr bwMode="auto">
              <a:xfrm>
                <a:off x="2879" y="806"/>
                <a:ext cx="2170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аудиторським фірмам, контроль за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21" name="Rectangle 193"/>
              <p:cNvSpPr>
                <a:spLocks noChangeArrowheads="1"/>
              </p:cNvSpPr>
              <p:nvPr/>
            </p:nvSpPr>
            <p:spPr bwMode="auto">
              <a:xfrm>
                <a:off x="2879" y="894"/>
                <a:ext cx="597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аудиторс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22" name="Rectangle 194"/>
              <p:cNvSpPr>
                <a:spLocks noChangeArrowheads="1"/>
              </p:cNvSpPr>
              <p:nvPr/>
            </p:nvSpPr>
            <p:spPr bwMode="auto">
              <a:xfrm>
                <a:off x="3391" y="894"/>
                <a:ext cx="120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ь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23" name="Rectangle 195"/>
              <p:cNvSpPr>
                <a:spLocks noChangeArrowheads="1"/>
              </p:cNvSpPr>
              <p:nvPr/>
            </p:nvSpPr>
            <p:spPr bwMode="auto">
              <a:xfrm>
                <a:off x="3452" y="894"/>
                <a:ext cx="298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кою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24" name="Rectangle 196"/>
              <p:cNvSpPr>
                <a:spLocks noChangeArrowheads="1"/>
              </p:cNvSpPr>
              <p:nvPr/>
            </p:nvSpPr>
            <p:spPr bwMode="auto">
              <a:xfrm>
                <a:off x="3682" y="894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25" name="Rectangle 197"/>
              <p:cNvSpPr>
                <a:spLocks noChangeArrowheads="1"/>
              </p:cNvSpPr>
              <p:nvPr/>
            </p:nvSpPr>
            <p:spPr bwMode="auto">
              <a:xfrm>
                <a:off x="3716" y="894"/>
                <a:ext cx="705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діяльністю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26" name="Rectangle 198"/>
              <p:cNvSpPr>
                <a:spLocks noChangeArrowheads="1"/>
              </p:cNvSpPr>
              <p:nvPr/>
            </p:nvSpPr>
            <p:spPr bwMode="auto">
              <a:xfrm>
                <a:off x="4346" y="894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27" name="Rectangle 199"/>
              <p:cNvSpPr>
                <a:spLocks noChangeArrowheads="1"/>
              </p:cNvSpPr>
              <p:nvPr/>
            </p:nvSpPr>
            <p:spPr bwMode="auto">
              <a:xfrm>
                <a:off x="370" y="692"/>
                <a:ext cx="1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628" name="Line 200"/>
              <p:cNvSpPr>
                <a:spLocks noChangeShapeType="1"/>
              </p:cNvSpPr>
              <p:nvPr/>
            </p:nvSpPr>
            <p:spPr bwMode="auto">
              <a:xfrm>
                <a:off x="370" y="692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629" name="Line 201"/>
              <p:cNvSpPr>
                <a:spLocks noChangeShapeType="1"/>
              </p:cNvSpPr>
              <p:nvPr/>
            </p:nvSpPr>
            <p:spPr bwMode="auto">
              <a:xfrm>
                <a:off x="370" y="692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630" name="Rectangle 202"/>
              <p:cNvSpPr>
                <a:spLocks noChangeArrowheads="1"/>
              </p:cNvSpPr>
              <p:nvPr/>
            </p:nvSpPr>
            <p:spPr bwMode="auto">
              <a:xfrm>
                <a:off x="381" y="692"/>
                <a:ext cx="1085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632" name="Rectangle 204"/>
              <p:cNvSpPr>
                <a:spLocks noChangeArrowheads="1"/>
              </p:cNvSpPr>
              <p:nvPr/>
            </p:nvSpPr>
            <p:spPr bwMode="auto">
              <a:xfrm>
                <a:off x="1466" y="692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</p:grpSp>
        <p:grpSp>
          <p:nvGrpSpPr>
            <p:cNvPr id="5" name="Group 406"/>
            <p:cNvGrpSpPr>
              <a:grpSpLocks/>
            </p:cNvGrpSpPr>
            <p:nvPr/>
          </p:nvGrpSpPr>
          <p:grpSpPr bwMode="auto">
            <a:xfrm>
              <a:off x="370" y="692"/>
              <a:ext cx="4660" cy="1382"/>
              <a:chOff x="370" y="692"/>
              <a:chExt cx="4660" cy="1382"/>
            </a:xfrm>
          </p:grpSpPr>
          <p:sp>
            <p:nvSpPr>
              <p:cNvPr id="8621" name="Line 206"/>
              <p:cNvSpPr>
                <a:spLocks noChangeShapeType="1"/>
              </p:cNvSpPr>
              <p:nvPr/>
            </p:nvSpPr>
            <p:spPr bwMode="auto">
              <a:xfrm>
                <a:off x="1466" y="692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22" name="Line 207"/>
              <p:cNvSpPr>
                <a:spLocks noChangeShapeType="1"/>
              </p:cNvSpPr>
              <p:nvPr/>
            </p:nvSpPr>
            <p:spPr bwMode="auto">
              <a:xfrm>
                <a:off x="1466" y="692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64" name="Rectangle 208"/>
              <p:cNvSpPr>
                <a:spLocks noChangeArrowheads="1"/>
              </p:cNvSpPr>
              <p:nvPr/>
            </p:nvSpPr>
            <p:spPr bwMode="auto">
              <a:xfrm>
                <a:off x="1476" y="692"/>
                <a:ext cx="132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65" name="Line 209"/>
              <p:cNvSpPr>
                <a:spLocks noChangeShapeType="1"/>
              </p:cNvSpPr>
              <p:nvPr/>
            </p:nvSpPr>
            <p:spPr bwMode="auto">
              <a:xfrm>
                <a:off x="1476" y="692"/>
                <a:ext cx="13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66" name="Rectangle 210"/>
              <p:cNvSpPr>
                <a:spLocks noChangeArrowheads="1"/>
              </p:cNvSpPr>
              <p:nvPr/>
            </p:nvSpPr>
            <p:spPr bwMode="auto">
              <a:xfrm>
                <a:off x="2797" y="692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67" name="Line 211"/>
              <p:cNvSpPr>
                <a:spLocks noChangeShapeType="1"/>
              </p:cNvSpPr>
              <p:nvPr/>
            </p:nvSpPr>
            <p:spPr bwMode="auto">
              <a:xfrm>
                <a:off x="2797" y="692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68" name="Line 212"/>
              <p:cNvSpPr>
                <a:spLocks noChangeShapeType="1"/>
              </p:cNvSpPr>
              <p:nvPr/>
            </p:nvSpPr>
            <p:spPr bwMode="auto">
              <a:xfrm>
                <a:off x="2797" y="692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69" name="Rectangle 213"/>
              <p:cNvSpPr>
                <a:spLocks noChangeArrowheads="1"/>
              </p:cNvSpPr>
              <p:nvPr/>
            </p:nvSpPr>
            <p:spPr bwMode="auto">
              <a:xfrm>
                <a:off x="2807" y="692"/>
                <a:ext cx="2213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70" name="Line 214"/>
              <p:cNvSpPr>
                <a:spLocks noChangeShapeType="1"/>
              </p:cNvSpPr>
              <p:nvPr/>
            </p:nvSpPr>
            <p:spPr bwMode="auto">
              <a:xfrm>
                <a:off x="2807" y="692"/>
                <a:ext cx="221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71" name="Rectangle 215"/>
              <p:cNvSpPr>
                <a:spLocks noChangeArrowheads="1"/>
              </p:cNvSpPr>
              <p:nvPr/>
            </p:nvSpPr>
            <p:spPr bwMode="auto">
              <a:xfrm>
                <a:off x="5020" y="692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72" name="Line 216"/>
              <p:cNvSpPr>
                <a:spLocks noChangeShapeType="1"/>
              </p:cNvSpPr>
              <p:nvPr/>
            </p:nvSpPr>
            <p:spPr bwMode="auto">
              <a:xfrm>
                <a:off x="5020" y="692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73" name="Line 217"/>
              <p:cNvSpPr>
                <a:spLocks noChangeShapeType="1"/>
              </p:cNvSpPr>
              <p:nvPr/>
            </p:nvSpPr>
            <p:spPr bwMode="auto">
              <a:xfrm>
                <a:off x="5020" y="692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74" name="Rectangle 218"/>
              <p:cNvSpPr>
                <a:spLocks noChangeArrowheads="1"/>
              </p:cNvSpPr>
              <p:nvPr/>
            </p:nvSpPr>
            <p:spPr bwMode="auto">
              <a:xfrm>
                <a:off x="370" y="699"/>
                <a:ext cx="11" cy="32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75" name="Line 219"/>
              <p:cNvSpPr>
                <a:spLocks noChangeShapeType="1"/>
              </p:cNvSpPr>
              <p:nvPr/>
            </p:nvSpPr>
            <p:spPr bwMode="auto">
              <a:xfrm>
                <a:off x="370" y="699"/>
                <a:ext cx="0" cy="3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76" name="Rectangle 220"/>
              <p:cNvSpPr>
                <a:spLocks noChangeArrowheads="1"/>
              </p:cNvSpPr>
              <p:nvPr/>
            </p:nvSpPr>
            <p:spPr bwMode="auto">
              <a:xfrm>
                <a:off x="1466" y="699"/>
                <a:ext cx="10" cy="32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77" name="Line 221"/>
              <p:cNvSpPr>
                <a:spLocks noChangeShapeType="1"/>
              </p:cNvSpPr>
              <p:nvPr/>
            </p:nvSpPr>
            <p:spPr bwMode="auto">
              <a:xfrm>
                <a:off x="1466" y="699"/>
                <a:ext cx="0" cy="3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78" name="Rectangle 222"/>
              <p:cNvSpPr>
                <a:spLocks noChangeArrowheads="1"/>
              </p:cNvSpPr>
              <p:nvPr/>
            </p:nvSpPr>
            <p:spPr bwMode="auto">
              <a:xfrm>
                <a:off x="2797" y="699"/>
                <a:ext cx="10" cy="32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79" name="Line 223"/>
              <p:cNvSpPr>
                <a:spLocks noChangeShapeType="1"/>
              </p:cNvSpPr>
              <p:nvPr/>
            </p:nvSpPr>
            <p:spPr bwMode="auto">
              <a:xfrm>
                <a:off x="2797" y="699"/>
                <a:ext cx="0" cy="3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80" name="Rectangle 224"/>
              <p:cNvSpPr>
                <a:spLocks noChangeArrowheads="1"/>
              </p:cNvSpPr>
              <p:nvPr/>
            </p:nvSpPr>
            <p:spPr bwMode="auto">
              <a:xfrm>
                <a:off x="5020" y="699"/>
                <a:ext cx="10" cy="32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81" name="Line 225"/>
              <p:cNvSpPr>
                <a:spLocks noChangeShapeType="1"/>
              </p:cNvSpPr>
              <p:nvPr/>
            </p:nvSpPr>
            <p:spPr bwMode="auto">
              <a:xfrm>
                <a:off x="5020" y="699"/>
                <a:ext cx="0" cy="3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682" name="Rectangle 226"/>
              <p:cNvSpPr>
                <a:spLocks noChangeArrowheads="1"/>
              </p:cNvSpPr>
              <p:nvPr/>
            </p:nvSpPr>
            <p:spPr bwMode="auto">
              <a:xfrm>
                <a:off x="452" y="1049"/>
                <a:ext cx="84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Аудиторські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83" name="Rectangle 227"/>
              <p:cNvSpPr>
                <a:spLocks noChangeArrowheads="1"/>
              </p:cNvSpPr>
              <p:nvPr/>
            </p:nvSpPr>
            <p:spPr bwMode="auto">
              <a:xfrm>
                <a:off x="452" y="1137"/>
                <a:ext cx="419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фірми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84" name="Rectangle 228"/>
              <p:cNvSpPr>
                <a:spLocks noChangeArrowheads="1"/>
              </p:cNvSpPr>
              <p:nvPr/>
            </p:nvSpPr>
            <p:spPr bwMode="auto">
              <a:xfrm>
                <a:off x="803" y="1137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85" name="Rectangle 229"/>
              <p:cNvSpPr>
                <a:spLocks noChangeArrowheads="1"/>
              </p:cNvSpPr>
              <p:nvPr/>
            </p:nvSpPr>
            <p:spPr bwMode="auto">
              <a:xfrm>
                <a:off x="1549" y="1049"/>
                <a:ext cx="589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Фінанси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86" name="Rectangle 230"/>
              <p:cNvSpPr>
                <a:spLocks noChangeArrowheads="1"/>
              </p:cNvSpPr>
              <p:nvPr/>
            </p:nvSpPr>
            <p:spPr bwMode="auto">
              <a:xfrm>
                <a:off x="2066" y="1049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87" name="Rectangle 231"/>
              <p:cNvSpPr>
                <a:spLocks noChangeArrowheads="1"/>
              </p:cNvSpPr>
              <p:nvPr/>
            </p:nvSpPr>
            <p:spPr bwMode="auto">
              <a:xfrm>
                <a:off x="1549" y="1137"/>
                <a:ext cx="482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підприємств</a:t>
                </a: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13" name="Rectangle 232"/>
              <p:cNvSpPr>
                <a:spLocks noChangeArrowheads="1"/>
              </p:cNvSpPr>
              <p:nvPr/>
            </p:nvSpPr>
            <p:spPr bwMode="auto">
              <a:xfrm>
                <a:off x="1868" y="1137"/>
                <a:ext cx="13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и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56" name="Rectangle 234"/>
              <p:cNvSpPr>
                <a:spLocks noChangeArrowheads="1"/>
              </p:cNvSpPr>
              <p:nvPr/>
            </p:nvSpPr>
            <p:spPr bwMode="auto">
              <a:xfrm>
                <a:off x="2268" y="1137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57" name="Rectangle 235"/>
              <p:cNvSpPr>
                <a:spLocks noChangeArrowheads="1"/>
              </p:cNvSpPr>
              <p:nvPr/>
            </p:nvSpPr>
            <p:spPr bwMode="auto">
              <a:xfrm>
                <a:off x="2879" y="1049"/>
                <a:ext cx="1597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Проведення незалежного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58" name="Rectangle 236"/>
              <p:cNvSpPr>
                <a:spLocks noChangeArrowheads="1"/>
              </p:cNvSpPr>
              <p:nvPr/>
            </p:nvSpPr>
            <p:spPr bwMode="auto">
              <a:xfrm>
                <a:off x="2879" y="1137"/>
                <a:ext cx="1415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фінансового контролю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59" name="Rectangle 237"/>
              <p:cNvSpPr>
                <a:spLocks noChangeArrowheads="1"/>
              </p:cNvSpPr>
              <p:nvPr/>
            </p:nvSpPr>
            <p:spPr bwMode="auto">
              <a:xfrm>
                <a:off x="4197" y="1137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60" name="Rectangle 238"/>
              <p:cNvSpPr>
                <a:spLocks noChangeArrowheads="1"/>
              </p:cNvSpPr>
              <p:nvPr/>
            </p:nvSpPr>
            <p:spPr bwMode="auto">
              <a:xfrm>
                <a:off x="370" y="1025"/>
                <a:ext cx="1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761" name="Line 239"/>
              <p:cNvSpPr>
                <a:spLocks noChangeShapeType="1"/>
              </p:cNvSpPr>
              <p:nvPr/>
            </p:nvSpPr>
            <p:spPr bwMode="auto">
              <a:xfrm>
                <a:off x="370" y="1025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762" name="Line 240"/>
              <p:cNvSpPr>
                <a:spLocks noChangeShapeType="1"/>
              </p:cNvSpPr>
              <p:nvPr/>
            </p:nvSpPr>
            <p:spPr bwMode="auto">
              <a:xfrm>
                <a:off x="370" y="1025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763" name="Rectangle 241"/>
              <p:cNvSpPr>
                <a:spLocks noChangeArrowheads="1"/>
              </p:cNvSpPr>
              <p:nvPr/>
            </p:nvSpPr>
            <p:spPr bwMode="auto">
              <a:xfrm>
                <a:off x="381" y="1025"/>
                <a:ext cx="1085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764" name="Line 242"/>
              <p:cNvSpPr>
                <a:spLocks noChangeShapeType="1"/>
              </p:cNvSpPr>
              <p:nvPr/>
            </p:nvSpPr>
            <p:spPr bwMode="auto">
              <a:xfrm>
                <a:off x="381" y="1025"/>
                <a:ext cx="108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765" name="Rectangle 243"/>
              <p:cNvSpPr>
                <a:spLocks noChangeArrowheads="1"/>
              </p:cNvSpPr>
              <p:nvPr/>
            </p:nvSpPr>
            <p:spPr bwMode="auto">
              <a:xfrm>
                <a:off x="1466" y="1025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766" name="Line 244"/>
              <p:cNvSpPr>
                <a:spLocks noChangeShapeType="1"/>
              </p:cNvSpPr>
              <p:nvPr/>
            </p:nvSpPr>
            <p:spPr bwMode="auto">
              <a:xfrm>
                <a:off x="1466" y="1025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767" name="Line 245"/>
              <p:cNvSpPr>
                <a:spLocks noChangeShapeType="1"/>
              </p:cNvSpPr>
              <p:nvPr/>
            </p:nvSpPr>
            <p:spPr bwMode="auto">
              <a:xfrm>
                <a:off x="1466" y="1025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768" name="Rectangle 246"/>
              <p:cNvSpPr>
                <a:spLocks noChangeArrowheads="1"/>
              </p:cNvSpPr>
              <p:nvPr/>
            </p:nvSpPr>
            <p:spPr bwMode="auto">
              <a:xfrm>
                <a:off x="1476" y="1025"/>
                <a:ext cx="132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769" name="Line 247"/>
              <p:cNvSpPr>
                <a:spLocks noChangeShapeType="1"/>
              </p:cNvSpPr>
              <p:nvPr/>
            </p:nvSpPr>
            <p:spPr bwMode="auto">
              <a:xfrm>
                <a:off x="1476" y="1025"/>
                <a:ext cx="13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770" name="Rectangle 248"/>
              <p:cNvSpPr>
                <a:spLocks noChangeArrowheads="1"/>
              </p:cNvSpPr>
              <p:nvPr/>
            </p:nvSpPr>
            <p:spPr bwMode="auto">
              <a:xfrm>
                <a:off x="2797" y="1025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771" name="Line 249"/>
              <p:cNvSpPr>
                <a:spLocks noChangeShapeType="1"/>
              </p:cNvSpPr>
              <p:nvPr/>
            </p:nvSpPr>
            <p:spPr bwMode="auto">
              <a:xfrm>
                <a:off x="2797" y="1025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772" name="Line 250"/>
              <p:cNvSpPr>
                <a:spLocks noChangeShapeType="1"/>
              </p:cNvSpPr>
              <p:nvPr/>
            </p:nvSpPr>
            <p:spPr bwMode="auto">
              <a:xfrm>
                <a:off x="2797" y="1025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773" name="Rectangle 251"/>
              <p:cNvSpPr>
                <a:spLocks noChangeArrowheads="1"/>
              </p:cNvSpPr>
              <p:nvPr/>
            </p:nvSpPr>
            <p:spPr bwMode="auto">
              <a:xfrm>
                <a:off x="2807" y="1025"/>
                <a:ext cx="2213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799" name="Line 252"/>
              <p:cNvSpPr>
                <a:spLocks noChangeShapeType="1"/>
              </p:cNvSpPr>
              <p:nvPr/>
            </p:nvSpPr>
            <p:spPr bwMode="auto">
              <a:xfrm>
                <a:off x="2807" y="1025"/>
                <a:ext cx="221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72" name="Rectangle 253"/>
              <p:cNvSpPr>
                <a:spLocks noChangeArrowheads="1"/>
              </p:cNvSpPr>
              <p:nvPr/>
            </p:nvSpPr>
            <p:spPr bwMode="auto">
              <a:xfrm>
                <a:off x="5020" y="1025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73" name="Line 254"/>
              <p:cNvSpPr>
                <a:spLocks noChangeShapeType="1"/>
              </p:cNvSpPr>
              <p:nvPr/>
            </p:nvSpPr>
            <p:spPr bwMode="auto">
              <a:xfrm>
                <a:off x="5020" y="1025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74" name="Line 255"/>
              <p:cNvSpPr>
                <a:spLocks noChangeShapeType="1"/>
              </p:cNvSpPr>
              <p:nvPr/>
            </p:nvSpPr>
            <p:spPr bwMode="auto">
              <a:xfrm>
                <a:off x="5020" y="1025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75" name="Rectangle 256"/>
              <p:cNvSpPr>
                <a:spLocks noChangeArrowheads="1"/>
              </p:cNvSpPr>
              <p:nvPr/>
            </p:nvSpPr>
            <p:spPr bwMode="auto">
              <a:xfrm>
                <a:off x="370" y="1032"/>
                <a:ext cx="11" cy="2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76" name="Line 257"/>
              <p:cNvSpPr>
                <a:spLocks noChangeShapeType="1"/>
              </p:cNvSpPr>
              <p:nvPr/>
            </p:nvSpPr>
            <p:spPr bwMode="auto">
              <a:xfrm>
                <a:off x="370" y="1032"/>
                <a:ext cx="0" cy="23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77" name="Rectangle 258"/>
              <p:cNvSpPr>
                <a:spLocks noChangeArrowheads="1"/>
              </p:cNvSpPr>
              <p:nvPr/>
            </p:nvSpPr>
            <p:spPr bwMode="auto">
              <a:xfrm>
                <a:off x="1466" y="1032"/>
                <a:ext cx="10" cy="2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78" name="Line 259"/>
              <p:cNvSpPr>
                <a:spLocks noChangeShapeType="1"/>
              </p:cNvSpPr>
              <p:nvPr/>
            </p:nvSpPr>
            <p:spPr bwMode="auto">
              <a:xfrm>
                <a:off x="1466" y="1032"/>
                <a:ext cx="0" cy="23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79" name="Rectangle 260"/>
              <p:cNvSpPr>
                <a:spLocks noChangeArrowheads="1"/>
              </p:cNvSpPr>
              <p:nvPr/>
            </p:nvSpPr>
            <p:spPr bwMode="auto">
              <a:xfrm>
                <a:off x="2797" y="1032"/>
                <a:ext cx="10" cy="2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80" name="Line 261"/>
              <p:cNvSpPr>
                <a:spLocks noChangeShapeType="1"/>
              </p:cNvSpPr>
              <p:nvPr/>
            </p:nvSpPr>
            <p:spPr bwMode="auto">
              <a:xfrm>
                <a:off x="2797" y="1032"/>
                <a:ext cx="0" cy="23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81" name="Rectangle 262"/>
              <p:cNvSpPr>
                <a:spLocks noChangeArrowheads="1"/>
              </p:cNvSpPr>
              <p:nvPr/>
            </p:nvSpPr>
            <p:spPr bwMode="auto">
              <a:xfrm>
                <a:off x="5020" y="1032"/>
                <a:ext cx="10" cy="2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82" name="Line 263"/>
              <p:cNvSpPr>
                <a:spLocks noChangeShapeType="1"/>
              </p:cNvSpPr>
              <p:nvPr/>
            </p:nvSpPr>
            <p:spPr bwMode="auto">
              <a:xfrm>
                <a:off x="5020" y="1032"/>
                <a:ext cx="0" cy="23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83" name="Rectangle 264"/>
              <p:cNvSpPr>
                <a:spLocks noChangeArrowheads="1"/>
              </p:cNvSpPr>
              <p:nvPr/>
            </p:nvSpPr>
            <p:spPr bwMode="auto">
              <a:xfrm>
                <a:off x="452" y="1725"/>
                <a:ext cx="934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Національний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84" name="Rectangle 265"/>
              <p:cNvSpPr>
                <a:spLocks noChangeArrowheads="1"/>
              </p:cNvSpPr>
              <p:nvPr/>
            </p:nvSpPr>
            <p:spPr bwMode="auto">
              <a:xfrm>
                <a:off x="452" y="1813"/>
                <a:ext cx="33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банк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85" name="Rectangle 266"/>
              <p:cNvSpPr>
                <a:spLocks noChangeArrowheads="1"/>
              </p:cNvSpPr>
              <p:nvPr/>
            </p:nvSpPr>
            <p:spPr bwMode="auto">
              <a:xfrm>
                <a:off x="719" y="1813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86" name="Rectangle 267"/>
              <p:cNvSpPr>
                <a:spLocks noChangeArrowheads="1"/>
              </p:cNvSpPr>
              <p:nvPr/>
            </p:nvSpPr>
            <p:spPr bwMode="auto">
              <a:xfrm>
                <a:off x="1549" y="1370"/>
                <a:ext cx="699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Кредитна система</a:t>
                </a: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87" name="Rectangle 268"/>
              <p:cNvSpPr>
                <a:spLocks noChangeArrowheads="1"/>
              </p:cNvSpPr>
              <p:nvPr/>
            </p:nvSpPr>
            <p:spPr bwMode="auto">
              <a:xfrm>
                <a:off x="2386" y="1370"/>
                <a:ext cx="0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88" name="Rectangle 269"/>
              <p:cNvSpPr>
                <a:spLocks noChangeArrowheads="1"/>
              </p:cNvSpPr>
              <p:nvPr/>
            </p:nvSpPr>
            <p:spPr bwMode="auto">
              <a:xfrm>
                <a:off x="2446" y="1370"/>
                <a:ext cx="0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89" name="Rectangle 270"/>
              <p:cNvSpPr>
                <a:spLocks noChangeArrowheads="1"/>
              </p:cNvSpPr>
              <p:nvPr/>
            </p:nvSpPr>
            <p:spPr bwMode="auto">
              <a:xfrm>
                <a:off x="2593" y="1370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90" name="Rectangle 271"/>
              <p:cNvSpPr>
                <a:spLocks noChangeArrowheads="1"/>
              </p:cNvSpPr>
              <p:nvPr/>
            </p:nvSpPr>
            <p:spPr bwMode="auto">
              <a:xfrm>
                <a:off x="2879" y="1281"/>
                <a:ext cx="214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Реєстрація банків, видача ліцензій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91" name="Rectangle 272"/>
              <p:cNvSpPr>
                <a:spLocks noChangeArrowheads="1"/>
              </p:cNvSpPr>
              <p:nvPr/>
            </p:nvSpPr>
            <p:spPr bwMode="auto">
              <a:xfrm>
                <a:off x="2879" y="1371"/>
                <a:ext cx="187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на окремі банківські операції,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92" name="Rectangle 273"/>
              <p:cNvSpPr>
                <a:spLocks noChangeArrowheads="1"/>
              </p:cNvSpPr>
              <p:nvPr/>
            </p:nvSpPr>
            <p:spPr bwMode="auto">
              <a:xfrm>
                <a:off x="2879" y="1458"/>
                <a:ext cx="89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банківський н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93" name="Rectangle 274"/>
              <p:cNvSpPr>
                <a:spLocks noChangeArrowheads="1"/>
              </p:cNvSpPr>
              <p:nvPr/>
            </p:nvSpPr>
            <p:spPr bwMode="auto">
              <a:xfrm>
                <a:off x="3685" y="1458"/>
                <a:ext cx="118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а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94" name="Rectangle 275"/>
              <p:cNvSpPr>
                <a:spLocks noChangeArrowheads="1"/>
              </p:cNvSpPr>
              <p:nvPr/>
            </p:nvSpPr>
            <p:spPr bwMode="auto">
              <a:xfrm>
                <a:off x="3747" y="1458"/>
                <a:ext cx="318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гляд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95" name="Rectangle 276"/>
              <p:cNvSpPr>
                <a:spLocks noChangeArrowheads="1"/>
              </p:cNvSpPr>
              <p:nvPr/>
            </p:nvSpPr>
            <p:spPr bwMode="auto">
              <a:xfrm>
                <a:off x="4002" y="1458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96" name="Rectangle 277"/>
              <p:cNvSpPr>
                <a:spLocks noChangeArrowheads="1"/>
              </p:cNvSpPr>
              <p:nvPr/>
            </p:nvSpPr>
            <p:spPr bwMode="auto">
              <a:xfrm>
                <a:off x="370" y="1268"/>
                <a:ext cx="1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97" name="Line 278"/>
              <p:cNvSpPr>
                <a:spLocks noChangeShapeType="1"/>
              </p:cNvSpPr>
              <p:nvPr/>
            </p:nvSpPr>
            <p:spPr bwMode="auto">
              <a:xfrm>
                <a:off x="370" y="1268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98" name="Line 279"/>
              <p:cNvSpPr>
                <a:spLocks noChangeShapeType="1"/>
              </p:cNvSpPr>
              <p:nvPr/>
            </p:nvSpPr>
            <p:spPr bwMode="auto">
              <a:xfrm>
                <a:off x="370" y="1268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99" name="Rectangle 280"/>
              <p:cNvSpPr>
                <a:spLocks noChangeArrowheads="1"/>
              </p:cNvSpPr>
              <p:nvPr/>
            </p:nvSpPr>
            <p:spPr bwMode="auto">
              <a:xfrm>
                <a:off x="381" y="1268"/>
                <a:ext cx="1085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00" name="Line 281"/>
              <p:cNvSpPr>
                <a:spLocks noChangeShapeType="1"/>
              </p:cNvSpPr>
              <p:nvPr/>
            </p:nvSpPr>
            <p:spPr bwMode="auto">
              <a:xfrm>
                <a:off x="381" y="1268"/>
                <a:ext cx="108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01" name="Rectangle 282"/>
              <p:cNvSpPr>
                <a:spLocks noChangeArrowheads="1"/>
              </p:cNvSpPr>
              <p:nvPr/>
            </p:nvSpPr>
            <p:spPr bwMode="auto">
              <a:xfrm>
                <a:off x="1466" y="1268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02" name="Line 283"/>
              <p:cNvSpPr>
                <a:spLocks noChangeShapeType="1"/>
              </p:cNvSpPr>
              <p:nvPr/>
            </p:nvSpPr>
            <p:spPr bwMode="auto">
              <a:xfrm>
                <a:off x="1466" y="1268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03" name="Line 284"/>
              <p:cNvSpPr>
                <a:spLocks noChangeShapeType="1"/>
              </p:cNvSpPr>
              <p:nvPr/>
            </p:nvSpPr>
            <p:spPr bwMode="auto">
              <a:xfrm>
                <a:off x="1466" y="1268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04" name="Rectangle 285"/>
              <p:cNvSpPr>
                <a:spLocks noChangeArrowheads="1"/>
              </p:cNvSpPr>
              <p:nvPr/>
            </p:nvSpPr>
            <p:spPr bwMode="auto">
              <a:xfrm>
                <a:off x="1476" y="1268"/>
                <a:ext cx="132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05" name="Line 286"/>
              <p:cNvSpPr>
                <a:spLocks noChangeShapeType="1"/>
              </p:cNvSpPr>
              <p:nvPr/>
            </p:nvSpPr>
            <p:spPr bwMode="auto">
              <a:xfrm>
                <a:off x="1476" y="1268"/>
                <a:ext cx="13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06" name="Rectangle 287"/>
              <p:cNvSpPr>
                <a:spLocks noChangeArrowheads="1"/>
              </p:cNvSpPr>
              <p:nvPr/>
            </p:nvSpPr>
            <p:spPr bwMode="auto">
              <a:xfrm>
                <a:off x="2797" y="1268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07" name="Line 288"/>
              <p:cNvSpPr>
                <a:spLocks noChangeShapeType="1"/>
              </p:cNvSpPr>
              <p:nvPr/>
            </p:nvSpPr>
            <p:spPr bwMode="auto">
              <a:xfrm>
                <a:off x="2797" y="1268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08" name="Line 289"/>
              <p:cNvSpPr>
                <a:spLocks noChangeShapeType="1"/>
              </p:cNvSpPr>
              <p:nvPr/>
            </p:nvSpPr>
            <p:spPr bwMode="auto">
              <a:xfrm>
                <a:off x="2797" y="1268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09" name="Rectangle 290"/>
              <p:cNvSpPr>
                <a:spLocks noChangeArrowheads="1"/>
              </p:cNvSpPr>
              <p:nvPr/>
            </p:nvSpPr>
            <p:spPr bwMode="auto">
              <a:xfrm>
                <a:off x="2807" y="1268"/>
                <a:ext cx="2213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10" name="Line 291"/>
              <p:cNvSpPr>
                <a:spLocks noChangeShapeType="1"/>
              </p:cNvSpPr>
              <p:nvPr/>
            </p:nvSpPr>
            <p:spPr bwMode="auto">
              <a:xfrm>
                <a:off x="2807" y="1268"/>
                <a:ext cx="221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11" name="Rectangle 292"/>
              <p:cNvSpPr>
                <a:spLocks noChangeArrowheads="1"/>
              </p:cNvSpPr>
              <p:nvPr/>
            </p:nvSpPr>
            <p:spPr bwMode="auto">
              <a:xfrm>
                <a:off x="5020" y="1268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12" name="Line 293"/>
              <p:cNvSpPr>
                <a:spLocks noChangeShapeType="1"/>
              </p:cNvSpPr>
              <p:nvPr/>
            </p:nvSpPr>
            <p:spPr bwMode="auto">
              <a:xfrm>
                <a:off x="5020" y="1268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13" name="Line 294"/>
              <p:cNvSpPr>
                <a:spLocks noChangeShapeType="1"/>
              </p:cNvSpPr>
              <p:nvPr/>
            </p:nvSpPr>
            <p:spPr bwMode="auto">
              <a:xfrm>
                <a:off x="5020" y="1268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14" name="Rectangle 295"/>
              <p:cNvSpPr>
                <a:spLocks noChangeArrowheads="1"/>
              </p:cNvSpPr>
              <p:nvPr/>
            </p:nvSpPr>
            <p:spPr bwMode="auto">
              <a:xfrm>
                <a:off x="370" y="1275"/>
                <a:ext cx="11" cy="30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15" name="Line 296"/>
              <p:cNvSpPr>
                <a:spLocks noChangeShapeType="1"/>
              </p:cNvSpPr>
              <p:nvPr/>
            </p:nvSpPr>
            <p:spPr bwMode="auto">
              <a:xfrm>
                <a:off x="370" y="1275"/>
                <a:ext cx="0" cy="30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16" name="Rectangle 297"/>
              <p:cNvSpPr>
                <a:spLocks noChangeArrowheads="1"/>
              </p:cNvSpPr>
              <p:nvPr/>
            </p:nvSpPr>
            <p:spPr bwMode="auto">
              <a:xfrm>
                <a:off x="1466" y="1275"/>
                <a:ext cx="10" cy="30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17" name="Line 298"/>
              <p:cNvSpPr>
                <a:spLocks noChangeShapeType="1"/>
              </p:cNvSpPr>
              <p:nvPr/>
            </p:nvSpPr>
            <p:spPr bwMode="auto">
              <a:xfrm>
                <a:off x="1466" y="1275"/>
                <a:ext cx="0" cy="30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18" name="Rectangle 299"/>
              <p:cNvSpPr>
                <a:spLocks noChangeArrowheads="1"/>
              </p:cNvSpPr>
              <p:nvPr/>
            </p:nvSpPr>
            <p:spPr bwMode="auto">
              <a:xfrm>
                <a:off x="2797" y="1275"/>
                <a:ext cx="10" cy="30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19" name="Line 300"/>
              <p:cNvSpPr>
                <a:spLocks noChangeShapeType="1"/>
              </p:cNvSpPr>
              <p:nvPr/>
            </p:nvSpPr>
            <p:spPr bwMode="auto">
              <a:xfrm>
                <a:off x="2797" y="1275"/>
                <a:ext cx="0" cy="30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20" name="Rectangle 301"/>
              <p:cNvSpPr>
                <a:spLocks noChangeArrowheads="1"/>
              </p:cNvSpPr>
              <p:nvPr/>
            </p:nvSpPr>
            <p:spPr bwMode="auto">
              <a:xfrm>
                <a:off x="5020" y="1275"/>
                <a:ext cx="10" cy="30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21" name="Line 302"/>
              <p:cNvSpPr>
                <a:spLocks noChangeShapeType="1"/>
              </p:cNvSpPr>
              <p:nvPr/>
            </p:nvSpPr>
            <p:spPr bwMode="auto">
              <a:xfrm>
                <a:off x="5020" y="1275"/>
                <a:ext cx="0" cy="30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22" name="Rectangle 303"/>
              <p:cNvSpPr>
                <a:spLocks noChangeArrowheads="1"/>
              </p:cNvSpPr>
              <p:nvPr/>
            </p:nvSpPr>
            <p:spPr bwMode="auto">
              <a:xfrm>
                <a:off x="1549" y="1680"/>
                <a:ext cx="72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Державний кредит</a:t>
                </a: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23" name="Rectangle 304"/>
              <p:cNvSpPr>
                <a:spLocks noChangeArrowheads="1"/>
              </p:cNvSpPr>
              <p:nvPr/>
            </p:nvSpPr>
            <p:spPr bwMode="auto">
              <a:xfrm>
                <a:off x="2371" y="1680"/>
                <a:ext cx="0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24" name="Rectangle 305"/>
              <p:cNvSpPr>
                <a:spLocks noChangeArrowheads="1"/>
              </p:cNvSpPr>
              <p:nvPr/>
            </p:nvSpPr>
            <p:spPr bwMode="auto">
              <a:xfrm>
                <a:off x="2431" y="1680"/>
                <a:ext cx="0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25" name="Rectangle 306"/>
              <p:cNvSpPr>
                <a:spLocks noChangeArrowheads="1"/>
              </p:cNvSpPr>
              <p:nvPr/>
            </p:nvSpPr>
            <p:spPr bwMode="auto">
              <a:xfrm>
                <a:off x="2633" y="1680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26" name="Rectangle 307"/>
              <p:cNvSpPr>
                <a:spLocks noChangeArrowheads="1"/>
              </p:cNvSpPr>
              <p:nvPr/>
            </p:nvSpPr>
            <p:spPr bwMode="auto">
              <a:xfrm>
                <a:off x="2879" y="1591"/>
                <a:ext cx="1665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Агентські послуги уряду з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27" name="Rectangle 308"/>
              <p:cNvSpPr>
                <a:spLocks noChangeArrowheads="1"/>
              </p:cNvSpPr>
              <p:nvPr/>
            </p:nvSpPr>
            <p:spPr bwMode="auto">
              <a:xfrm>
                <a:off x="2879" y="1680"/>
                <a:ext cx="192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розміщення державних цінних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28" name="Rectangle 309"/>
              <p:cNvSpPr>
                <a:spLocks noChangeArrowheads="1"/>
              </p:cNvSpPr>
              <p:nvPr/>
            </p:nvSpPr>
            <p:spPr bwMode="auto">
              <a:xfrm>
                <a:off x="2879" y="1767"/>
                <a:ext cx="505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паперів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29" name="Rectangle 310"/>
              <p:cNvSpPr>
                <a:spLocks noChangeArrowheads="1"/>
              </p:cNvSpPr>
              <p:nvPr/>
            </p:nvSpPr>
            <p:spPr bwMode="auto">
              <a:xfrm>
                <a:off x="3314" y="1767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30" name="Rectangle 311"/>
              <p:cNvSpPr>
                <a:spLocks noChangeArrowheads="1"/>
              </p:cNvSpPr>
              <p:nvPr/>
            </p:nvSpPr>
            <p:spPr bwMode="auto">
              <a:xfrm>
                <a:off x="370" y="1580"/>
                <a:ext cx="1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31" name="Line 312"/>
              <p:cNvSpPr>
                <a:spLocks noChangeShapeType="1"/>
              </p:cNvSpPr>
              <p:nvPr/>
            </p:nvSpPr>
            <p:spPr bwMode="auto">
              <a:xfrm>
                <a:off x="370" y="1580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32" name="Rectangle 313"/>
              <p:cNvSpPr>
                <a:spLocks noChangeArrowheads="1"/>
              </p:cNvSpPr>
              <p:nvPr/>
            </p:nvSpPr>
            <p:spPr bwMode="auto">
              <a:xfrm>
                <a:off x="1466" y="1580"/>
                <a:ext cx="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33" name="Line 314"/>
              <p:cNvSpPr>
                <a:spLocks noChangeShapeType="1"/>
              </p:cNvSpPr>
              <p:nvPr/>
            </p:nvSpPr>
            <p:spPr bwMode="auto">
              <a:xfrm>
                <a:off x="1466" y="1580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pic>
            <p:nvPicPr>
              <p:cNvPr id="8507" name="Picture 315"/>
              <p:cNvPicPr>
                <a:picLocks noChangeAspect="1" noChangeArrowheads="1"/>
              </p:cNvPicPr>
              <p:nvPr/>
            </p:nvPicPr>
            <p:blipFill>
              <a:blip r:embed="rId6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6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08" name="Picture 316"/>
              <p:cNvPicPr>
                <a:picLocks noChangeAspect="1" noChangeArrowheads="1"/>
              </p:cNvPicPr>
              <p:nvPr/>
            </p:nvPicPr>
            <p:blipFill>
              <a:blip r:embed="rId6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1" y="1580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09" name="Picture 317"/>
              <p:cNvPicPr>
                <a:picLocks noChangeAspect="1" noChangeArrowheads="1"/>
              </p:cNvPicPr>
              <p:nvPr/>
            </p:nvPicPr>
            <p:blipFill>
              <a:blip r:embed="rId7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5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10" name="Picture 318"/>
              <p:cNvPicPr>
                <a:picLocks noChangeAspect="1" noChangeArrowheads="1"/>
              </p:cNvPicPr>
              <p:nvPr/>
            </p:nvPicPr>
            <p:blipFill>
              <a:blip r:embed="rId7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40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11" name="Picture 319"/>
              <p:cNvPicPr>
                <a:picLocks noChangeAspect="1" noChangeArrowheads="1"/>
              </p:cNvPicPr>
              <p:nvPr/>
            </p:nvPicPr>
            <p:blipFill>
              <a:blip r:embed="rId7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5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12" name="Picture 320"/>
              <p:cNvPicPr>
                <a:picLocks noChangeAspect="1" noChangeArrowheads="1"/>
              </p:cNvPicPr>
              <p:nvPr/>
            </p:nvPicPr>
            <p:blipFill>
              <a:blip r:embed="rId7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50" y="1580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13" name="Picture 321"/>
              <p:cNvPicPr>
                <a:picLocks noChangeAspect="1" noChangeArrowheads="1"/>
              </p:cNvPicPr>
              <p:nvPr/>
            </p:nvPicPr>
            <p:blipFill>
              <a:blip r:embed="rId7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04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14" name="Picture 322"/>
              <p:cNvPicPr>
                <a:picLocks noChangeAspect="1" noChangeArrowheads="1"/>
              </p:cNvPicPr>
              <p:nvPr/>
            </p:nvPicPr>
            <p:blipFill>
              <a:blip r:embed="rId7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59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15" name="Picture 323"/>
              <p:cNvPicPr>
                <a:picLocks noChangeAspect="1" noChangeArrowheads="1"/>
              </p:cNvPicPr>
              <p:nvPr/>
            </p:nvPicPr>
            <p:blipFill>
              <a:blip r:embed="rId7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14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16" name="Picture 324"/>
              <p:cNvPicPr>
                <a:picLocks noChangeAspect="1" noChangeArrowheads="1"/>
              </p:cNvPicPr>
              <p:nvPr/>
            </p:nvPicPr>
            <p:blipFill>
              <a:blip r:embed="rId7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69" y="1580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17" name="Picture 325"/>
              <p:cNvPicPr>
                <a:picLocks noChangeAspect="1" noChangeArrowheads="1"/>
              </p:cNvPicPr>
              <p:nvPr/>
            </p:nvPicPr>
            <p:blipFill>
              <a:blip r:embed="rId7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23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18" name="Picture 326"/>
              <p:cNvPicPr>
                <a:picLocks noChangeAspect="1" noChangeArrowheads="1"/>
              </p:cNvPicPr>
              <p:nvPr/>
            </p:nvPicPr>
            <p:blipFill>
              <a:blip r:embed="rId7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78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19" name="Picture 327"/>
              <p:cNvPicPr>
                <a:picLocks noChangeAspect="1" noChangeArrowheads="1"/>
              </p:cNvPicPr>
              <p:nvPr/>
            </p:nvPicPr>
            <p:blipFill>
              <a:blip r:embed="rId8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33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20" name="Picture 328"/>
              <p:cNvPicPr>
                <a:picLocks noChangeAspect="1" noChangeArrowheads="1"/>
              </p:cNvPicPr>
              <p:nvPr/>
            </p:nvPicPr>
            <p:blipFill>
              <a:blip r:embed="rId8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88" y="1580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21" name="Picture 329"/>
              <p:cNvPicPr>
                <a:picLocks noChangeAspect="1" noChangeArrowheads="1"/>
              </p:cNvPicPr>
              <p:nvPr/>
            </p:nvPicPr>
            <p:blipFill>
              <a:blip r:embed="rId8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42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22" name="Picture 330"/>
              <p:cNvPicPr>
                <a:picLocks noChangeAspect="1" noChangeArrowheads="1"/>
              </p:cNvPicPr>
              <p:nvPr/>
            </p:nvPicPr>
            <p:blipFill>
              <a:blip r:embed="rId8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97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23" name="Picture 331"/>
              <p:cNvPicPr>
                <a:picLocks noChangeAspect="1" noChangeArrowheads="1"/>
              </p:cNvPicPr>
              <p:nvPr/>
            </p:nvPicPr>
            <p:blipFill>
              <a:blip r:embed="rId8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52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24" name="Picture 332"/>
              <p:cNvPicPr>
                <a:picLocks noChangeAspect="1" noChangeArrowheads="1"/>
              </p:cNvPicPr>
              <p:nvPr/>
            </p:nvPicPr>
            <p:blipFill>
              <a:blip r:embed="rId8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7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25" name="Picture 333"/>
              <p:cNvPicPr>
                <a:picLocks noChangeAspect="1" noChangeArrowheads="1"/>
              </p:cNvPicPr>
              <p:nvPr/>
            </p:nvPicPr>
            <p:blipFill>
              <a:blip r:embed="rId8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62" y="1580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26" name="Picture 334"/>
              <p:cNvPicPr>
                <a:picLocks noChangeAspect="1" noChangeArrowheads="1"/>
              </p:cNvPicPr>
              <p:nvPr/>
            </p:nvPicPr>
            <p:blipFill>
              <a:blip r:embed="rId8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27" name="Picture 335"/>
              <p:cNvPicPr>
                <a:picLocks noChangeAspect="1" noChangeArrowheads="1"/>
              </p:cNvPicPr>
              <p:nvPr/>
            </p:nvPicPr>
            <p:blipFill>
              <a:blip r:embed="rId8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1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28" name="Picture 336"/>
              <p:cNvPicPr>
                <a:picLocks noChangeAspect="1" noChangeArrowheads="1"/>
              </p:cNvPicPr>
              <p:nvPr/>
            </p:nvPicPr>
            <p:blipFill>
              <a:blip r:embed="rId8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26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29" name="Picture 337"/>
              <p:cNvPicPr>
                <a:picLocks noChangeAspect="1" noChangeArrowheads="1"/>
              </p:cNvPicPr>
              <p:nvPr/>
            </p:nvPicPr>
            <p:blipFill>
              <a:blip r:embed="rId9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1" y="1580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30" name="Picture 338"/>
              <p:cNvPicPr>
                <a:picLocks noChangeAspect="1" noChangeArrowheads="1"/>
              </p:cNvPicPr>
              <p:nvPr/>
            </p:nvPicPr>
            <p:blipFill>
              <a:blip r:embed="rId9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5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31" name="Picture 339"/>
              <p:cNvPicPr>
                <a:picLocks noChangeAspect="1" noChangeArrowheads="1"/>
              </p:cNvPicPr>
              <p:nvPr/>
            </p:nvPicPr>
            <p:blipFill>
              <a:blip r:embed="rId9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90" y="1580"/>
                <a:ext cx="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534" name="Rectangle 340"/>
              <p:cNvSpPr>
                <a:spLocks noChangeArrowheads="1"/>
              </p:cNvSpPr>
              <p:nvPr/>
            </p:nvSpPr>
            <p:spPr bwMode="auto">
              <a:xfrm>
                <a:off x="2797" y="1580"/>
                <a:ext cx="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535" name="Line 341"/>
              <p:cNvSpPr>
                <a:spLocks noChangeShapeType="1"/>
              </p:cNvSpPr>
              <p:nvPr/>
            </p:nvSpPr>
            <p:spPr bwMode="auto">
              <a:xfrm>
                <a:off x="2797" y="1580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pic>
            <p:nvPicPr>
              <p:cNvPr id="8534" name="Picture 342"/>
              <p:cNvPicPr>
                <a:picLocks noChangeAspect="1" noChangeArrowheads="1"/>
              </p:cNvPicPr>
              <p:nvPr/>
            </p:nvPicPr>
            <p:blipFill>
              <a:blip r:embed="rId9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7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35" name="Picture 343"/>
              <p:cNvPicPr>
                <a:picLocks noChangeAspect="1" noChangeArrowheads="1"/>
              </p:cNvPicPr>
              <p:nvPr/>
            </p:nvPicPr>
            <p:blipFill>
              <a:blip r:embed="rId9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62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36" name="Picture 344"/>
              <p:cNvPicPr>
                <a:picLocks noChangeAspect="1" noChangeArrowheads="1"/>
              </p:cNvPicPr>
              <p:nvPr/>
            </p:nvPicPr>
            <p:blipFill>
              <a:blip r:embed="rId9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17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37" name="Picture 345"/>
              <p:cNvPicPr>
                <a:picLocks noChangeAspect="1" noChangeArrowheads="1"/>
              </p:cNvPicPr>
              <p:nvPr/>
            </p:nvPicPr>
            <p:blipFill>
              <a:blip r:embed="rId9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2" y="1580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38" name="Picture 346"/>
              <p:cNvPicPr>
                <a:picLocks noChangeAspect="1" noChangeArrowheads="1"/>
              </p:cNvPicPr>
              <p:nvPr/>
            </p:nvPicPr>
            <p:blipFill>
              <a:blip r:embed="rId9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26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39" name="Picture 347"/>
              <p:cNvPicPr>
                <a:picLocks noChangeAspect="1" noChangeArrowheads="1"/>
              </p:cNvPicPr>
              <p:nvPr/>
            </p:nvPicPr>
            <p:blipFill>
              <a:blip r:embed="rId9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81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40" name="Picture 348"/>
              <p:cNvPicPr>
                <a:picLocks noChangeAspect="1" noChangeArrowheads="1"/>
              </p:cNvPicPr>
              <p:nvPr/>
            </p:nvPicPr>
            <p:blipFill>
              <a:blip r:embed="rId9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41" name="Picture 349"/>
              <p:cNvPicPr>
                <a:picLocks noChangeAspect="1" noChangeArrowheads="1"/>
              </p:cNvPicPr>
              <p:nvPr/>
            </p:nvPicPr>
            <p:blipFill>
              <a:blip r:embed="rId10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91" y="1580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42" name="Picture 350"/>
              <p:cNvPicPr>
                <a:picLocks noChangeAspect="1" noChangeArrowheads="1"/>
              </p:cNvPicPr>
              <p:nvPr/>
            </p:nvPicPr>
            <p:blipFill>
              <a:blip r:embed="rId10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45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43" name="Picture 351"/>
              <p:cNvPicPr>
                <a:picLocks noChangeAspect="1" noChangeArrowheads="1"/>
              </p:cNvPicPr>
              <p:nvPr/>
            </p:nvPicPr>
            <p:blipFill>
              <a:blip r:embed="rId10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00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44" name="Picture 352"/>
              <p:cNvPicPr>
                <a:picLocks noChangeAspect="1" noChangeArrowheads="1"/>
              </p:cNvPicPr>
              <p:nvPr/>
            </p:nvPicPr>
            <p:blipFill>
              <a:blip r:embed="rId10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55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45" name="Picture 353"/>
              <p:cNvPicPr>
                <a:picLocks noChangeAspect="1" noChangeArrowheads="1"/>
              </p:cNvPicPr>
              <p:nvPr/>
            </p:nvPicPr>
            <p:blipFill>
              <a:blip r:embed="rId10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10" y="1580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46" name="Picture 354"/>
              <p:cNvPicPr>
                <a:picLocks noChangeAspect="1" noChangeArrowheads="1"/>
              </p:cNvPicPr>
              <p:nvPr/>
            </p:nvPicPr>
            <p:blipFill>
              <a:blip r:embed="rId10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64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47" name="Picture 355"/>
              <p:cNvPicPr>
                <a:picLocks noChangeAspect="1" noChangeArrowheads="1"/>
              </p:cNvPicPr>
              <p:nvPr/>
            </p:nvPicPr>
            <p:blipFill>
              <a:blip r:embed="rId10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19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48" name="Picture 356"/>
              <p:cNvPicPr>
                <a:picLocks noChangeAspect="1" noChangeArrowheads="1"/>
              </p:cNvPicPr>
              <p:nvPr/>
            </p:nvPicPr>
            <p:blipFill>
              <a:blip r:embed="rId10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74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49" name="Picture 357"/>
              <p:cNvPicPr>
                <a:picLocks noChangeAspect="1" noChangeArrowheads="1"/>
              </p:cNvPicPr>
              <p:nvPr/>
            </p:nvPicPr>
            <p:blipFill>
              <a:blip r:embed="rId10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9" y="1580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50" name="Picture 358"/>
              <p:cNvPicPr>
                <a:picLocks noChangeAspect="1" noChangeArrowheads="1"/>
              </p:cNvPicPr>
              <p:nvPr/>
            </p:nvPicPr>
            <p:blipFill>
              <a:blip r:embed="rId10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83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51" name="Picture 359"/>
              <p:cNvPicPr>
                <a:picLocks noChangeAspect="1" noChangeArrowheads="1"/>
              </p:cNvPicPr>
              <p:nvPr/>
            </p:nvPicPr>
            <p:blipFill>
              <a:blip r:embed="rId1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8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52" name="Picture 360"/>
              <p:cNvPicPr>
                <a:picLocks noChangeAspect="1" noChangeArrowheads="1"/>
              </p:cNvPicPr>
              <p:nvPr/>
            </p:nvPicPr>
            <p:blipFill>
              <a:blip r:embed="rId1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93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53" name="Picture 361"/>
              <p:cNvPicPr>
                <a:picLocks noChangeAspect="1" noChangeArrowheads="1"/>
              </p:cNvPicPr>
              <p:nvPr/>
            </p:nvPicPr>
            <p:blipFill>
              <a:blip r:embed="rId1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8" y="1580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54" name="Picture 362"/>
              <p:cNvPicPr>
                <a:picLocks noChangeAspect="1" noChangeArrowheads="1"/>
              </p:cNvPicPr>
              <p:nvPr/>
            </p:nvPicPr>
            <p:blipFill>
              <a:blip r:embed="rId1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2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55" name="Picture 363"/>
              <p:cNvPicPr>
                <a:picLocks noChangeAspect="1" noChangeArrowheads="1"/>
              </p:cNvPicPr>
              <p:nvPr/>
            </p:nvPicPr>
            <p:blipFill>
              <a:blip r:embed="rId1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57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56" name="Picture 364"/>
              <p:cNvPicPr>
                <a:picLocks noChangeAspect="1" noChangeArrowheads="1"/>
              </p:cNvPicPr>
              <p:nvPr/>
            </p:nvPicPr>
            <p:blipFill>
              <a:blip r:embed="rId1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2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57" name="Picture 365"/>
              <p:cNvPicPr>
                <a:picLocks noChangeAspect="1" noChangeArrowheads="1"/>
              </p:cNvPicPr>
              <p:nvPr/>
            </p:nvPicPr>
            <p:blipFill>
              <a:blip r:embed="rId1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67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58" name="Picture 366"/>
              <p:cNvPicPr>
                <a:picLocks noChangeAspect="1" noChangeArrowheads="1"/>
              </p:cNvPicPr>
              <p:nvPr/>
            </p:nvPicPr>
            <p:blipFill>
              <a:blip r:embed="rId1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22" y="1580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59" name="Picture 367"/>
              <p:cNvPicPr>
                <a:picLocks noChangeAspect="1" noChangeArrowheads="1"/>
              </p:cNvPicPr>
              <p:nvPr/>
            </p:nvPicPr>
            <p:blipFill>
              <a:blip r:embed="rId1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76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60" name="Picture 368"/>
              <p:cNvPicPr>
                <a:picLocks noChangeAspect="1" noChangeArrowheads="1"/>
              </p:cNvPicPr>
              <p:nvPr/>
            </p:nvPicPr>
            <p:blipFill>
              <a:blip r:embed="rId1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31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61" name="Picture 369"/>
              <p:cNvPicPr>
                <a:picLocks noChangeAspect="1" noChangeArrowheads="1"/>
              </p:cNvPicPr>
              <p:nvPr/>
            </p:nvPicPr>
            <p:blipFill>
              <a:blip r:embed="rId1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62" name="Picture 370"/>
              <p:cNvPicPr>
                <a:picLocks noChangeAspect="1" noChangeArrowheads="1"/>
              </p:cNvPicPr>
              <p:nvPr/>
            </p:nvPicPr>
            <p:blipFill>
              <a:blip r:embed="rId1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41" y="1580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63" name="Picture 371"/>
              <p:cNvPicPr>
                <a:picLocks noChangeAspect="1" noChangeArrowheads="1"/>
              </p:cNvPicPr>
              <p:nvPr/>
            </p:nvPicPr>
            <p:blipFill>
              <a:blip r:embed="rId1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95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64" name="Picture 372"/>
              <p:cNvPicPr>
                <a:picLocks noChangeAspect="1" noChangeArrowheads="1"/>
              </p:cNvPicPr>
              <p:nvPr/>
            </p:nvPicPr>
            <p:blipFill>
              <a:blip r:embed="rId12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50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65" name="Picture 373"/>
              <p:cNvPicPr>
                <a:picLocks noChangeAspect="1" noChangeArrowheads="1"/>
              </p:cNvPicPr>
              <p:nvPr/>
            </p:nvPicPr>
            <p:blipFill>
              <a:blip r:embed="rId12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05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66" name="Picture 374"/>
              <p:cNvPicPr>
                <a:picLocks noChangeAspect="1" noChangeArrowheads="1"/>
              </p:cNvPicPr>
              <p:nvPr/>
            </p:nvPicPr>
            <p:blipFill>
              <a:blip r:embed="rId12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60" y="1580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67" name="Picture 375"/>
              <p:cNvPicPr>
                <a:picLocks noChangeAspect="1" noChangeArrowheads="1"/>
              </p:cNvPicPr>
              <p:nvPr/>
            </p:nvPicPr>
            <p:blipFill>
              <a:blip r:embed="rId1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14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68" name="Picture 376"/>
              <p:cNvPicPr>
                <a:picLocks noChangeAspect="1" noChangeArrowheads="1"/>
              </p:cNvPicPr>
              <p:nvPr/>
            </p:nvPicPr>
            <p:blipFill>
              <a:blip r:embed="rId12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69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69" name="Picture 377"/>
              <p:cNvPicPr>
                <a:picLocks noChangeAspect="1" noChangeArrowheads="1"/>
              </p:cNvPicPr>
              <p:nvPr/>
            </p:nvPicPr>
            <p:blipFill>
              <a:blip r:embed="rId12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24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70" name="Picture 378"/>
              <p:cNvPicPr>
                <a:picLocks noChangeAspect="1" noChangeArrowheads="1"/>
              </p:cNvPicPr>
              <p:nvPr/>
            </p:nvPicPr>
            <p:blipFill>
              <a:blip r:embed="rId1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79" y="1580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71" name="Picture 379"/>
              <p:cNvPicPr>
                <a:picLocks noChangeAspect="1" noChangeArrowheads="1"/>
              </p:cNvPicPr>
              <p:nvPr/>
            </p:nvPicPr>
            <p:blipFill>
              <a:blip r:embed="rId13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33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72" name="Picture 380"/>
              <p:cNvPicPr>
                <a:picLocks noChangeAspect="1" noChangeArrowheads="1"/>
              </p:cNvPicPr>
              <p:nvPr/>
            </p:nvPicPr>
            <p:blipFill>
              <a:blip r:embed="rId13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88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73" name="Picture 381"/>
              <p:cNvPicPr>
                <a:picLocks noChangeAspect="1" noChangeArrowheads="1"/>
              </p:cNvPicPr>
              <p:nvPr/>
            </p:nvPicPr>
            <p:blipFill>
              <a:blip r:embed="rId13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3" y="1580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74" name="Picture 382"/>
              <p:cNvPicPr>
                <a:picLocks noChangeAspect="1" noChangeArrowheads="1"/>
              </p:cNvPicPr>
              <p:nvPr/>
            </p:nvPicPr>
            <p:blipFill>
              <a:blip r:embed="rId13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98" y="1580"/>
                <a:ext cx="22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480" name="Rectangle 383"/>
              <p:cNvSpPr>
                <a:spLocks noChangeArrowheads="1"/>
              </p:cNvSpPr>
              <p:nvPr/>
            </p:nvSpPr>
            <p:spPr bwMode="auto">
              <a:xfrm>
                <a:off x="5020" y="1580"/>
                <a:ext cx="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481" name="Line 384"/>
              <p:cNvSpPr>
                <a:spLocks noChangeShapeType="1"/>
              </p:cNvSpPr>
              <p:nvPr/>
            </p:nvSpPr>
            <p:spPr bwMode="auto">
              <a:xfrm>
                <a:off x="5020" y="1580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482" name="Rectangle 385"/>
              <p:cNvSpPr>
                <a:spLocks noChangeArrowheads="1"/>
              </p:cNvSpPr>
              <p:nvPr/>
            </p:nvSpPr>
            <p:spPr bwMode="auto">
              <a:xfrm>
                <a:off x="370" y="1585"/>
                <a:ext cx="11" cy="30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483" name="Line 386"/>
              <p:cNvSpPr>
                <a:spLocks noChangeShapeType="1"/>
              </p:cNvSpPr>
              <p:nvPr/>
            </p:nvSpPr>
            <p:spPr bwMode="auto">
              <a:xfrm>
                <a:off x="370" y="1585"/>
                <a:ext cx="0" cy="3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484" name="Rectangle 387"/>
              <p:cNvSpPr>
                <a:spLocks noChangeArrowheads="1"/>
              </p:cNvSpPr>
              <p:nvPr/>
            </p:nvSpPr>
            <p:spPr bwMode="auto">
              <a:xfrm>
                <a:off x="1466" y="1585"/>
                <a:ext cx="10" cy="30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485" name="Line 388"/>
              <p:cNvSpPr>
                <a:spLocks noChangeShapeType="1"/>
              </p:cNvSpPr>
              <p:nvPr/>
            </p:nvSpPr>
            <p:spPr bwMode="auto">
              <a:xfrm>
                <a:off x="1466" y="1585"/>
                <a:ext cx="0" cy="3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486" name="Rectangle 389"/>
              <p:cNvSpPr>
                <a:spLocks noChangeArrowheads="1"/>
              </p:cNvSpPr>
              <p:nvPr/>
            </p:nvSpPr>
            <p:spPr bwMode="auto">
              <a:xfrm>
                <a:off x="2797" y="1585"/>
                <a:ext cx="10" cy="30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487" name="Line 390"/>
              <p:cNvSpPr>
                <a:spLocks noChangeShapeType="1"/>
              </p:cNvSpPr>
              <p:nvPr/>
            </p:nvSpPr>
            <p:spPr bwMode="auto">
              <a:xfrm>
                <a:off x="2797" y="1585"/>
                <a:ext cx="0" cy="3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488" name="Rectangle 391"/>
              <p:cNvSpPr>
                <a:spLocks noChangeArrowheads="1"/>
              </p:cNvSpPr>
              <p:nvPr/>
            </p:nvSpPr>
            <p:spPr bwMode="auto">
              <a:xfrm>
                <a:off x="5020" y="1585"/>
                <a:ext cx="10" cy="30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489" name="Line 392"/>
              <p:cNvSpPr>
                <a:spLocks noChangeShapeType="1"/>
              </p:cNvSpPr>
              <p:nvPr/>
            </p:nvSpPr>
            <p:spPr bwMode="auto">
              <a:xfrm>
                <a:off x="5020" y="1585"/>
                <a:ext cx="0" cy="3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490" name="Rectangle 393"/>
              <p:cNvSpPr>
                <a:spLocks noChangeArrowheads="1"/>
              </p:cNvSpPr>
              <p:nvPr/>
            </p:nvSpPr>
            <p:spPr bwMode="auto">
              <a:xfrm>
                <a:off x="1549" y="1900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92" name="Rectangle 395"/>
              <p:cNvSpPr>
                <a:spLocks noChangeArrowheads="1"/>
              </p:cNvSpPr>
              <p:nvPr/>
            </p:nvSpPr>
            <p:spPr bwMode="auto">
              <a:xfrm>
                <a:off x="2241" y="1900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93" name="Rectangle 396"/>
              <p:cNvSpPr>
                <a:spLocks noChangeArrowheads="1"/>
              </p:cNvSpPr>
              <p:nvPr/>
            </p:nvSpPr>
            <p:spPr bwMode="auto">
              <a:xfrm>
                <a:off x="2532" y="1900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94" name="Rectangle 397"/>
              <p:cNvSpPr>
                <a:spLocks noChangeArrowheads="1"/>
              </p:cNvSpPr>
              <p:nvPr/>
            </p:nvSpPr>
            <p:spPr bwMode="auto">
              <a:xfrm>
                <a:off x="2879" y="1900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95" name="Rectangle 398"/>
              <p:cNvSpPr>
                <a:spLocks noChangeArrowheads="1"/>
              </p:cNvSpPr>
              <p:nvPr/>
            </p:nvSpPr>
            <p:spPr bwMode="auto">
              <a:xfrm>
                <a:off x="4744" y="1900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96" name="Rectangle 399"/>
              <p:cNvSpPr>
                <a:spLocks noChangeArrowheads="1"/>
              </p:cNvSpPr>
              <p:nvPr/>
            </p:nvSpPr>
            <p:spPr bwMode="auto">
              <a:xfrm>
                <a:off x="370" y="1889"/>
                <a:ext cx="1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497" name="Line 400"/>
              <p:cNvSpPr>
                <a:spLocks noChangeShapeType="1"/>
              </p:cNvSpPr>
              <p:nvPr/>
            </p:nvSpPr>
            <p:spPr bwMode="auto">
              <a:xfrm>
                <a:off x="370" y="1889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498" name="Rectangle 401"/>
              <p:cNvSpPr>
                <a:spLocks noChangeArrowheads="1"/>
              </p:cNvSpPr>
              <p:nvPr/>
            </p:nvSpPr>
            <p:spPr bwMode="auto">
              <a:xfrm>
                <a:off x="1466" y="1889"/>
                <a:ext cx="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499" name="Line 402"/>
              <p:cNvSpPr>
                <a:spLocks noChangeShapeType="1"/>
              </p:cNvSpPr>
              <p:nvPr/>
            </p:nvSpPr>
            <p:spPr bwMode="auto">
              <a:xfrm>
                <a:off x="1466" y="188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pic>
            <p:nvPicPr>
              <p:cNvPr id="8500" name="Picture 403"/>
              <p:cNvPicPr>
                <a:picLocks noChangeAspect="1" noChangeArrowheads="1"/>
              </p:cNvPicPr>
              <p:nvPr/>
            </p:nvPicPr>
            <p:blipFill>
              <a:blip r:embed="rId13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6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01" name="Picture 404"/>
              <p:cNvPicPr>
                <a:picLocks noChangeAspect="1" noChangeArrowheads="1"/>
              </p:cNvPicPr>
              <p:nvPr/>
            </p:nvPicPr>
            <p:blipFill>
              <a:blip r:embed="rId13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1" y="1889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502" name="Picture 405"/>
              <p:cNvPicPr>
                <a:picLocks noChangeAspect="1" noChangeArrowheads="1"/>
              </p:cNvPicPr>
              <p:nvPr/>
            </p:nvPicPr>
            <p:blipFill>
              <a:blip r:embed="rId13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5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" name="Group 607"/>
            <p:cNvGrpSpPr>
              <a:grpSpLocks/>
            </p:cNvGrpSpPr>
            <p:nvPr/>
          </p:nvGrpSpPr>
          <p:grpSpPr bwMode="auto">
            <a:xfrm>
              <a:off x="370" y="1889"/>
              <a:ext cx="4660" cy="496"/>
              <a:chOff x="370" y="1889"/>
              <a:chExt cx="4660" cy="496"/>
            </a:xfrm>
          </p:grpSpPr>
          <p:pic>
            <p:nvPicPr>
              <p:cNvPr id="8599" name="Picture 407"/>
              <p:cNvPicPr>
                <a:picLocks noChangeAspect="1" noChangeArrowheads="1"/>
              </p:cNvPicPr>
              <p:nvPr/>
            </p:nvPicPr>
            <p:blipFill>
              <a:blip r:embed="rId13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40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00" name="Picture 408"/>
              <p:cNvPicPr>
                <a:picLocks noChangeAspect="1" noChangeArrowheads="1"/>
              </p:cNvPicPr>
              <p:nvPr/>
            </p:nvPicPr>
            <p:blipFill>
              <a:blip r:embed="rId13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5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01" name="Picture 409"/>
              <p:cNvPicPr>
                <a:picLocks noChangeAspect="1" noChangeArrowheads="1"/>
              </p:cNvPicPr>
              <p:nvPr/>
            </p:nvPicPr>
            <p:blipFill>
              <a:blip r:embed="rId13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50" y="1889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02" name="Picture 410"/>
              <p:cNvPicPr>
                <a:picLocks noChangeAspect="1" noChangeArrowheads="1"/>
              </p:cNvPicPr>
              <p:nvPr/>
            </p:nvPicPr>
            <p:blipFill>
              <a:blip r:embed="rId14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04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03" name="Picture 411"/>
              <p:cNvPicPr>
                <a:picLocks noChangeAspect="1" noChangeArrowheads="1"/>
              </p:cNvPicPr>
              <p:nvPr/>
            </p:nvPicPr>
            <p:blipFill>
              <a:blip r:embed="rId14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59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04" name="Picture 412"/>
              <p:cNvPicPr>
                <a:picLocks noChangeAspect="1" noChangeArrowheads="1"/>
              </p:cNvPicPr>
              <p:nvPr/>
            </p:nvPicPr>
            <p:blipFill>
              <a:blip r:embed="rId14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14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05" name="Picture 413"/>
              <p:cNvPicPr>
                <a:picLocks noChangeAspect="1" noChangeArrowheads="1"/>
              </p:cNvPicPr>
              <p:nvPr/>
            </p:nvPicPr>
            <p:blipFill>
              <a:blip r:embed="rId14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69" y="1889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06" name="Picture 414"/>
              <p:cNvPicPr>
                <a:picLocks noChangeAspect="1" noChangeArrowheads="1"/>
              </p:cNvPicPr>
              <p:nvPr/>
            </p:nvPicPr>
            <p:blipFill>
              <a:blip r:embed="rId14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23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07" name="Picture 415"/>
              <p:cNvPicPr>
                <a:picLocks noChangeAspect="1" noChangeArrowheads="1"/>
              </p:cNvPicPr>
              <p:nvPr/>
            </p:nvPicPr>
            <p:blipFill>
              <a:blip r:embed="rId14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78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08" name="Picture 416"/>
              <p:cNvPicPr>
                <a:picLocks noChangeAspect="1" noChangeArrowheads="1"/>
              </p:cNvPicPr>
              <p:nvPr/>
            </p:nvPicPr>
            <p:blipFill>
              <a:blip r:embed="rId14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33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09" name="Picture 417"/>
              <p:cNvPicPr>
                <a:picLocks noChangeAspect="1" noChangeArrowheads="1"/>
              </p:cNvPicPr>
              <p:nvPr/>
            </p:nvPicPr>
            <p:blipFill>
              <a:blip r:embed="rId14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88" y="1889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10" name="Picture 418"/>
              <p:cNvPicPr>
                <a:picLocks noChangeAspect="1" noChangeArrowheads="1"/>
              </p:cNvPicPr>
              <p:nvPr/>
            </p:nvPicPr>
            <p:blipFill>
              <a:blip r:embed="rId14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42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11" name="Picture 419"/>
              <p:cNvPicPr>
                <a:picLocks noChangeAspect="1" noChangeArrowheads="1"/>
              </p:cNvPicPr>
              <p:nvPr/>
            </p:nvPicPr>
            <p:blipFill>
              <a:blip r:embed="rId14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97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12" name="Picture 420"/>
              <p:cNvPicPr>
                <a:picLocks noChangeAspect="1" noChangeArrowheads="1"/>
              </p:cNvPicPr>
              <p:nvPr/>
            </p:nvPicPr>
            <p:blipFill>
              <a:blip r:embed="rId15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52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13" name="Picture 421"/>
              <p:cNvPicPr>
                <a:picLocks noChangeAspect="1" noChangeArrowheads="1"/>
              </p:cNvPicPr>
              <p:nvPr/>
            </p:nvPicPr>
            <p:blipFill>
              <a:blip r:embed="rId15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7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14" name="Picture 422"/>
              <p:cNvPicPr>
                <a:picLocks noChangeAspect="1" noChangeArrowheads="1"/>
              </p:cNvPicPr>
              <p:nvPr/>
            </p:nvPicPr>
            <p:blipFill>
              <a:blip r:embed="rId15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62" y="1889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15" name="Picture 423"/>
              <p:cNvPicPr>
                <a:picLocks noChangeAspect="1" noChangeArrowheads="1"/>
              </p:cNvPicPr>
              <p:nvPr/>
            </p:nvPicPr>
            <p:blipFill>
              <a:blip r:embed="rId15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16" name="Picture 424"/>
              <p:cNvPicPr>
                <a:picLocks noChangeAspect="1" noChangeArrowheads="1"/>
              </p:cNvPicPr>
              <p:nvPr/>
            </p:nvPicPr>
            <p:blipFill>
              <a:blip r:embed="rId15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1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17" name="Picture 425"/>
              <p:cNvPicPr>
                <a:picLocks noChangeAspect="1" noChangeArrowheads="1"/>
              </p:cNvPicPr>
              <p:nvPr/>
            </p:nvPicPr>
            <p:blipFill>
              <a:blip r:embed="rId15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26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18" name="Picture 426"/>
              <p:cNvPicPr>
                <a:picLocks noChangeAspect="1" noChangeArrowheads="1"/>
              </p:cNvPicPr>
              <p:nvPr/>
            </p:nvPicPr>
            <p:blipFill>
              <a:blip r:embed="rId15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1" y="1889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19" name="Picture 427"/>
              <p:cNvPicPr>
                <a:picLocks noChangeAspect="1" noChangeArrowheads="1"/>
              </p:cNvPicPr>
              <p:nvPr/>
            </p:nvPicPr>
            <p:blipFill>
              <a:blip r:embed="rId15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5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20" name="Picture 428"/>
              <p:cNvPicPr>
                <a:picLocks noChangeAspect="1" noChangeArrowheads="1"/>
              </p:cNvPicPr>
              <p:nvPr/>
            </p:nvPicPr>
            <p:blipFill>
              <a:blip r:embed="rId15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90" y="1889"/>
                <a:ext cx="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449" name="Rectangle 429"/>
              <p:cNvSpPr>
                <a:spLocks noChangeArrowheads="1"/>
              </p:cNvSpPr>
              <p:nvPr/>
            </p:nvSpPr>
            <p:spPr bwMode="auto">
              <a:xfrm>
                <a:off x="2797" y="1889"/>
                <a:ext cx="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50" name="Line 430"/>
              <p:cNvSpPr>
                <a:spLocks noChangeShapeType="1"/>
              </p:cNvSpPr>
              <p:nvPr/>
            </p:nvSpPr>
            <p:spPr bwMode="auto">
              <a:xfrm>
                <a:off x="2797" y="188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pic>
            <p:nvPicPr>
              <p:cNvPr id="8623" name="Picture 431"/>
              <p:cNvPicPr>
                <a:picLocks noChangeAspect="1" noChangeArrowheads="1"/>
              </p:cNvPicPr>
              <p:nvPr/>
            </p:nvPicPr>
            <p:blipFill>
              <a:blip r:embed="rId15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7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24" name="Picture 432"/>
              <p:cNvPicPr>
                <a:picLocks noChangeAspect="1" noChangeArrowheads="1"/>
              </p:cNvPicPr>
              <p:nvPr/>
            </p:nvPicPr>
            <p:blipFill>
              <a:blip r:embed="rId16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62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25" name="Picture 433"/>
              <p:cNvPicPr>
                <a:picLocks noChangeAspect="1" noChangeArrowheads="1"/>
              </p:cNvPicPr>
              <p:nvPr/>
            </p:nvPicPr>
            <p:blipFill>
              <a:blip r:embed="rId16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17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26" name="Picture 434"/>
              <p:cNvPicPr>
                <a:picLocks noChangeAspect="1" noChangeArrowheads="1"/>
              </p:cNvPicPr>
              <p:nvPr/>
            </p:nvPicPr>
            <p:blipFill>
              <a:blip r:embed="rId16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2" y="1889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27" name="Picture 435"/>
              <p:cNvPicPr>
                <a:picLocks noChangeAspect="1" noChangeArrowheads="1"/>
              </p:cNvPicPr>
              <p:nvPr/>
            </p:nvPicPr>
            <p:blipFill>
              <a:blip r:embed="rId16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26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28" name="Picture 436"/>
              <p:cNvPicPr>
                <a:picLocks noChangeAspect="1" noChangeArrowheads="1"/>
              </p:cNvPicPr>
              <p:nvPr/>
            </p:nvPicPr>
            <p:blipFill>
              <a:blip r:embed="rId16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81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29" name="Picture 437"/>
              <p:cNvPicPr>
                <a:picLocks noChangeAspect="1" noChangeArrowheads="1"/>
              </p:cNvPicPr>
              <p:nvPr/>
            </p:nvPicPr>
            <p:blipFill>
              <a:blip r:embed="rId16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30" name="Picture 438"/>
              <p:cNvPicPr>
                <a:picLocks noChangeAspect="1" noChangeArrowheads="1"/>
              </p:cNvPicPr>
              <p:nvPr/>
            </p:nvPicPr>
            <p:blipFill>
              <a:blip r:embed="rId16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91" y="1889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31" name="Picture 439"/>
              <p:cNvPicPr>
                <a:picLocks noChangeAspect="1" noChangeArrowheads="1"/>
              </p:cNvPicPr>
              <p:nvPr/>
            </p:nvPicPr>
            <p:blipFill>
              <a:blip r:embed="rId16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45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32" name="Picture 440"/>
              <p:cNvPicPr>
                <a:picLocks noChangeAspect="1" noChangeArrowheads="1"/>
              </p:cNvPicPr>
              <p:nvPr/>
            </p:nvPicPr>
            <p:blipFill>
              <a:blip r:embed="rId16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00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33" name="Picture 441"/>
              <p:cNvPicPr>
                <a:picLocks noChangeAspect="1" noChangeArrowheads="1"/>
              </p:cNvPicPr>
              <p:nvPr/>
            </p:nvPicPr>
            <p:blipFill>
              <a:blip r:embed="rId16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55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34" name="Picture 442"/>
              <p:cNvPicPr>
                <a:picLocks noChangeAspect="1" noChangeArrowheads="1"/>
              </p:cNvPicPr>
              <p:nvPr/>
            </p:nvPicPr>
            <p:blipFill>
              <a:blip r:embed="rId17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10" y="1889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35" name="Picture 443"/>
              <p:cNvPicPr>
                <a:picLocks noChangeAspect="1" noChangeArrowheads="1"/>
              </p:cNvPicPr>
              <p:nvPr/>
            </p:nvPicPr>
            <p:blipFill>
              <a:blip r:embed="rId17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64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36" name="Picture 444"/>
              <p:cNvPicPr>
                <a:picLocks noChangeAspect="1" noChangeArrowheads="1"/>
              </p:cNvPicPr>
              <p:nvPr/>
            </p:nvPicPr>
            <p:blipFill>
              <a:blip r:embed="rId17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19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37" name="Picture 445"/>
              <p:cNvPicPr>
                <a:picLocks noChangeAspect="1" noChangeArrowheads="1"/>
              </p:cNvPicPr>
              <p:nvPr/>
            </p:nvPicPr>
            <p:blipFill>
              <a:blip r:embed="rId17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74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38" name="Picture 446"/>
              <p:cNvPicPr>
                <a:picLocks noChangeAspect="1" noChangeArrowheads="1"/>
              </p:cNvPicPr>
              <p:nvPr/>
            </p:nvPicPr>
            <p:blipFill>
              <a:blip r:embed="rId17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9" y="1889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39" name="Picture 447"/>
              <p:cNvPicPr>
                <a:picLocks noChangeAspect="1" noChangeArrowheads="1"/>
              </p:cNvPicPr>
              <p:nvPr/>
            </p:nvPicPr>
            <p:blipFill>
              <a:blip r:embed="rId17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83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40" name="Picture 448"/>
              <p:cNvPicPr>
                <a:picLocks noChangeAspect="1" noChangeArrowheads="1"/>
              </p:cNvPicPr>
              <p:nvPr/>
            </p:nvPicPr>
            <p:blipFill>
              <a:blip r:embed="rId17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8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41" name="Picture 449"/>
              <p:cNvPicPr>
                <a:picLocks noChangeAspect="1" noChangeArrowheads="1"/>
              </p:cNvPicPr>
              <p:nvPr/>
            </p:nvPicPr>
            <p:blipFill>
              <a:blip r:embed="rId17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93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42" name="Picture 450"/>
              <p:cNvPicPr>
                <a:picLocks noChangeAspect="1" noChangeArrowheads="1"/>
              </p:cNvPicPr>
              <p:nvPr/>
            </p:nvPicPr>
            <p:blipFill>
              <a:blip r:embed="rId17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8" y="1889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43" name="Picture 451"/>
              <p:cNvPicPr>
                <a:picLocks noChangeAspect="1" noChangeArrowheads="1"/>
              </p:cNvPicPr>
              <p:nvPr/>
            </p:nvPicPr>
            <p:blipFill>
              <a:blip r:embed="rId17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2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44" name="Picture 452"/>
              <p:cNvPicPr>
                <a:picLocks noChangeAspect="1" noChangeArrowheads="1"/>
              </p:cNvPicPr>
              <p:nvPr/>
            </p:nvPicPr>
            <p:blipFill>
              <a:blip r:embed="rId18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57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45" name="Picture 453"/>
              <p:cNvPicPr>
                <a:picLocks noChangeAspect="1" noChangeArrowheads="1"/>
              </p:cNvPicPr>
              <p:nvPr/>
            </p:nvPicPr>
            <p:blipFill>
              <a:blip r:embed="rId18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2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46" name="Picture 454"/>
              <p:cNvPicPr>
                <a:picLocks noChangeAspect="1" noChangeArrowheads="1"/>
              </p:cNvPicPr>
              <p:nvPr/>
            </p:nvPicPr>
            <p:blipFill>
              <a:blip r:embed="rId18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67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47" name="Picture 455"/>
              <p:cNvPicPr>
                <a:picLocks noChangeAspect="1" noChangeArrowheads="1"/>
              </p:cNvPicPr>
              <p:nvPr/>
            </p:nvPicPr>
            <p:blipFill>
              <a:blip r:embed="rId18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22" y="1889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48" name="Picture 456"/>
              <p:cNvPicPr>
                <a:picLocks noChangeAspect="1" noChangeArrowheads="1"/>
              </p:cNvPicPr>
              <p:nvPr/>
            </p:nvPicPr>
            <p:blipFill>
              <a:blip r:embed="rId18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76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49" name="Picture 457"/>
              <p:cNvPicPr>
                <a:picLocks noChangeAspect="1" noChangeArrowheads="1"/>
              </p:cNvPicPr>
              <p:nvPr/>
            </p:nvPicPr>
            <p:blipFill>
              <a:blip r:embed="rId18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31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50" name="Picture 458"/>
              <p:cNvPicPr>
                <a:picLocks noChangeAspect="1" noChangeArrowheads="1"/>
              </p:cNvPicPr>
              <p:nvPr/>
            </p:nvPicPr>
            <p:blipFill>
              <a:blip r:embed="rId18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51" name="Picture 459"/>
              <p:cNvPicPr>
                <a:picLocks noChangeAspect="1" noChangeArrowheads="1"/>
              </p:cNvPicPr>
              <p:nvPr/>
            </p:nvPicPr>
            <p:blipFill>
              <a:blip r:embed="rId18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41" y="1889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52" name="Picture 460"/>
              <p:cNvPicPr>
                <a:picLocks noChangeAspect="1" noChangeArrowheads="1"/>
              </p:cNvPicPr>
              <p:nvPr/>
            </p:nvPicPr>
            <p:blipFill>
              <a:blip r:embed="rId18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95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53" name="Picture 461"/>
              <p:cNvPicPr>
                <a:picLocks noChangeAspect="1" noChangeArrowheads="1"/>
              </p:cNvPicPr>
              <p:nvPr/>
            </p:nvPicPr>
            <p:blipFill>
              <a:blip r:embed="rId18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50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54" name="Picture 462"/>
              <p:cNvPicPr>
                <a:picLocks noChangeAspect="1" noChangeArrowheads="1"/>
              </p:cNvPicPr>
              <p:nvPr/>
            </p:nvPicPr>
            <p:blipFill>
              <a:blip r:embed="rId19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05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55" name="Picture 463"/>
              <p:cNvPicPr>
                <a:picLocks noChangeAspect="1" noChangeArrowheads="1"/>
              </p:cNvPicPr>
              <p:nvPr/>
            </p:nvPicPr>
            <p:blipFill>
              <a:blip r:embed="rId19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60" y="1889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56" name="Picture 464"/>
              <p:cNvPicPr>
                <a:picLocks noChangeAspect="1" noChangeArrowheads="1"/>
              </p:cNvPicPr>
              <p:nvPr/>
            </p:nvPicPr>
            <p:blipFill>
              <a:blip r:embed="rId19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14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57" name="Picture 465"/>
              <p:cNvPicPr>
                <a:picLocks noChangeAspect="1" noChangeArrowheads="1"/>
              </p:cNvPicPr>
              <p:nvPr/>
            </p:nvPicPr>
            <p:blipFill>
              <a:blip r:embed="rId19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69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58" name="Picture 466"/>
              <p:cNvPicPr>
                <a:picLocks noChangeAspect="1" noChangeArrowheads="1"/>
              </p:cNvPicPr>
              <p:nvPr/>
            </p:nvPicPr>
            <p:blipFill>
              <a:blip r:embed="rId19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24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59" name="Picture 467"/>
              <p:cNvPicPr>
                <a:picLocks noChangeAspect="1" noChangeArrowheads="1"/>
              </p:cNvPicPr>
              <p:nvPr/>
            </p:nvPicPr>
            <p:blipFill>
              <a:blip r:embed="rId19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79" y="1889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60" name="Picture 468"/>
              <p:cNvPicPr>
                <a:picLocks noChangeAspect="1" noChangeArrowheads="1"/>
              </p:cNvPicPr>
              <p:nvPr/>
            </p:nvPicPr>
            <p:blipFill>
              <a:blip r:embed="rId19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33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61" name="Picture 469"/>
              <p:cNvPicPr>
                <a:picLocks noChangeAspect="1" noChangeArrowheads="1"/>
              </p:cNvPicPr>
              <p:nvPr/>
            </p:nvPicPr>
            <p:blipFill>
              <a:blip r:embed="rId19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88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62" name="Picture 470"/>
              <p:cNvPicPr>
                <a:picLocks noChangeAspect="1" noChangeArrowheads="1"/>
              </p:cNvPicPr>
              <p:nvPr/>
            </p:nvPicPr>
            <p:blipFill>
              <a:blip r:embed="rId19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3" y="1889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63" name="Picture 471"/>
              <p:cNvPicPr>
                <a:picLocks noChangeAspect="1" noChangeArrowheads="1"/>
              </p:cNvPicPr>
              <p:nvPr/>
            </p:nvPicPr>
            <p:blipFill>
              <a:blip r:embed="rId19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98" y="1889"/>
                <a:ext cx="22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451" name="Rectangle 472"/>
              <p:cNvSpPr>
                <a:spLocks noChangeArrowheads="1"/>
              </p:cNvSpPr>
              <p:nvPr/>
            </p:nvSpPr>
            <p:spPr bwMode="auto">
              <a:xfrm>
                <a:off x="5020" y="1889"/>
                <a:ext cx="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52" name="Line 473"/>
              <p:cNvSpPr>
                <a:spLocks noChangeShapeType="1"/>
              </p:cNvSpPr>
              <p:nvPr/>
            </p:nvSpPr>
            <p:spPr bwMode="auto">
              <a:xfrm>
                <a:off x="5020" y="188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53" name="Rectangle 474"/>
              <p:cNvSpPr>
                <a:spLocks noChangeArrowheads="1"/>
              </p:cNvSpPr>
              <p:nvPr/>
            </p:nvSpPr>
            <p:spPr bwMode="auto">
              <a:xfrm>
                <a:off x="370" y="1894"/>
                <a:ext cx="11" cy="1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54" name="Line 475"/>
              <p:cNvSpPr>
                <a:spLocks noChangeShapeType="1"/>
              </p:cNvSpPr>
              <p:nvPr/>
            </p:nvSpPr>
            <p:spPr bwMode="auto">
              <a:xfrm>
                <a:off x="370" y="1894"/>
                <a:ext cx="0" cy="1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55" name="Rectangle 476"/>
              <p:cNvSpPr>
                <a:spLocks noChangeArrowheads="1"/>
              </p:cNvSpPr>
              <p:nvPr/>
            </p:nvSpPr>
            <p:spPr bwMode="auto">
              <a:xfrm>
                <a:off x="1466" y="1894"/>
                <a:ext cx="10" cy="1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56" name="Line 477"/>
              <p:cNvSpPr>
                <a:spLocks noChangeShapeType="1"/>
              </p:cNvSpPr>
              <p:nvPr/>
            </p:nvSpPr>
            <p:spPr bwMode="auto">
              <a:xfrm>
                <a:off x="1466" y="1894"/>
                <a:ext cx="0" cy="1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57" name="Rectangle 478"/>
              <p:cNvSpPr>
                <a:spLocks noChangeArrowheads="1"/>
              </p:cNvSpPr>
              <p:nvPr/>
            </p:nvSpPr>
            <p:spPr bwMode="auto">
              <a:xfrm>
                <a:off x="2797" y="1894"/>
                <a:ext cx="10" cy="1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58" name="Line 479"/>
              <p:cNvSpPr>
                <a:spLocks noChangeShapeType="1"/>
              </p:cNvSpPr>
              <p:nvPr/>
            </p:nvSpPr>
            <p:spPr bwMode="auto">
              <a:xfrm>
                <a:off x="2797" y="1894"/>
                <a:ext cx="0" cy="1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59" name="Rectangle 480"/>
              <p:cNvSpPr>
                <a:spLocks noChangeArrowheads="1"/>
              </p:cNvSpPr>
              <p:nvPr/>
            </p:nvSpPr>
            <p:spPr bwMode="auto">
              <a:xfrm>
                <a:off x="5020" y="1894"/>
                <a:ext cx="10" cy="1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60" name="Line 481"/>
              <p:cNvSpPr>
                <a:spLocks noChangeShapeType="1"/>
              </p:cNvSpPr>
              <p:nvPr/>
            </p:nvSpPr>
            <p:spPr bwMode="auto">
              <a:xfrm>
                <a:off x="5020" y="1894"/>
                <a:ext cx="0" cy="1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61" name="Rectangle 482"/>
              <p:cNvSpPr>
                <a:spLocks noChangeArrowheads="1"/>
              </p:cNvSpPr>
              <p:nvPr/>
            </p:nvSpPr>
            <p:spPr bwMode="auto">
              <a:xfrm>
                <a:off x="1549" y="2034"/>
                <a:ext cx="1153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Міжнародні фінан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62" name="Rectangle 483"/>
              <p:cNvSpPr>
                <a:spLocks noChangeArrowheads="1"/>
              </p:cNvSpPr>
              <p:nvPr/>
            </p:nvSpPr>
            <p:spPr bwMode="auto">
              <a:xfrm>
                <a:off x="2681" y="2034"/>
                <a:ext cx="103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-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63" name="Rectangle 484"/>
              <p:cNvSpPr>
                <a:spLocks noChangeArrowheads="1"/>
              </p:cNvSpPr>
              <p:nvPr/>
            </p:nvSpPr>
            <p:spPr bwMode="auto">
              <a:xfrm>
                <a:off x="1549" y="2121"/>
                <a:ext cx="329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сові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64" name="Rectangle 485"/>
              <p:cNvSpPr>
                <a:spLocks noChangeArrowheads="1"/>
              </p:cNvSpPr>
              <p:nvPr/>
            </p:nvSpPr>
            <p:spPr bwMode="auto">
              <a:xfrm>
                <a:off x="1813" y="2121"/>
                <a:ext cx="440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віднос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65" name="Rectangle 486"/>
              <p:cNvSpPr>
                <a:spLocks noChangeArrowheads="1"/>
              </p:cNvSpPr>
              <p:nvPr/>
            </p:nvSpPr>
            <p:spPr bwMode="auto">
              <a:xfrm>
                <a:off x="2183" y="2121"/>
                <a:ext cx="13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и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66" name="Rectangle 487"/>
              <p:cNvSpPr>
                <a:spLocks noChangeArrowheads="1"/>
              </p:cNvSpPr>
              <p:nvPr/>
            </p:nvSpPr>
            <p:spPr bwMode="auto">
              <a:xfrm>
                <a:off x="2254" y="2121"/>
                <a:ext cx="207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ни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67" name="Rectangle 488"/>
              <p:cNvSpPr>
                <a:spLocks noChangeArrowheads="1"/>
              </p:cNvSpPr>
              <p:nvPr/>
            </p:nvSpPr>
            <p:spPr bwMode="auto">
              <a:xfrm>
                <a:off x="2402" y="2121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68" name="Rectangle 489"/>
              <p:cNvSpPr>
                <a:spLocks noChangeArrowheads="1"/>
              </p:cNvSpPr>
              <p:nvPr/>
            </p:nvSpPr>
            <p:spPr bwMode="auto">
              <a:xfrm>
                <a:off x="2879" y="2034"/>
                <a:ext cx="1634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Проведення міжнародних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69" name="Rectangle 490"/>
              <p:cNvSpPr>
                <a:spLocks noChangeArrowheads="1"/>
              </p:cNvSpPr>
              <p:nvPr/>
            </p:nvSpPr>
            <p:spPr bwMode="auto">
              <a:xfrm>
                <a:off x="2879" y="2121"/>
                <a:ext cx="1309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розрахунків держави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70" name="Rectangle 491"/>
              <p:cNvSpPr>
                <a:spLocks noChangeArrowheads="1"/>
              </p:cNvSpPr>
              <p:nvPr/>
            </p:nvSpPr>
            <p:spPr bwMode="auto">
              <a:xfrm>
                <a:off x="4092" y="2121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71" name="Rectangle 492"/>
              <p:cNvSpPr>
                <a:spLocks noChangeArrowheads="1"/>
              </p:cNvSpPr>
              <p:nvPr/>
            </p:nvSpPr>
            <p:spPr bwMode="auto">
              <a:xfrm>
                <a:off x="370" y="2022"/>
                <a:ext cx="1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76" name="Line 493"/>
              <p:cNvSpPr>
                <a:spLocks noChangeShapeType="1"/>
              </p:cNvSpPr>
              <p:nvPr/>
            </p:nvSpPr>
            <p:spPr bwMode="auto">
              <a:xfrm>
                <a:off x="370" y="2022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77" name="Rectangle 494"/>
              <p:cNvSpPr>
                <a:spLocks noChangeArrowheads="1"/>
              </p:cNvSpPr>
              <p:nvPr/>
            </p:nvSpPr>
            <p:spPr bwMode="auto">
              <a:xfrm>
                <a:off x="1466" y="2022"/>
                <a:ext cx="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78" name="Line 495"/>
              <p:cNvSpPr>
                <a:spLocks noChangeShapeType="1"/>
              </p:cNvSpPr>
              <p:nvPr/>
            </p:nvSpPr>
            <p:spPr bwMode="auto">
              <a:xfrm>
                <a:off x="1466" y="2022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pic>
            <p:nvPicPr>
              <p:cNvPr id="8688" name="Picture 496"/>
              <p:cNvPicPr>
                <a:picLocks noChangeAspect="1" noChangeArrowheads="1"/>
              </p:cNvPicPr>
              <p:nvPr/>
            </p:nvPicPr>
            <p:blipFill>
              <a:blip r:embed="rId20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6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89" name="Picture 497"/>
              <p:cNvPicPr>
                <a:picLocks noChangeAspect="1" noChangeArrowheads="1"/>
              </p:cNvPicPr>
              <p:nvPr/>
            </p:nvPicPr>
            <p:blipFill>
              <a:blip r:embed="rId20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1" y="2022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90" name="Picture 498"/>
              <p:cNvPicPr>
                <a:picLocks noChangeAspect="1" noChangeArrowheads="1"/>
              </p:cNvPicPr>
              <p:nvPr/>
            </p:nvPicPr>
            <p:blipFill>
              <a:blip r:embed="rId20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5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91" name="Picture 499"/>
              <p:cNvPicPr>
                <a:picLocks noChangeAspect="1" noChangeArrowheads="1"/>
              </p:cNvPicPr>
              <p:nvPr/>
            </p:nvPicPr>
            <p:blipFill>
              <a:blip r:embed="rId20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40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92" name="Picture 500"/>
              <p:cNvPicPr>
                <a:picLocks noChangeAspect="1" noChangeArrowheads="1"/>
              </p:cNvPicPr>
              <p:nvPr/>
            </p:nvPicPr>
            <p:blipFill>
              <a:blip r:embed="rId20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5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93" name="Picture 501"/>
              <p:cNvPicPr>
                <a:picLocks noChangeAspect="1" noChangeArrowheads="1"/>
              </p:cNvPicPr>
              <p:nvPr/>
            </p:nvPicPr>
            <p:blipFill>
              <a:blip r:embed="rId20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50" y="2022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94" name="Picture 502"/>
              <p:cNvPicPr>
                <a:picLocks noChangeAspect="1" noChangeArrowheads="1"/>
              </p:cNvPicPr>
              <p:nvPr/>
            </p:nvPicPr>
            <p:blipFill>
              <a:blip r:embed="rId20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04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95" name="Picture 503"/>
              <p:cNvPicPr>
                <a:picLocks noChangeAspect="1" noChangeArrowheads="1"/>
              </p:cNvPicPr>
              <p:nvPr/>
            </p:nvPicPr>
            <p:blipFill>
              <a:blip r:embed="rId20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59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96" name="Picture 504"/>
              <p:cNvPicPr>
                <a:picLocks noChangeAspect="1" noChangeArrowheads="1"/>
              </p:cNvPicPr>
              <p:nvPr/>
            </p:nvPicPr>
            <p:blipFill>
              <a:blip r:embed="rId20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14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97" name="Picture 505"/>
              <p:cNvPicPr>
                <a:picLocks noChangeAspect="1" noChangeArrowheads="1"/>
              </p:cNvPicPr>
              <p:nvPr/>
            </p:nvPicPr>
            <p:blipFill>
              <a:blip r:embed="rId20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69" y="2022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98" name="Picture 506"/>
              <p:cNvPicPr>
                <a:picLocks noChangeAspect="1" noChangeArrowheads="1"/>
              </p:cNvPicPr>
              <p:nvPr/>
            </p:nvPicPr>
            <p:blipFill>
              <a:blip r:embed="rId2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23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699" name="Picture 507"/>
              <p:cNvPicPr>
                <a:picLocks noChangeAspect="1" noChangeArrowheads="1"/>
              </p:cNvPicPr>
              <p:nvPr/>
            </p:nvPicPr>
            <p:blipFill>
              <a:blip r:embed="rId2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78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00" name="Picture 508"/>
              <p:cNvPicPr>
                <a:picLocks noChangeAspect="1" noChangeArrowheads="1"/>
              </p:cNvPicPr>
              <p:nvPr/>
            </p:nvPicPr>
            <p:blipFill>
              <a:blip r:embed="rId2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33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01" name="Picture 509"/>
              <p:cNvPicPr>
                <a:picLocks noChangeAspect="1" noChangeArrowheads="1"/>
              </p:cNvPicPr>
              <p:nvPr/>
            </p:nvPicPr>
            <p:blipFill>
              <a:blip r:embed="rId2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88" y="2022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02" name="Picture 510"/>
              <p:cNvPicPr>
                <a:picLocks noChangeAspect="1" noChangeArrowheads="1"/>
              </p:cNvPicPr>
              <p:nvPr/>
            </p:nvPicPr>
            <p:blipFill>
              <a:blip r:embed="rId2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42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03" name="Picture 511"/>
              <p:cNvPicPr>
                <a:picLocks noChangeAspect="1" noChangeArrowheads="1"/>
              </p:cNvPicPr>
              <p:nvPr/>
            </p:nvPicPr>
            <p:blipFill>
              <a:blip r:embed="rId2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97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04" name="Picture 512"/>
              <p:cNvPicPr>
                <a:picLocks noChangeAspect="1" noChangeArrowheads="1"/>
              </p:cNvPicPr>
              <p:nvPr/>
            </p:nvPicPr>
            <p:blipFill>
              <a:blip r:embed="rId2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52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05" name="Picture 513"/>
              <p:cNvPicPr>
                <a:picLocks noChangeAspect="1" noChangeArrowheads="1"/>
              </p:cNvPicPr>
              <p:nvPr/>
            </p:nvPicPr>
            <p:blipFill>
              <a:blip r:embed="rId2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7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06" name="Picture 514"/>
              <p:cNvPicPr>
                <a:picLocks noChangeAspect="1" noChangeArrowheads="1"/>
              </p:cNvPicPr>
              <p:nvPr/>
            </p:nvPicPr>
            <p:blipFill>
              <a:blip r:embed="rId2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62" y="2022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07" name="Picture 515"/>
              <p:cNvPicPr>
                <a:picLocks noChangeAspect="1" noChangeArrowheads="1"/>
              </p:cNvPicPr>
              <p:nvPr/>
            </p:nvPicPr>
            <p:blipFill>
              <a:blip r:embed="rId2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08" name="Picture 516"/>
              <p:cNvPicPr>
                <a:picLocks noChangeAspect="1" noChangeArrowheads="1"/>
              </p:cNvPicPr>
              <p:nvPr/>
            </p:nvPicPr>
            <p:blipFill>
              <a:blip r:embed="rId2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1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09" name="Picture 517"/>
              <p:cNvPicPr>
                <a:picLocks noChangeAspect="1" noChangeArrowheads="1"/>
              </p:cNvPicPr>
              <p:nvPr/>
            </p:nvPicPr>
            <p:blipFill>
              <a:blip r:embed="rId2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26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10" name="Picture 518"/>
              <p:cNvPicPr>
                <a:picLocks noChangeAspect="1" noChangeArrowheads="1"/>
              </p:cNvPicPr>
              <p:nvPr/>
            </p:nvPicPr>
            <p:blipFill>
              <a:blip r:embed="rId2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1" y="2022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11" name="Picture 519"/>
              <p:cNvPicPr>
                <a:picLocks noChangeAspect="1" noChangeArrowheads="1"/>
              </p:cNvPicPr>
              <p:nvPr/>
            </p:nvPicPr>
            <p:blipFill>
              <a:blip r:embed="rId22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5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12" name="Picture 520"/>
              <p:cNvPicPr>
                <a:picLocks noChangeAspect="1" noChangeArrowheads="1"/>
              </p:cNvPicPr>
              <p:nvPr/>
            </p:nvPicPr>
            <p:blipFill>
              <a:blip r:embed="rId22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90" y="2022"/>
                <a:ext cx="7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579" name="Rectangle 521"/>
              <p:cNvSpPr>
                <a:spLocks noChangeArrowheads="1"/>
              </p:cNvSpPr>
              <p:nvPr/>
            </p:nvSpPr>
            <p:spPr bwMode="auto">
              <a:xfrm>
                <a:off x="2797" y="2022"/>
                <a:ext cx="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80" name="Line 522"/>
              <p:cNvSpPr>
                <a:spLocks noChangeShapeType="1"/>
              </p:cNvSpPr>
              <p:nvPr/>
            </p:nvSpPr>
            <p:spPr bwMode="auto">
              <a:xfrm>
                <a:off x="2797" y="2022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pic>
            <p:nvPicPr>
              <p:cNvPr id="8715" name="Picture 523"/>
              <p:cNvPicPr>
                <a:picLocks noChangeAspect="1" noChangeArrowheads="1"/>
              </p:cNvPicPr>
              <p:nvPr/>
            </p:nvPicPr>
            <p:blipFill>
              <a:blip r:embed="rId22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7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16" name="Picture 524"/>
              <p:cNvPicPr>
                <a:picLocks noChangeAspect="1" noChangeArrowheads="1"/>
              </p:cNvPicPr>
              <p:nvPr/>
            </p:nvPicPr>
            <p:blipFill>
              <a:blip r:embed="rId2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62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17" name="Picture 525"/>
              <p:cNvPicPr>
                <a:picLocks noChangeAspect="1" noChangeArrowheads="1"/>
              </p:cNvPicPr>
              <p:nvPr/>
            </p:nvPicPr>
            <p:blipFill>
              <a:blip r:embed="rId22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17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18" name="Picture 526"/>
              <p:cNvPicPr>
                <a:picLocks noChangeAspect="1" noChangeArrowheads="1"/>
              </p:cNvPicPr>
              <p:nvPr/>
            </p:nvPicPr>
            <p:blipFill>
              <a:blip r:embed="rId22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2" y="2022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19" name="Picture 527"/>
              <p:cNvPicPr>
                <a:picLocks noChangeAspect="1" noChangeArrowheads="1"/>
              </p:cNvPicPr>
              <p:nvPr/>
            </p:nvPicPr>
            <p:blipFill>
              <a:blip r:embed="rId2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26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20" name="Picture 528"/>
              <p:cNvPicPr>
                <a:picLocks noChangeAspect="1" noChangeArrowheads="1"/>
              </p:cNvPicPr>
              <p:nvPr/>
            </p:nvPicPr>
            <p:blipFill>
              <a:blip r:embed="rId23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81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21" name="Picture 529"/>
              <p:cNvPicPr>
                <a:picLocks noChangeAspect="1" noChangeArrowheads="1"/>
              </p:cNvPicPr>
              <p:nvPr/>
            </p:nvPicPr>
            <p:blipFill>
              <a:blip r:embed="rId23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22" name="Picture 530"/>
              <p:cNvPicPr>
                <a:picLocks noChangeAspect="1" noChangeArrowheads="1"/>
              </p:cNvPicPr>
              <p:nvPr/>
            </p:nvPicPr>
            <p:blipFill>
              <a:blip r:embed="rId23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91" y="2022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23" name="Picture 531"/>
              <p:cNvPicPr>
                <a:picLocks noChangeAspect="1" noChangeArrowheads="1"/>
              </p:cNvPicPr>
              <p:nvPr/>
            </p:nvPicPr>
            <p:blipFill>
              <a:blip r:embed="rId23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45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24" name="Picture 532"/>
              <p:cNvPicPr>
                <a:picLocks noChangeAspect="1" noChangeArrowheads="1"/>
              </p:cNvPicPr>
              <p:nvPr/>
            </p:nvPicPr>
            <p:blipFill>
              <a:blip r:embed="rId23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00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25" name="Picture 533"/>
              <p:cNvPicPr>
                <a:picLocks noChangeAspect="1" noChangeArrowheads="1"/>
              </p:cNvPicPr>
              <p:nvPr/>
            </p:nvPicPr>
            <p:blipFill>
              <a:blip r:embed="rId23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55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26" name="Picture 534"/>
              <p:cNvPicPr>
                <a:picLocks noChangeAspect="1" noChangeArrowheads="1"/>
              </p:cNvPicPr>
              <p:nvPr/>
            </p:nvPicPr>
            <p:blipFill>
              <a:blip r:embed="rId23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10" y="2022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27" name="Picture 535"/>
              <p:cNvPicPr>
                <a:picLocks noChangeAspect="1" noChangeArrowheads="1"/>
              </p:cNvPicPr>
              <p:nvPr/>
            </p:nvPicPr>
            <p:blipFill>
              <a:blip r:embed="rId23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64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28" name="Picture 536"/>
              <p:cNvPicPr>
                <a:picLocks noChangeAspect="1" noChangeArrowheads="1"/>
              </p:cNvPicPr>
              <p:nvPr/>
            </p:nvPicPr>
            <p:blipFill>
              <a:blip r:embed="rId23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19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29" name="Picture 537"/>
              <p:cNvPicPr>
                <a:picLocks noChangeAspect="1" noChangeArrowheads="1"/>
              </p:cNvPicPr>
              <p:nvPr/>
            </p:nvPicPr>
            <p:blipFill>
              <a:blip r:embed="rId23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74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30" name="Picture 538"/>
              <p:cNvPicPr>
                <a:picLocks noChangeAspect="1" noChangeArrowheads="1"/>
              </p:cNvPicPr>
              <p:nvPr/>
            </p:nvPicPr>
            <p:blipFill>
              <a:blip r:embed="rId24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9" y="2022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31" name="Picture 539"/>
              <p:cNvPicPr>
                <a:picLocks noChangeAspect="1" noChangeArrowheads="1"/>
              </p:cNvPicPr>
              <p:nvPr/>
            </p:nvPicPr>
            <p:blipFill>
              <a:blip r:embed="rId24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83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32" name="Picture 540"/>
              <p:cNvPicPr>
                <a:picLocks noChangeAspect="1" noChangeArrowheads="1"/>
              </p:cNvPicPr>
              <p:nvPr/>
            </p:nvPicPr>
            <p:blipFill>
              <a:blip r:embed="rId24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8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33" name="Picture 541"/>
              <p:cNvPicPr>
                <a:picLocks noChangeAspect="1" noChangeArrowheads="1"/>
              </p:cNvPicPr>
              <p:nvPr/>
            </p:nvPicPr>
            <p:blipFill>
              <a:blip r:embed="rId24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93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34" name="Picture 542"/>
              <p:cNvPicPr>
                <a:picLocks noChangeAspect="1" noChangeArrowheads="1"/>
              </p:cNvPicPr>
              <p:nvPr/>
            </p:nvPicPr>
            <p:blipFill>
              <a:blip r:embed="rId24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8" y="2022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35" name="Picture 543"/>
              <p:cNvPicPr>
                <a:picLocks noChangeAspect="1" noChangeArrowheads="1"/>
              </p:cNvPicPr>
              <p:nvPr/>
            </p:nvPicPr>
            <p:blipFill>
              <a:blip r:embed="rId24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2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36" name="Picture 544"/>
              <p:cNvPicPr>
                <a:picLocks noChangeAspect="1" noChangeArrowheads="1"/>
              </p:cNvPicPr>
              <p:nvPr/>
            </p:nvPicPr>
            <p:blipFill>
              <a:blip r:embed="rId24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57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37" name="Picture 545"/>
              <p:cNvPicPr>
                <a:picLocks noChangeAspect="1" noChangeArrowheads="1"/>
              </p:cNvPicPr>
              <p:nvPr/>
            </p:nvPicPr>
            <p:blipFill>
              <a:blip r:embed="rId24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2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38" name="Picture 546"/>
              <p:cNvPicPr>
                <a:picLocks noChangeAspect="1" noChangeArrowheads="1"/>
              </p:cNvPicPr>
              <p:nvPr/>
            </p:nvPicPr>
            <p:blipFill>
              <a:blip r:embed="rId24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67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39" name="Picture 547"/>
              <p:cNvPicPr>
                <a:picLocks noChangeAspect="1" noChangeArrowheads="1"/>
              </p:cNvPicPr>
              <p:nvPr/>
            </p:nvPicPr>
            <p:blipFill>
              <a:blip r:embed="rId24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22" y="2022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40" name="Picture 548"/>
              <p:cNvPicPr>
                <a:picLocks noChangeAspect="1" noChangeArrowheads="1"/>
              </p:cNvPicPr>
              <p:nvPr/>
            </p:nvPicPr>
            <p:blipFill>
              <a:blip r:embed="rId25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76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41" name="Picture 549"/>
              <p:cNvPicPr>
                <a:picLocks noChangeAspect="1" noChangeArrowheads="1"/>
              </p:cNvPicPr>
              <p:nvPr/>
            </p:nvPicPr>
            <p:blipFill>
              <a:blip r:embed="rId25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31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42" name="Picture 550"/>
              <p:cNvPicPr>
                <a:picLocks noChangeAspect="1" noChangeArrowheads="1"/>
              </p:cNvPicPr>
              <p:nvPr/>
            </p:nvPicPr>
            <p:blipFill>
              <a:blip r:embed="rId25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43" name="Picture 551"/>
              <p:cNvPicPr>
                <a:picLocks noChangeAspect="1" noChangeArrowheads="1"/>
              </p:cNvPicPr>
              <p:nvPr/>
            </p:nvPicPr>
            <p:blipFill>
              <a:blip r:embed="rId25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41" y="2022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44" name="Picture 552"/>
              <p:cNvPicPr>
                <a:picLocks noChangeAspect="1" noChangeArrowheads="1"/>
              </p:cNvPicPr>
              <p:nvPr/>
            </p:nvPicPr>
            <p:blipFill>
              <a:blip r:embed="rId25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95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45" name="Picture 553"/>
              <p:cNvPicPr>
                <a:picLocks noChangeAspect="1" noChangeArrowheads="1"/>
              </p:cNvPicPr>
              <p:nvPr/>
            </p:nvPicPr>
            <p:blipFill>
              <a:blip r:embed="rId25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50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46" name="Picture 554"/>
              <p:cNvPicPr>
                <a:picLocks noChangeAspect="1" noChangeArrowheads="1"/>
              </p:cNvPicPr>
              <p:nvPr/>
            </p:nvPicPr>
            <p:blipFill>
              <a:blip r:embed="rId25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05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47" name="Picture 555"/>
              <p:cNvPicPr>
                <a:picLocks noChangeAspect="1" noChangeArrowheads="1"/>
              </p:cNvPicPr>
              <p:nvPr/>
            </p:nvPicPr>
            <p:blipFill>
              <a:blip r:embed="rId25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60" y="2022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48" name="Picture 556"/>
              <p:cNvPicPr>
                <a:picLocks noChangeAspect="1" noChangeArrowheads="1"/>
              </p:cNvPicPr>
              <p:nvPr/>
            </p:nvPicPr>
            <p:blipFill>
              <a:blip r:embed="rId25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14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49" name="Picture 557"/>
              <p:cNvPicPr>
                <a:picLocks noChangeAspect="1" noChangeArrowheads="1"/>
              </p:cNvPicPr>
              <p:nvPr/>
            </p:nvPicPr>
            <p:blipFill>
              <a:blip r:embed="rId25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69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50" name="Picture 558"/>
              <p:cNvPicPr>
                <a:picLocks noChangeAspect="1" noChangeArrowheads="1"/>
              </p:cNvPicPr>
              <p:nvPr/>
            </p:nvPicPr>
            <p:blipFill>
              <a:blip r:embed="rId26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24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51" name="Picture 559"/>
              <p:cNvPicPr>
                <a:picLocks noChangeAspect="1" noChangeArrowheads="1"/>
              </p:cNvPicPr>
              <p:nvPr/>
            </p:nvPicPr>
            <p:blipFill>
              <a:blip r:embed="rId26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79" y="2022"/>
                <a:ext cx="54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52" name="Picture 560"/>
              <p:cNvPicPr>
                <a:picLocks noChangeAspect="1" noChangeArrowheads="1"/>
              </p:cNvPicPr>
              <p:nvPr/>
            </p:nvPicPr>
            <p:blipFill>
              <a:blip r:embed="rId26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33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53" name="Picture 561"/>
              <p:cNvPicPr>
                <a:picLocks noChangeAspect="1" noChangeArrowheads="1"/>
              </p:cNvPicPr>
              <p:nvPr/>
            </p:nvPicPr>
            <p:blipFill>
              <a:blip r:embed="rId26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88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54" name="Picture 562"/>
              <p:cNvPicPr>
                <a:picLocks noChangeAspect="1" noChangeArrowheads="1"/>
              </p:cNvPicPr>
              <p:nvPr/>
            </p:nvPicPr>
            <p:blipFill>
              <a:blip r:embed="rId26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3" y="2022"/>
                <a:ext cx="55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55" name="Picture 563"/>
              <p:cNvPicPr>
                <a:picLocks noChangeAspect="1" noChangeArrowheads="1"/>
              </p:cNvPicPr>
              <p:nvPr/>
            </p:nvPicPr>
            <p:blipFill>
              <a:blip r:embed="rId26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98" y="2022"/>
                <a:ext cx="22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581" name="Rectangle 564"/>
              <p:cNvSpPr>
                <a:spLocks noChangeArrowheads="1"/>
              </p:cNvSpPr>
              <p:nvPr/>
            </p:nvSpPr>
            <p:spPr bwMode="auto">
              <a:xfrm>
                <a:off x="5020" y="2022"/>
                <a:ext cx="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82" name="Line 565"/>
              <p:cNvSpPr>
                <a:spLocks noChangeShapeType="1"/>
              </p:cNvSpPr>
              <p:nvPr/>
            </p:nvSpPr>
            <p:spPr bwMode="auto">
              <a:xfrm>
                <a:off x="5020" y="2022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83" name="Rectangle 566"/>
              <p:cNvSpPr>
                <a:spLocks noChangeArrowheads="1"/>
              </p:cNvSpPr>
              <p:nvPr/>
            </p:nvSpPr>
            <p:spPr bwMode="auto">
              <a:xfrm>
                <a:off x="370" y="2027"/>
                <a:ext cx="11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84" name="Line 567"/>
              <p:cNvSpPr>
                <a:spLocks noChangeShapeType="1"/>
              </p:cNvSpPr>
              <p:nvPr/>
            </p:nvSpPr>
            <p:spPr bwMode="auto">
              <a:xfrm>
                <a:off x="370" y="2027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85" name="Rectangle 568"/>
              <p:cNvSpPr>
                <a:spLocks noChangeArrowheads="1"/>
              </p:cNvSpPr>
              <p:nvPr/>
            </p:nvSpPr>
            <p:spPr bwMode="auto">
              <a:xfrm>
                <a:off x="1466" y="2027"/>
                <a:ext cx="10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86" name="Line 569"/>
              <p:cNvSpPr>
                <a:spLocks noChangeShapeType="1"/>
              </p:cNvSpPr>
              <p:nvPr/>
            </p:nvSpPr>
            <p:spPr bwMode="auto">
              <a:xfrm>
                <a:off x="1466" y="2027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87" name="Rectangle 570"/>
              <p:cNvSpPr>
                <a:spLocks noChangeArrowheads="1"/>
              </p:cNvSpPr>
              <p:nvPr/>
            </p:nvSpPr>
            <p:spPr bwMode="auto">
              <a:xfrm>
                <a:off x="2797" y="2027"/>
                <a:ext cx="10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88" name="Line 571"/>
              <p:cNvSpPr>
                <a:spLocks noChangeShapeType="1"/>
              </p:cNvSpPr>
              <p:nvPr/>
            </p:nvSpPr>
            <p:spPr bwMode="auto">
              <a:xfrm>
                <a:off x="2797" y="2027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89" name="Rectangle 572"/>
              <p:cNvSpPr>
                <a:spLocks noChangeArrowheads="1"/>
              </p:cNvSpPr>
              <p:nvPr/>
            </p:nvSpPr>
            <p:spPr bwMode="auto">
              <a:xfrm>
                <a:off x="5020" y="2027"/>
                <a:ext cx="10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90" name="Line 573"/>
              <p:cNvSpPr>
                <a:spLocks noChangeShapeType="1"/>
              </p:cNvSpPr>
              <p:nvPr/>
            </p:nvSpPr>
            <p:spPr bwMode="auto">
              <a:xfrm>
                <a:off x="5020" y="2027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91" name="Rectangle 574"/>
              <p:cNvSpPr>
                <a:spLocks noChangeArrowheads="1"/>
              </p:cNvSpPr>
              <p:nvPr/>
            </p:nvSpPr>
            <p:spPr bwMode="auto">
              <a:xfrm>
                <a:off x="1549" y="2254"/>
                <a:ext cx="1064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Валютний ринок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92" name="Rectangle 575"/>
              <p:cNvSpPr>
                <a:spLocks noChangeArrowheads="1"/>
              </p:cNvSpPr>
              <p:nvPr/>
            </p:nvSpPr>
            <p:spPr bwMode="auto">
              <a:xfrm>
                <a:off x="2525" y="2254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93" name="Rectangle 576"/>
              <p:cNvSpPr>
                <a:spLocks noChangeArrowheads="1"/>
              </p:cNvSpPr>
              <p:nvPr/>
            </p:nvSpPr>
            <p:spPr bwMode="auto">
              <a:xfrm>
                <a:off x="2879" y="2254"/>
                <a:ext cx="1790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Визначення валютних курсів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94" name="Rectangle 577"/>
              <p:cNvSpPr>
                <a:spLocks noChangeArrowheads="1"/>
              </p:cNvSpPr>
              <p:nvPr/>
            </p:nvSpPr>
            <p:spPr bwMode="auto">
              <a:xfrm>
                <a:off x="4560" y="2254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95" name="Rectangle 578"/>
              <p:cNvSpPr>
                <a:spLocks noChangeArrowheads="1"/>
              </p:cNvSpPr>
              <p:nvPr/>
            </p:nvSpPr>
            <p:spPr bwMode="auto">
              <a:xfrm>
                <a:off x="370" y="2243"/>
                <a:ext cx="1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96" name="Line 579"/>
              <p:cNvSpPr>
                <a:spLocks noChangeShapeType="1"/>
              </p:cNvSpPr>
              <p:nvPr/>
            </p:nvSpPr>
            <p:spPr bwMode="auto">
              <a:xfrm>
                <a:off x="370" y="2243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97" name="Rectangle 580"/>
              <p:cNvSpPr>
                <a:spLocks noChangeArrowheads="1"/>
              </p:cNvSpPr>
              <p:nvPr/>
            </p:nvSpPr>
            <p:spPr bwMode="auto">
              <a:xfrm>
                <a:off x="1466" y="2243"/>
                <a:ext cx="1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598" name="Line 581"/>
              <p:cNvSpPr>
                <a:spLocks noChangeShapeType="1"/>
              </p:cNvSpPr>
              <p:nvPr/>
            </p:nvSpPr>
            <p:spPr bwMode="auto">
              <a:xfrm>
                <a:off x="1466" y="224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pic>
            <p:nvPicPr>
              <p:cNvPr id="8774" name="Picture 582"/>
              <p:cNvPicPr>
                <a:picLocks noChangeAspect="1" noChangeArrowheads="1"/>
              </p:cNvPicPr>
              <p:nvPr/>
            </p:nvPicPr>
            <p:blipFill>
              <a:blip r:embed="rId26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6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75" name="Picture 583"/>
              <p:cNvPicPr>
                <a:picLocks noChangeAspect="1" noChangeArrowheads="1"/>
              </p:cNvPicPr>
              <p:nvPr/>
            </p:nvPicPr>
            <p:blipFill>
              <a:blip r:embed="rId26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1" y="2243"/>
                <a:ext cx="54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76" name="Picture 584"/>
              <p:cNvPicPr>
                <a:picLocks noChangeAspect="1" noChangeArrowheads="1"/>
              </p:cNvPicPr>
              <p:nvPr/>
            </p:nvPicPr>
            <p:blipFill>
              <a:blip r:embed="rId26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5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77" name="Picture 585"/>
              <p:cNvPicPr>
                <a:picLocks noChangeAspect="1" noChangeArrowheads="1"/>
              </p:cNvPicPr>
              <p:nvPr/>
            </p:nvPicPr>
            <p:blipFill>
              <a:blip r:embed="rId26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40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78" name="Picture 586"/>
              <p:cNvPicPr>
                <a:picLocks noChangeAspect="1" noChangeArrowheads="1"/>
              </p:cNvPicPr>
              <p:nvPr/>
            </p:nvPicPr>
            <p:blipFill>
              <a:blip r:embed="rId27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5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79" name="Picture 587"/>
              <p:cNvPicPr>
                <a:picLocks noChangeAspect="1" noChangeArrowheads="1"/>
              </p:cNvPicPr>
              <p:nvPr/>
            </p:nvPicPr>
            <p:blipFill>
              <a:blip r:embed="rId27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50" y="2243"/>
                <a:ext cx="54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80" name="Picture 588"/>
              <p:cNvPicPr>
                <a:picLocks noChangeAspect="1" noChangeArrowheads="1"/>
              </p:cNvPicPr>
              <p:nvPr/>
            </p:nvPicPr>
            <p:blipFill>
              <a:blip r:embed="rId27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04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81" name="Picture 589"/>
              <p:cNvPicPr>
                <a:picLocks noChangeAspect="1" noChangeArrowheads="1"/>
              </p:cNvPicPr>
              <p:nvPr/>
            </p:nvPicPr>
            <p:blipFill>
              <a:blip r:embed="rId27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59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82" name="Picture 590"/>
              <p:cNvPicPr>
                <a:picLocks noChangeAspect="1" noChangeArrowheads="1"/>
              </p:cNvPicPr>
              <p:nvPr/>
            </p:nvPicPr>
            <p:blipFill>
              <a:blip r:embed="rId27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14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83" name="Picture 591"/>
              <p:cNvPicPr>
                <a:picLocks noChangeAspect="1" noChangeArrowheads="1"/>
              </p:cNvPicPr>
              <p:nvPr/>
            </p:nvPicPr>
            <p:blipFill>
              <a:blip r:embed="rId27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69" y="2243"/>
                <a:ext cx="54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84" name="Picture 592"/>
              <p:cNvPicPr>
                <a:picLocks noChangeAspect="1" noChangeArrowheads="1"/>
              </p:cNvPicPr>
              <p:nvPr/>
            </p:nvPicPr>
            <p:blipFill>
              <a:blip r:embed="rId27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23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85" name="Picture 593"/>
              <p:cNvPicPr>
                <a:picLocks noChangeAspect="1" noChangeArrowheads="1"/>
              </p:cNvPicPr>
              <p:nvPr/>
            </p:nvPicPr>
            <p:blipFill>
              <a:blip r:embed="rId27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78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86" name="Picture 594"/>
              <p:cNvPicPr>
                <a:picLocks noChangeAspect="1" noChangeArrowheads="1"/>
              </p:cNvPicPr>
              <p:nvPr/>
            </p:nvPicPr>
            <p:blipFill>
              <a:blip r:embed="rId27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33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87" name="Picture 595"/>
              <p:cNvPicPr>
                <a:picLocks noChangeAspect="1" noChangeArrowheads="1"/>
              </p:cNvPicPr>
              <p:nvPr/>
            </p:nvPicPr>
            <p:blipFill>
              <a:blip r:embed="rId27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88" y="2243"/>
                <a:ext cx="54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88" name="Picture 596"/>
              <p:cNvPicPr>
                <a:picLocks noChangeAspect="1" noChangeArrowheads="1"/>
              </p:cNvPicPr>
              <p:nvPr/>
            </p:nvPicPr>
            <p:blipFill>
              <a:blip r:embed="rId28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42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89" name="Picture 597"/>
              <p:cNvPicPr>
                <a:picLocks noChangeAspect="1" noChangeArrowheads="1"/>
              </p:cNvPicPr>
              <p:nvPr/>
            </p:nvPicPr>
            <p:blipFill>
              <a:blip r:embed="rId28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97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90" name="Picture 598"/>
              <p:cNvPicPr>
                <a:picLocks noChangeAspect="1" noChangeArrowheads="1"/>
              </p:cNvPicPr>
              <p:nvPr/>
            </p:nvPicPr>
            <p:blipFill>
              <a:blip r:embed="rId28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52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91" name="Picture 599"/>
              <p:cNvPicPr>
                <a:picLocks noChangeAspect="1" noChangeArrowheads="1"/>
              </p:cNvPicPr>
              <p:nvPr/>
            </p:nvPicPr>
            <p:blipFill>
              <a:blip r:embed="rId28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7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92" name="Picture 600"/>
              <p:cNvPicPr>
                <a:picLocks noChangeAspect="1" noChangeArrowheads="1"/>
              </p:cNvPicPr>
              <p:nvPr/>
            </p:nvPicPr>
            <p:blipFill>
              <a:blip r:embed="rId28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62" y="2243"/>
                <a:ext cx="54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93" name="Picture 601"/>
              <p:cNvPicPr>
                <a:picLocks noChangeAspect="1" noChangeArrowheads="1"/>
              </p:cNvPicPr>
              <p:nvPr/>
            </p:nvPicPr>
            <p:blipFill>
              <a:blip r:embed="rId28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94" name="Picture 602"/>
              <p:cNvPicPr>
                <a:picLocks noChangeAspect="1" noChangeArrowheads="1"/>
              </p:cNvPicPr>
              <p:nvPr/>
            </p:nvPicPr>
            <p:blipFill>
              <a:blip r:embed="rId28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1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95" name="Picture 603"/>
              <p:cNvPicPr>
                <a:picLocks noChangeAspect="1" noChangeArrowheads="1"/>
              </p:cNvPicPr>
              <p:nvPr/>
            </p:nvPicPr>
            <p:blipFill>
              <a:blip r:embed="rId28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26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96" name="Picture 604"/>
              <p:cNvPicPr>
                <a:picLocks noChangeAspect="1" noChangeArrowheads="1"/>
              </p:cNvPicPr>
              <p:nvPr/>
            </p:nvPicPr>
            <p:blipFill>
              <a:blip r:embed="rId28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1" y="2243"/>
                <a:ext cx="54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97" name="Picture 605"/>
              <p:cNvPicPr>
                <a:picLocks noChangeAspect="1" noChangeArrowheads="1"/>
              </p:cNvPicPr>
              <p:nvPr/>
            </p:nvPicPr>
            <p:blipFill>
              <a:blip r:embed="rId28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5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798" name="Picture 606"/>
              <p:cNvPicPr>
                <a:picLocks noChangeAspect="1" noChangeArrowheads="1"/>
              </p:cNvPicPr>
              <p:nvPr/>
            </p:nvPicPr>
            <p:blipFill>
              <a:blip r:embed="rId29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90" y="2243"/>
                <a:ext cx="7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Group 808"/>
            <p:cNvGrpSpPr>
              <a:grpSpLocks/>
            </p:cNvGrpSpPr>
            <p:nvPr/>
          </p:nvGrpSpPr>
          <p:grpSpPr bwMode="auto">
            <a:xfrm>
              <a:off x="370" y="2243"/>
              <a:ext cx="4804" cy="1509"/>
              <a:chOff x="370" y="2243"/>
              <a:chExt cx="4804" cy="1509"/>
            </a:xfrm>
          </p:grpSpPr>
          <p:sp>
            <p:nvSpPr>
              <p:cNvPr id="9313" name="Rectangle 608"/>
              <p:cNvSpPr>
                <a:spLocks noChangeArrowheads="1"/>
              </p:cNvSpPr>
              <p:nvPr/>
            </p:nvSpPr>
            <p:spPr bwMode="auto">
              <a:xfrm>
                <a:off x="2797" y="2243"/>
                <a:ext cx="1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14" name="Line 609"/>
              <p:cNvSpPr>
                <a:spLocks noChangeShapeType="1"/>
              </p:cNvSpPr>
              <p:nvPr/>
            </p:nvSpPr>
            <p:spPr bwMode="auto">
              <a:xfrm>
                <a:off x="2797" y="224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pic>
            <p:nvPicPr>
              <p:cNvPr id="8802" name="Picture 610"/>
              <p:cNvPicPr>
                <a:picLocks noChangeAspect="1" noChangeArrowheads="1"/>
              </p:cNvPicPr>
              <p:nvPr/>
            </p:nvPicPr>
            <p:blipFill>
              <a:blip r:embed="rId29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7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03" name="Picture 611"/>
              <p:cNvPicPr>
                <a:picLocks noChangeAspect="1" noChangeArrowheads="1"/>
              </p:cNvPicPr>
              <p:nvPr/>
            </p:nvPicPr>
            <p:blipFill>
              <a:blip r:embed="rId29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62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04" name="Picture 612"/>
              <p:cNvPicPr>
                <a:picLocks noChangeAspect="1" noChangeArrowheads="1"/>
              </p:cNvPicPr>
              <p:nvPr/>
            </p:nvPicPr>
            <p:blipFill>
              <a:blip r:embed="rId29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17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05" name="Picture 613"/>
              <p:cNvPicPr>
                <a:picLocks noChangeAspect="1" noChangeArrowheads="1"/>
              </p:cNvPicPr>
              <p:nvPr/>
            </p:nvPicPr>
            <p:blipFill>
              <a:blip r:embed="rId29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2" y="2243"/>
                <a:ext cx="54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06" name="Picture 614"/>
              <p:cNvPicPr>
                <a:picLocks noChangeAspect="1" noChangeArrowheads="1"/>
              </p:cNvPicPr>
              <p:nvPr/>
            </p:nvPicPr>
            <p:blipFill>
              <a:blip r:embed="rId29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26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07" name="Picture 615"/>
              <p:cNvPicPr>
                <a:picLocks noChangeAspect="1" noChangeArrowheads="1"/>
              </p:cNvPicPr>
              <p:nvPr/>
            </p:nvPicPr>
            <p:blipFill>
              <a:blip r:embed="rId29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81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08" name="Picture 616"/>
              <p:cNvPicPr>
                <a:picLocks noChangeAspect="1" noChangeArrowheads="1"/>
              </p:cNvPicPr>
              <p:nvPr/>
            </p:nvPicPr>
            <p:blipFill>
              <a:blip r:embed="rId29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6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09" name="Picture 617"/>
              <p:cNvPicPr>
                <a:picLocks noChangeAspect="1" noChangeArrowheads="1"/>
              </p:cNvPicPr>
              <p:nvPr/>
            </p:nvPicPr>
            <p:blipFill>
              <a:blip r:embed="rId29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91" y="2243"/>
                <a:ext cx="54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10" name="Picture 618"/>
              <p:cNvPicPr>
                <a:picLocks noChangeAspect="1" noChangeArrowheads="1"/>
              </p:cNvPicPr>
              <p:nvPr/>
            </p:nvPicPr>
            <p:blipFill>
              <a:blip r:embed="rId29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45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11" name="Picture 619"/>
              <p:cNvPicPr>
                <a:picLocks noChangeAspect="1" noChangeArrowheads="1"/>
              </p:cNvPicPr>
              <p:nvPr/>
            </p:nvPicPr>
            <p:blipFill>
              <a:blip r:embed="rId30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00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12" name="Picture 620"/>
              <p:cNvPicPr>
                <a:picLocks noChangeAspect="1" noChangeArrowheads="1"/>
              </p:cNvPicPr>
              <p:nvPr/>
            </p:nvPicPr>
            <p:blipFill>
              <a:blip r:embed="rId30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55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13" name="Picture 621"/>
              <p:cNvPicPr>
                <a:picLocks noChangeAspect="1" noChangeArrowheads="1"/>
              </p:cNvPicPr>
              <p:nvPr/>
            </p:nvPicPr>
            <p:blipFill>
              <a:blip r:embed="rId30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10" y="2243"/>
                <a:ext cx="54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14" name="Picture 622"/>
              <p:cNvPicPr>
                <a:picLocks noChangeAspect="1" noChangeArrowheads="1"/>
              </p:cNvPicPr>
              <p:nvPr/>
            </p:nvPicPr>
            <p:blipFill>
              <a:blip r:embed="rId30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64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15" name="Picture 623"/>
              <p:cNvPicPr>
                <a:picLocks noChangeAspect="1" noChangeArrowheads="1"/>
              </p:cNvPicPr>
              <p:nvPr/>
            </p:nvPicPr>
            <p:blipFill>
              <a:blip r:embed="rId30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19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16" name="Picture 624"/>
              <p:cNvPicPr>
                <a:picLocks noChangeAspect="1" noChangeArrowheads="1"/>
              </p:cNvPicPr>
              <p:nvPr/>
            </p:nvPicPr>
            <p:blipFill>
              <a:blip r:embed="rId30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74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17" name="Picture 625"/>
              <p:cNvPicPr>
                <a:picLocks noChangeAspect="1" noChangeArrowheads="1"/>
              </p:cNvPicPr>
              <p:nvPr/>
            </p:nvPicPr>
            <p:blipFill>
              <a:blip r:embed="rId30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9" y="2243"/>
                <a:ext cx="54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18" name="Picture 626"/>
              <p:cNvPicPr>
                <a:picLocks noChangeAspect="1" noChangeArrowheads="1"/>
              </p:cNvPicPr>
              <p:nvPr/>
            </p:nvPicPr>
            <p:blipFill>
              <a:blip r:embed="rId30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83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19" name="Picture 627"/>
              <p:cNvPicPr>
                <a:picLocks noChangeAspect="1" noChangeArrowheads="1"/>
              </p:cNvPicPr>
              <p:nvPr/>
            </p:nvPicPr>
            <p:blipFill>
              <a:blip r:embed="rId30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8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20" name="Picture 628"/>
              <p:cNvPicPr>
                <a:picLocks noChangeAspect="1" noChangeArrowheads="1"/>
              </p:cNvPicPr>
              <p:nvPr/>
            </p:nvPicPr>
            <p:blipFill>
              <a:blip r:embed="rId30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93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21" name="Picture 629"/>
              <p:cNvPicPr>
                <a:picLocks noChangeAspect="1" noChangeArrowheads="1"/>
              </p:cNvPicPr>
              <p:nvPr/>
            </p:nvPicPr>
            <p:blipFill>
              <a:blip r:embed="rId3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8" y="2243"/>
                <a:ext cx="54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22" name="Picture 630"/>
              <p:cNvPicPr>
                <a:picLocks noChangeAspect="1" noChangeArrowheads="1"/>
              </p:cNvPicPr>
              <p:nvPr/>
            </p:nvPicPr>
            <p:blipFill>
              <a:blip r:embed="rId3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2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23" name="Picture 631"/>
              <p:cNvPicPr>
                <a:picLocks noChangeAspect="1" noChangeArrowheads="1"/>
              </p:cNvPicPr>
              <p:nvPr/>
            </p:nvPicPr>
            <p:blipFill>
              <a:blip r:embed="rId3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57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24" name="Picture 632"/>
              <p:cNvPicPr>
                <a:picLocks noChangeAspect="1" noChangeArrowheads="1"/>
              </p:cNvPicPr>
              <p:nvPr/>
            </p:nvPicPr>
            <p:blipFill>
              <a:blip r:embed="rId3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2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25" name="Picture 633"/>
              <p:cNvPicPr>
                <a:picLocks noChangeAspect="1" noChangeArrowheads="1"/>
              </p:cNvPicPr>
              <p:nvPr/>
            </p:nvPicPr>
            <p:blipFill>
              <a:blip r:embed="rId3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67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26" name="Picture 634"/>
              <p:cNvPicPr>
                <a:picLocks noChangeAspect="1" noChangeArrowheads="1"/>
              </p:cNvPicPr>
              <p:nvPr/>
            </p:nvPicPr>
            <p:blipFill>
              <a:blip r:embed="rId3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22" y="2243"/>
                <a:ext cx="54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27" name="Picture 635"/>
              <p:cNvPicPr>
                <a:picLocks noChangeAspect="1" noChangeArrowheads="1"/>
              </p:cNvPicPr>
              <p:nvPr/>
            </p:nvPicPr>
            <p:blipFill>
              <a:blip r:embed="rId3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76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28" name="Picture 636"/>
              <p:cNvPicPr>
                <a:picLocks noChangeAspect="1" noChangeArrowheads="1"/>
              </p:cNvPicPr>
              <p:nvPr/>
            </p:nvPicPr>
            <p:blipFill>
              <a:blip r:embed="rId3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31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29" name="Picture 637"/>
              <p:cNvPicPr>
                <a:picLocks noChangeAspect="1" noChangeArrowheads="1"/>
              </p:cNvPicPr>
              <p:nvPr/>
            </p:nvPicPr>
            <p:blipFill>
              <a:blip r:embed="rId3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30" name="Picture 638"/>
              <p:cNvPicPr>
                <a:picLocks noChangeAspect="1" noChangeArrowheads="1"/>
              </p:cNvPicPr>
              <p:nvPr/>
            </p:nvPicPr>
            <p:blipFill>
              <a:blip r:embed="rId3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41" y="2243"/>
                <a:ext cx="54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31" name="Picture 639"/>
              <p:cNvPicPr>
                <a:picLocks noChangeAspect="1" noChangeArrowheads="1"/>
              </p:cNvPicPr>
              <p:nvPr/>
            </p:nvPicPr>
            <p:blipFill>
              <a:blip r:embed="rId3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95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32" name="Picture 640"/>
              <p:cNvPicPr>
                <a:picLocks noChangeAspect="1" noChangeArrowheads="1"/>
              </p:cNvPicPr>
              <p:nvPr/>
            </p:nvPicPr>
            <p:blipFill>
              <a:blip r:embed="rId3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50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33" name="Picture 641"/>
              <p:cNvPicPr>
                <a:picLocks noChangeAspect="1" noChangeArrowheads="1"/>
              </p:cNvPicPr>
              <p:nvPr/>
            </p:nvPicPr>
            <p:blipFill>
              <a:blip r:embed="rId3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05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34" name="Picture 642"/>
              <p:cNvPicPr>
                <a:picLocks noChangeAspect="1" noChangeArrowheads="1"/>
              </p:cNvPicPr>
              <p:nvPr/>
            </p:nvPicPr>
            <p:blipFill>
              <a:blip r:embed="rId3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60" y="2243"/>
                <a:ext cx="54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35" name="Picture 643"/>
              <p:cNvPicPr>
                <a:picLocks noChangeAspect="1" noChangeArrowheads="1"/>
              </p:cNvPicPr>
              <p:nvPr/>
            </p:nvPicPr>
            <p:blipFill>
              <a:blip r:embed="rId32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14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36" name="Picture 644"/>
              <p:cNvPicPr>
                <a:picLocks noChangeAspect="1" noChangeArrowheads="1"/>
              </p:cNvPicPr>
              <p:nvPr/>
            </p:nvPicPr>
            <p:blipFill>
              <a:blip r:embed="rId32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69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37" name="Picture 645"/>
              <p:cNvPicPr>
                <a:picLocks noChangeAspect="1" noChangeArrowheads="1"/>
              </p:cNvPicPr>
              <p:nvPr/>
            </p:nvPicPr>
            <p:blipFill>
              <a:blip r:embed="rId32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24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38" name="Picture 646"/>
              <p:cNvPicPr>
                <a:picLocks noChangeAspect="1" noChangeArrowheads="1"/>
              </p:cNvPicPr>
              <p:nvPr/>
            </p:nvPicPr>
            <p:blipFill>
              <a:blip r:embed="rId32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79" y="2243"/>
                <a:ext cx="54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39" name="Picture 647"/>
              <p:cNvPicPr>
                <a:picLocks noChangeAspect="1" noChangeArrowheads="1"/>
              </p:cNvPicPr>
              <p:nvPr/>
            </p:nvPicPr>
            <p:blipFill>
              <a:blip r:embed="rId32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33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40" name="Picture 648"/>
              <p:cNvPicPr>
                <a:picLocks noChangeAspect="1" noChangeArrowheads="1"/>
              </p:cNvPicPr>
              <p:nvPr/>
            </p:nvPicPr>
            <p:blipFill>
              <a:blip r:embed="rId32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88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41" name="Picture 649"/>
              <p:cNvPicPr>
                <a:picLocks noChangeAspect="1" noChangeArrowheads="1"/>
              </p:cNvPicPr>
              <p:nvPr/>
            </p:nvPicPr>
            <p:blipFill>
              <a:blip r:embed="rId33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3" y="2243"/>
                <a:ext cx="55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42" name="Picture 650"/>
              <p:cNvPicPr>
                <a:picLocks noChangeAspect="1" noChangeArrowheads="1"/>
              </p:cNvPicPr>
              <p:nvPr/>
            </p:nvPicPr>
            <p:blipFill>
              <a:blip r:embed="rId33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98" y="2243"/>
                <a:ext cx="22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315" name="Rectangle 651"/>
              <p:cNvSpPr>
                <a:spLocks noChangeArrowheads="1"/>
              </p:cNvSpPr>
              <p:nvPr/>
            </p:nvSpPr>
            <p:spPr bwMode="auto">
              <a:xfrm>
                <a:off x="5020" y="2243"/>
                <a:ext cx="1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16" name="Line 652"/>
              <p:cNvSpPr>
                <a:spLocks noChangeShapeType="1"/>
              </p:cNvSpPr>
              <p:nvPr/>
            </p:nvSpPr>
            <p:spPr bwMode="auto">
              <a:xfrm>
                <a:off x="5020" y="224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17" name="Rectangle 653"/>
              <p:cNvSpPr>
                <a:spLocks noChangeArrowheads="1"/>
              </p:cNvSpPr>
              <p:nvPr/>
            </p:nvSpPr>
            <p:spPr bwMode="auto">
              <a:xfrm>
                <a:off x="370" y="2247"/>
                <a:ext cx="11" cy="12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18" name="Line 654"/>
              <p:cNvSpPr>
                <a:spLocks noChangeShapeType="1"/>
              </p:cNvSpPr>
              <p:nvPr/>
            </p:nvSpPr>
            <p:spPr bwMode="auto">
              <a:xfrm>
                <a:off x="370" y="2247"/>
                <a:ext cx="0" cy="12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19" name="Rectangle 655"/>
              <p:cNvSpPr>
                <a:spLocks noChangeArrowheads="1"/>
              </p:cNvSpPr>
              <p:nvPr/>
            </p:nvSpPr>
            <p:spPr bwMode="auto">
              <a:xfrm>
                <a:off x="1466" y="2247"/>
                <a:ext cx="10" cy="12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20" name="Line 656"/>
              <p:cNvSpPr>
                <a:spLocks noChangeShapeType="1"/>
              </p:cNvSpPr>
              <p:nvPr/>
            </p:nvSpPr>
            <p:spPr bwMode="auto">
              <a:xfrm>
                <a:off x="1466" y="2247"/>
                <a:ext cx="0" cy="12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21" name="Rectangle 657"/>
              <p:cNvSpPr>
                <a:spLocks noChangeArrowheads="1"/>
              </p:cNvSpPr>
              <p:nvPr/>
            </p:nvSpPr>
            <p:spPr bwMode="auto">
              <a:xfrm>
                <a:off x="2797" y="2247"/>
                <a:ext cx="10" cy="12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22" name="Line 658"/>
              <p:cNvSpPr>
                <a:spLocks noChangeShapeType="1"/>
              </p:cNvSpPr>
              <p:nvPr/>
            </p:nvSpPr>
            <p:spPr bwMode="auto">
              <a:xfrm>
                <a:off x="2797" y="2247"/>
                <a:ext cx="0" cy="12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23" name="Rectangle 659"/>
              <p:cNvSpPr>
                <a:spLocks noChangeArrowheads="1"/>
              </p:cNvSpPr>
              <p:nvPr/>
            </p:nvSpPr>
            <p:spPr bwMode="auto">
              <a:xfrm>
                <a:off x="5020" y="2247"/>
                <a:ext cx="10" cy="12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24" name="Line 660"/>
              <p:cNvSpPr>
                <a:spLocks noChangeShapeType="1"/>
              </p:cNvSpPr>
              <p:nvPr/>
            </p:nvSpPr>
            <p:spPr bwMode="auto">
              <a:xfrm>
                <a:off x="5020" y="2247"/>
                <a:ext cx="0" cy="12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25" name="Rectangle 661"/>
              <p:cNvSpPr>
                <a:spLocks noChangeArrowheads="1"/>
              </p:cNvSpPr>
              <p:nvPr/>
            </p:nvSpPr>
            <p:spPr bwMode="auto">
              <a:xfrm>
                <a:off x="452" y="2390"/>
                <a:ext cx="777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Комерційні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6" name="Rectangle 662"/>
              <p:cNvSpPr>
                <a:spLocks noChangeArrowheads="1"/>
              </p:cNvSpPr>
              <p:nvPr/>
            </p:nvSpPr>
            <p:spPr bwMode="auto">
              <a:xfrm>
                <a:off x="452" y="2477"/>
                <a:ext cx="407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банки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7" name="Rectangle 663"/>
              <p:cNvSpPr>
                <a:spLocks noChangeArrowheads="1"/>
              </p:cNvSpPr>
              <p:nvPr/>
            </p:nvSpPr>
            <p:spPr bwMode="auto">
              <a:xfrm>
                <a:off x="793" y="2477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8" name="Rectangle 664"/>
              <p:cNvSpPr>
                <a:spLocks noChangeArrowheads="1"/>
              </p:cNvSpPr>
              <p:nvPr/>
            </p:nvSpPr>
            <p:spPr bwMode="auto">
              <a:xfrm>
                <a:off x="1549" y="2433"/>
                <a:ext cx="874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Банківська си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29" name="Rectangle 665"/>
              <p:cNvSpPr>
                <a:spLocks noChangeArrowheads="1"/>
              </p:cNvSpPr>
              <p:nvPr/>
            </p:nvSpPr>
            <p:spPr bwMode="auto">
              <a:xfrm>
                <a:off x="2340" y="2433"/>
                <a:ext cx="118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с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0" name="Rectangle 666"/>
              <p:cNvSpPr>
                <a:spLocks noChangeArrowheads="1"/>
              </p:cNvSpPr>
              <p:nvPr/>
            </p:nvSpPr>
            <p:spPr bwMode="auto">
              <a:xfrm>
                <a:off x="2400" y="2433"/>
                <a:ext cx="330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тема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1" name="Rectangle 667"/>
              <p:cNvSpPr>
                <a:spLocks noChangeArrowheads="1"/>
              </p:cNvSpPr>
              <p:nvPr/>
            </p:nvSpPr>
            <p:spPr bwMode="auto">
              <a:xfrm>
                <a:off x="2667" y="2433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2" name="Rectangle 668"/>
              <p:cNvSpPr>
                <a:spLocks noChangeArrowheads="1"/>
              </p:cNvSpPr>
              <p:nvPr/>
            </p:nvSpPr>
            <p:spPr bwMode="auto">
              <a:xfrm>
                <a:off x="2879" y="2433"/>
                <a:ext cx="204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Здійснення банківських операцій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3" name="Rectangle 669"/>
              <p:cNvSpPr>
                <a:spLocks noChangeArrowheads="1"/>
              </p:cNvSpPr>
              <p:nvPr/>
            </p:nvSpPr>
            <p:spPr bwMode="auto">
              <a:xfrm>
                <a:off x="4803" y="2433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34" name="Rectangle 670"/>
              <p:cNvSpPr>
                <a:spLocks noChangeArrowheads="1"/>
              </p:cNvSpPr>
              <p:nvPr/>
            </p:nvSpPr>
            <p:spPr bwMode="auto">
              <a:xfrm>
                <a:off x="370" y="2376"/>
                <a:ext cx="1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35" name="Line 671"/>
              <p:cNvSpPr>
                <a:spLocks noChangeShapeType="1"/>
              </p:cNvSpPr>
              <p:nvPr/>
            </p:nvSpPr>
            <p:spPr bwMode="auto">
              <a:xfrm>
                <a:off x="370" y="2376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36" name="Line 672"/>
              <p:cNvSpPr>
                <a:spLocks noChangeShapeType="1"/>
              </p:cNvSpPr>
              <p:nvPr/>
            </p:nvSpPr>
            <p:spPr bwMode="auto">
              <a:xfrm>
                <a:off x="370" y="2376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37" name="Rectangle 673"/>
              <p:cNvSpPr>
                <a:spLocks noChangeArrowheads="1"/>
              </p:cNvSpPr>
              <p:nvPr/>
            </p:nvSpPr>
            <p:spPr bwMode="auto">
              <a:xfrm>
                <a:off x="381" y="2376"/>
                <a:ext cx="1085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38" name="Line 674"/>
              <p:cNvSpPr>
                <a:spLocks noChangeShapeType="1"/>
              </p:cNvSpPr>
              <p:nvPr/>
            </p:nvSpPr>
            <p:spPr bwMode="auto">
              <a:xfrm>
                <a:off x="381" y="2376"/>
                <a:ext cx="108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39" name="Rectangle 675"/>
              <p:cNvSpPr>
                <a:spLocks noChangeArrowheads="1"/>
              </p:cNvSpPr>
              <p:nvPr/>
            </p:nvSpPr>
            <p:spPr bwMode="auto">
              <a:xfrm>
                <a:off x="1466" y="2376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40" name="Line 676"/>
              <p:cNvSpPr>
                <a:spLocks noChangeShapeType="1"/>
              </p:cNvSpPr>
              <p:nvPr/>
            </p:nvSpPr>
            <p:spPr bwMode="auto">
              <a:xfrm>
                <a:off x="1466" y="2376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41" name="Line 677"/>
              <p:cNvSpPr>
                <a:spLocks noChangeShapeType="1"/>
              </p:cNvSpPr>
              <p:nvPr/>
            </p:nvSpPr>
            <p:spPr bwMode="auto">
              <a:xfrm>
                <a:off x="1466" y="2376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42" name="Rectangle 678"/>
              <p:cNvSpPr>
                <a:spLocks noChangeArrowheads="1"/>
              </p:cNvSpPr>
              <p:nvPr/>
            </p:nvSpPr>
            <p:spPr bwMode="auto">
              <a:xfrm>
                <a:off x="1476" y="2376"/>
                <a:ext cx="132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43" name="Line 679"/>
              <p:cNvSpPr>
                <a:spLocks noChangeShapeType="1"/>
              </p:cNvSpPr>
              <p:nvPr/>
            </p:nvSpPr>
            <p:spPr bwMode="auto">
              <a:xfrm>
                <a:off x="1476" y="2376"/>
                <a:ext cx="13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00" name="Rectangle 680"/>
              <p:cNvSpPr>
                <a:spLocks noChangeArrowheads="1"/>
              </p:cNvSpPr>
              <p:nvPr/>
            </p:nvSpPr>
            <p:spPr bwMode="auto">
              <a:xfrm>
                <a:off x="2797" y="2376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01" name="Line 681"/>
              <p:cNvSpPr>
                <a:spLocks noChangeShapeType="1"/>
              </p:cNvSpPr>
              <p:nvPr/>
            </p:nvSpPr>
            <p:spPr bwMode="auto">
              <a:xfrm>
                <a:off x="2797" y="2376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43" name="Line 682"/>
              <p:cNvSpPr>
                <a:spLocks noChangeShapeType="1"/>
              </p:cNvSpPr>
              <p:nvPr/>
            </p:nvSpPr>
            <p:spPr bwMode="auto">
              <a:xfrm>
                <a:off x="2797" y="2376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44" name="Rectangle 683"/>
              <p:cNvSpPr>
                <a:spLocks noChangeArrowheads="1"/>
              </p:cNvSpPr>
              <p:nvPr/>
            </p:nvSpPr>
            <p:spPr bwMode="auto">
              <a:xfrm>
                <a:off x="2807" y="2376"/>
                <a:ext cx="2213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45" name="Line 684"/>
              <p:cNvSpPr>
                <a:spLocks noChangeShapeType="1"/>
              </p:cNvSpPr>
              <p:nvPr/>
            </p:nvSpPr>
            <p:spPr bwMode="auto">
              <a:xfrm>
                <a:off x="2807" y="2376"/>
                <a:ext cx="221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46" name="Rectangle 685"/>
              <p:cNvSpPr>
                <a:spLocks noChangeArrowheads="1"/>
              </p:cNvSpPr>
              <p:nvPr/>
            </p:nvSpPr>
            <p:spPr bwMode="auto">
              <a:xfrm>
                <a:off x="5020" y="2376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47" name="Line 686"/>
              <p:cNvSpPr>
                <a:spLocks noChangeShapeType="1"/>
              </p:cNvSpPr>
              <p:nvPr/>
            </p:nvSpPr>
            <p:spPr bwMode="auto">
              <a:xfrm>
                <a:off x="5020" y="2376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48" name="Line 687"/>
              <p:cNvSpPr>
                <a:spLocks noChangeShapeType="1"/>
              </p:cNvSpPr>
              <p:nvPr/>
            </p:nvSpPr>
            <p:spPr bwMode="auto">
              <a:xfrm>
                <a:off x="5020" y="2376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49" name="Rectangle 688"/>
              <p:cNvSpPr>
                <a:spLocks noChangeArrowheads="1"/>
              </p:cNvSpPr>
              <p:nvPr/>
            </p:nvSpPr>
            <p:spPr bwMode="auto">
              <a:xfrm>
                <a:off x="370" y="2383"/>
                <a:ext cx="11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50" name="Line 689"/>
              <p:cNvSpPr>
                <a:spLocks noChangeShapeType="1"/>
              </p:cNvSpPr>
              <p:nvPr/>
            </p:nvSpPr>
            <p:spPr bwMode="auto">
              <a:xfrm>
                <a:off x="370" y="2383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51" name="Rectangle 690"/>
              <p:cNvSpPr>
                <a:spLocks noChangeArrowheads="1"/>
              </p:cNvSpPr>
              <p:nvPr/>
            </p:nvSpPr>
            <p:spPr bwMode="auto">
              <a:xfrm>
                <a:off x="1466" y="2383"/>
                <a:ext cx="10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52" name="Line 691"/>
              <p:cNvSpPr>
                <a:spLocks noChangeShapeType="1"/>
              </p:cNvSpPr>
              <p:nvPr/>
            </p:nvSpPr>
            <p:spPr bwMode="auto">
              <a:xfrm>
                <a:off x="1466" y="2383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53" name="Rectangle 692"/>
              <p:cNvSpPr>
                <a:spLocks noChangeArrowheads="1"/>
              </p:cNvSpPr>
              <p:nvPr/>
            </p:nvSpPr>
            <p:spPr bwMode="auto">
              <a:xfrm>
                <a:off x="2797" y="2383"/>
                <a:ext cx="10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54" name="Line 693"/>
              <p:cNvSpPr>
                <a:spLocks noChangeShapeType="1"/>
              </p:cNvSpPr>
              <p:nvPr/>
            </p:nvSpPr>
            <p:spPr bwMode="auto">
              <a:xfrm>
                <a:off x="2797" y="2383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55" name="Rectangle 694"/>
              <p:cNvSpPr>
                <a:spLocks noChangeArrowheads="1"/>
              </p:cNvSpPr>
              <p:nvPr/>
            </p:nvSpPr>
            <p:spPr bwMode="auto">
              <a:xfrm>
                <a:off x="5020" y="2383"/>
                <a:ext cx="10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56" name="Line 695"/>
              <p:cNvSpPr>
                <a:spLocks noChangeShapeType="1"/>
              </p:cNvSpPr>
              <p:nvPr/>
            </p:nvSpPr>
            <p:spPr bwMode="auto">
              <a:xfrm>
                <a:off x="5020" y="2383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857" name="Rectangle 696"/>
              <p:cNvSpPr>
                <a:spLocks noChangeArrowheads="1"/>
              </p:cNvSpPr>
              <p:nvPr/>
            </p:nvSpPr>
            <p:spPr bwMode="auto">
              <a:xfrm>
                <a:off x="452" y="2613"/>
                <a:ext cx="987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Міжбанківська </a:t>
                </a: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58" name="Rectangle 697"/>
              <p:cNvSpPr>
                <a:spLocks noChangeArrowheads="1"/>
              </p:cNvSpPr>
              <p:nvPr/>
            </p:nvSpPr>
            <p:spPr bwMode="auto">
              <a:xfrm>
                <a:off x="452" y="2701"/>
                <a:ext cx="66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валютна б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59" name="Rectangle 698"/>
              <p:cNvSpPr>
                <a:spLocks noChangeArrowheads="1"/>
              </p:cNvSpPr>
              <p:nvPr/>
            </p:nvSpPr>
            <p:spPr bwMode="auto">
              <a:xfrm>
                <a:off x="1038" y="2701"/>
                <a:ext cx="96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і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60" name="Rectangle 699"/>
              <p:cNvSpPr>
                <a:spLocks noChangeArrowheads="1"/>
              </p:cNvSpPr>
              <p:nvPr/>
            </p:nvSpPr>
            <p:spPr bwMode="auto">
              <a:xfrm>
                <a:off x="1075" y="2701"/>
                <a:ext cx="284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ржа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61" name="Rectangle 700"/>
              <p:cNvSpPr>
                <a:spLocks noChangeArrowheads="1"/>
              </p:cNvSpPr>
              <p:nvPr/>
            </p:nvSpPr>
            <p:spPr bwMode="auto">
              <a:xfrm>
                <a:off x="1300" y="2701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62" name="Rectangle 701"/>
              <p:cNvSpPr>
                <a:spLocks noChangeArrowheads="1"/>
              </p:cNvSpPr>
              <p:nvPr/>
            </p:nvSpPr>
            <p:spPr bwMode="auto">
              <a:xfrm>
                <a:off x="1549" y="2657"/>
                <a:ext cx="1064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Валютний ринок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63" name="Rectangle 702"/>
              <p:cNvSpPr>
                <a:spLocks noChangeArrowheads="1"/>
              </p:cNvSpPr>
              <p:nvPr/>
            </p:nvSpPr>
            <p:spPr bwMode="auto">
              <a:xfrm>
                <a:off x="2525" y="2657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44" name="Rectangle 703"/>
              <p:cNvSpPr>
                <a:spLocks noChangeArrowheads="1"/>
              </p:cNvSpPr>
              <p:nvPr/>
            </p:nvSpPr>
            <p:spPr bwMode="auto">
              <a:xfrm>
                <a:off x="2879" y="2657"/>
                <a:ext cx="1835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Організація торгівлі валютою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45" name="Rectangle 704"/>
              <p:cNvSpPr>
                <a:spLocks noChangeArrowheads="1"/>
              </p:cNvSpPr>
              <p:nvPr/>
            </p:nvSpPr>
            <p:spPr bwMode="auto">
              <a:xfrm>
                <a:off x="4602" y="2657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46" name="Rectangle 705"/>
              <p:cNvSpPr>
                <a:spLocks noChangeArrowheads="1"/>
              </p:cNvSpPr>
              <p:nvPr/>
            </p:nvSpPr>
            <p:spPr bwMode="auto">
              <a:xfrm>
                <a:off x="370" y="2599"/>
                <a:ext cx="1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47" name="Line 706"/>
              <p:cNvSpPr>
                <a:spLocks noChangeShapeType="1"/>
              </p:cNvSpPr>
              <p:nvPr/>
            </p:nvSpPr>
            <p:spPr bwMode="auto">
              <a:xfrm>
                <a:off x="370" y="2599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48" name="Line 707"/>
              <p:cNvSpPr>
                <a:spLocks noChangeShapeType="1"/>
              </p:cNvSpPr>
              <p:nvPr/>
            </p:nvSpPr>
            <p:spPr bwMode="auto">
              <a:xfrm>
                <a:off x="370" y="2599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49" name="Rectangle 708"/>
              <p:cNvSpPr>
                <a:spLocks noChangeArrowheads="1"/>
              </p:cNvSpPr>
              <p:nvPr/>
            </p:nvSpPr>
            <p:spPr bwMode="auto">
              <a:xfrm>
                <a:off x="381" y="2599"/>
                <a:ext cx="1085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50" name="Line 709"/>
              <p:cNvSpPr>
                <a:spLocks noChangeShapeType="1"/>
              </p:cNvSpPr>
              <p:nvPr/>
            </p:nvSpPr>
            <p:spPr bwMode="auto">
              <a:xfrm>
                <a:off x="381" y="2599"/>
                <a:ext cx="108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51" name="Rectangle 710"/>
              <p:cNvSpPr>
                <a:spLocks noChangeArrowheads="1"/>
              </p:cNvSpPr>
              <p:nvPr/>
            </p:nvSpPr>
            <p:spPr bwMode="auto">
              <a:xfrm>
                <a:off x="1466" y="2599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52" name="Line 711"/>
              <p:cNvSpPr>
                <a:spLocks noChangeShapeType="1"/>
              </p:cNvSpPr>
              <p:nvPr/>
            </p:nvSpPr>
            <p:spPr bwMode="auto">
              <a:xfrm>
                <a:off x="1466" y="259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53" name="Line 712"/>
              <p:cNvSpPr>
                <a:spLocks noChangeShapeType="1"/>
              </p:cNvSpPr>
              <p:nvPr/>
            </p:nvSpPr>
            <p:spPr bwMode="auto">
              <a:xfrm>
                <a:off x="1466" y="2599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54" name="Rectangle 713"/>
              <p:cNvSpPr>
                <a:spLocks noChangeArrowheads="1"/>
              </p:cNvSpPr>
              <p:nvPr/>
            </p:nvSpPr>
            <p:spPr bwMode="auto">
              <a:xfrm>
                <a:off x="1476" y="2599"/>
                <a:ext cx="132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55" name="Line 714"/>
              <p:cNvSpPr>
                <a:spLocks noChangeShapeType="1"/>
              </p:cNvSpPr>
              <p:nvPr/>
            </p:nvSpPr>
            <p:spPr bwMode="auto">
              <a:xfrm>
                <a:off x="1476" y="2599"/>
                <a:ext cx="13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56" name="Rectangle 715"/>
              <p:cNvSpPr>
                <a:spLocks noChangeArrowheads="1"/>
              </p:cNvSpPr>
              <p:nvPr/>
            </p:nvSpPr>
            <p:spPr bwMode="auto">
              <a:xfrm>
                <a:off x="2797" y="2599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57" name="Line 716"/>
              <p:cNvSpPr>
                <a:spLocks noChangeShapeType="1"/>
              </p:cNvSpPr>
              <p:nvPr/>
            </p:nvSpPr>
            <p:spPr bwMode="auto">
              <a:xfrm>
                <a:off x="2797" y="259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58" name="Line 717"/>
              <p:cNvSpPr>
                <a:spLocks noChangeShapeType="1"/>
              </p:cNvSpPr>
              <p:nvPr/>
            </p:nvSpPr>
            <p:spPr bwMode="auto">
              <a:xfrm>
                <a:off x="2797" y="2599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59" name="Rectangle 718"/>
              <p:cNvSpPr>
                <a:spLocks noChangeArrowheads="1"/>
              </p:cNvSpPr>
              <p:nvPr/>
            </p:nvSpPr>
            <p:spPr bwMode="auto">
              <a:xfrm>
                <a:off x="2807" y="2599"/>
                <a:ext cx="2213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60" name="Line 719"/>
              <p:cNvSpPr>
                <a:spLocks noChangeShapeType="1"/>
              </p:cNvSpPr>
              <p:nvPr/>
            </p:nvSpPr>
            <p:spPr bwMode="auto">
              <a:xfrm>
                <a:off x="2807" y="2599"/>
                <a:ext cx="221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61" name="Rectangle 720"/>
              <p:cNvSpPr>
                <a:spLocks noChangeArrowheads="1"/>
              </p:cNvSpPr>
              <p:nvPr/>
            </p:nvSpPr>
            <p:spPr bwMode="auto">
              <a:xfrm>
                <a:off x="5020" y="2599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62" name="Line 721"/>
              <p:cNvSpPr>
                <a:spLocks noChangeShapeType="1"/>
              </p:cNvSpPr>
              <p:nvPr/>
            </p:nvSpPr>
            <p:spPr bwMode="auto">
              <a:xfrm>
                <a:off x="5020" y="259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63" name="Line 722"/>
              <p:cNvSpPr>
                <a:spLocks noChangeShapeType="1"/>
              </p:cNvSpPr>
              <p:nvPr/>
            </p:nvSpPr>
            <p:spPr bwMode="auto">
              <a:xfrm>
                <a:off x="5020" y="2599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64" name="Rectangle 723"/>
              <p:cNvSpPr>
                <a:spLocks noChangeArrowheads="1"/>
              </p:cNvSpPr>
              <p:nvPr/>
            </p:nvSpPr>
            <p:spPr bwMode="auto">
              <a:xfrm>
                <a:off x="370" y="2606"/>
                <a:ext cx="11" cy="21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65" name="Line 724"/>
              <p:cNvSpPr>
                <a:spLocks noChangeShapeType="1"/>
              </p:cNvSpPr>
              <p:nvPr/>
            </p:nvSpPr>
            <p:spPr bwMode="auto">
              <a:xfrm>
                <a:off x="370" y="2606"/>
                <a:ext cx="0" cy="2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66" name="Rectangle 725"/>
              <p:cNvSpPr>
                <a:spLocks noChangeArrowheads="1"/>
              </p:cNvSpPr>
              <p:nvPr/>
            </p:nvSpPr>
            <p:spPr bwMode="auto">
              <a:xfrm>
                <a:off x="1466" y="2606"/>
                <a:ext cx="10" cy="21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67" name="Line 726"/>
              <p:cNvSpPr>
                <a:spLocks noChangeShapeType="1"/>
              </p:cNvSpPr>
              <p:nvPr/>
            </p:nvSpPr>
            <p:spPr bwMode="auto">
              <a:xfrm>
                <a:off x="1466" y="2606"/>
                <a:ext cx="0" cy="2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68" name="Rectangle 727"/>
              <p:cNvSpPr>
                <a:spLocks noChangeArrowheads="1"/>
              </p:cNvSpPr>
              <p:nvPr/>
            </p:nvSpPr>
            <p:spPr bwMode="auto">
              <a:xfrm>
                <a:off x="2797" y="2606"/>
                <a:ext cx="10" cy="21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69" name="Line 728"/>
              <p:cNvSpPr>
                <a:spLocks noChangeShapeType="1"/>
              </p:cNvSpPr>
              <p:nvPr/>
            </p:nvSpPr>
            <p:spPr bwMode="auto">
              <a:xfrm>
                <a:off x="2797" y="2606"/>
                <a:ext cx="0" cy="2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70" name="Rectangle 729"/>
              <p:cNvSpPr>
                <a:spLocks noChangeArrowheads="1"/>
              </p:cNvSpPr>
              <p:nvPr/>
            </p:nvSpPr>
            <p:spPr bwMode="auto">
              <a:xfrm>
                <a:off x="5020" y="2606"/>
                <a:ext cx="10" cy="21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71" name="Line 730"/>
              <p:cNvSpPr>
                <a:spLocks noChangeShapeType="1"/>
              </p:cNvSpPr>
              <p:nvPr/>
            </p:nvSpPr>
            <p:spPr bwMode="auto">
              <a:xfrm>
                <a:off x="5020" y="2606"/>
                <a:ext cx="0" cy="2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72" name="Rectangle 731"/>
              <p:cNvSpPr>
                <a:spLocks noChangeArrowheads="1"/>
              </p:cNvSpPr>
              <p:nvPr/>
            </p:nvSpPr>
            <p:spPr bwMode="auto">
              <a:xfrm>
                <a:off x="452" y="2891"/>
                <a:ext cx="679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Державна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73" name="Rectangle 732"/>
              <p:cNvSpPr>
                <a:spLocks noChangeArrowheads="1"/>
              </p:cNvSpPr>
              <p:nvPr/>
            </p:nvSpPr>
            <p:spPr bwMode="auto">
              <a:xfrm>
                <a:off x="452" y="2979"/>
                <a:ext cx="486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комісія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74" name="Rectangle 733"/>
              <p:cNvSpPr>
                <a:spLocks noChangeArrowheads="1"/>
              </p:cNvSpPr>
              <p:nvPr/>
            </p:nvSpPr>
            <p:spPr bwMode="auto">
              <a:xfrm>
                <a:off x="868" y="2979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75" name="Rectangle 734"/>
              <p:cNvSpPr>
                <a:spLocks noChangeArrowheads="1"/>
              </p:cNvSpPr>
              <p:nvPr/>
            </p:nvSpPr>
            <p:spPr bwMode="auto">
              <a:xfrm>
                <a:off x="903" y="2979"/>
                <a:ext cx="590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з цінних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76" name="Rectangle 735"/>
              <p:cNvSpPr>
                <a:spLocks noChangeArrowheads="1"/>
              </p:cNvSpPr>
              <p:nvPr/>
            </p:nvSpPr>
            <p:spPr bwMode="auto">
              <a:xfrm>
                <a:off x="452" y="3068"/>
                <a:ext cx="698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паперів та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77" name="Rectangle 736"/>
              <p:cNvSpPr>
                <a:spLocks noChangeArrowheads="1"/>
              </p:cNvSpPr>
              <p:nvPr/>
            </p:nvSpPr>
            <p:spPr bwMode="auto">
              <a:xfrm>
                <a:off x="452" y="3156"/>
                <a:ext cx="363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фонд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78" name="Rectangle 737"/>
              <p:cNvSpPr>
                <a:spLocks noChangeArrowheads="1"/>
              </p:cNvSpPr>
              <p:nvPr/>
            </p:nvSpPr>
            <p:spPr bwMode="auto">
              <a:xfrm>
                <a:off x="749" y="3156"/>
                <a:ext cx="127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о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79" name="Rectangle 738"/>
              <p:cNvSpPr>
                <a:spLocks noChangeArrowheads="1"/>
              </p:cNvSpPr>
              <p:nvPr/>
            </p:nvSpPr>
            <p:spPr bwMode="auto">
              <a:xfrm>
                <a:off x="817" y="3156"/>
                <a:ext cx="354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вого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80" name="Rectangle 739"/>
              <p:cNvSpPr>
                <a:spLocks noChangeArrowheads="1"/>
              </p:cNvSpPr>
              <p:nvPr/>
            </p:nvSpPr>
            <p:spPr bwMode="auto">
              <a:xfrm>
                <a:off x="452" y="3245"/>
                <a:ext cx="414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ринку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81" name="Rectangle 740"/>
              <p:cNvSpPr>
                <a:spLocks noChangeArrowheads="1"/>
              </p:cNvSpPr>
              <p:nvPr/>
            </p:nvSpPr>
            <p:spPr bwMode="auto">
              <a:xfrm>
                <a:off x="798" y="3245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82" name="Rectangle 741"/>
              <p:cNvSpPr>
                <a:spLocks noChangeArrowheads="1"/>
              </p:cNvSpPr>
              <p:nvPr/>
            </p:nvSpPr>
            <p:spPr bwMode="auto">
              <a:xfrm>
                <a:off x="1549" y="3068"/>
                <a:ext cx="111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Ринок цінних пап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83" name="Rectangle 742"/>
              <p:cNvSpPr>
                <a:spLocks noChangeArrowheads="1"/>
              </p:cNvSpPr>
              <p:nvPr/>
            </p:nvSpPr>
            <p:spPr bwMode="auto">
              <a:xfrm>
                <a:off x="2503" y="3068"/>
                <a:ext cx="118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е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84" name="Rectangle 743"/>
              <p:cNvSpPr>
                <a:spLocks noChangeArrowheads="1"/>
              </p:cNvSpPr>
              <p:nvPr/>
            </p:nvSpPr>
            <p:spPr bwMode="auto">
              <a:xfrm>
                <a:off x="2557" y="3068"/>
                <a:ext cx="23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рів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85" name="Rectangle 744"/>
              <p:cNvSpPr>
                <a:spLocks noChangeArrowheads="1"/>
              </p:cNvSpPr>
              <p:nvPr/>
            </p:nvSpPr>
            <p:spPr bwMode="auto">
              <a:xfrm>
                <a:off x="2715" y="3068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86" name="Rectangle 745"/>
              <p:cNvSpPr>
                <a:spLocks noChangeArrowheads="1"/>
              </p:cNvSpPr>
              <p:nvPr/>
            </p:nvSpPr>
            <p:spPr bwMode="auto">
              <a:xfrm>
                <a:off x="2879" y="2847"/>
                <a:ext cx="2137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Реєстрація випуску цінних паперів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87" name="Rectangle 746"/>
              <p:cNvSpPr>
                <a:spLocks noChangeArrowheads="1"/>
              </p:cNvSpPr>
              <p:nvPr/>
            </p:nvSpPr>
            <p:spPr bwMode="auto">
              <a:xfrm>
                <a:off x="4991" y="2847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88" name="Rectangle 747"/>
              <p:cNvSpPr>
                <a:spLocks noChangeArrowheads="1"/>
              </p:cNvSpPr>
              <p:nvPr/>
            </p:nvSpPr>
            <p:spPr bwMode="auto">
              <a:xfrm>
                <a:off x="2879" y="2936"/>
                <a:ext cx="199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(крім державних); ліцензування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89" name="Rectangle 748"/>
              <p:cNvSpPr>
                <a:spLocks noChangeArrowheads="1"/>
              </p:cNvSpPr>
              <p:nvPr/>
            </p:nvSpPr>
            <p:spPr bwMode="auto">
              <a:xfrm>
                <a:off x="2879" y="3024"/>
                <a:ext cx="2295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діяльності фінансових посередників;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90" name="Rectangle 749"/>
              <p:cNvSpPr>
                <a:spLocks noChangeArrowheads="1"/>
              </p:cNvSpPr>
              <p:nvPr/>
            </p:nvSpPr>
            <p:spPr bwMode="auto">
              <a:xfrm>
                <a:off x="2879" y="3113"/>
                <a:ext cx="245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рег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91" name="Rectangle 750"/>
              <p:cNvSpPr>
                <a:spLocks noChangeArrowheads="1"/>
              </p:cNvSpPr>
              <p:nvPr/>
            </p:nvSpPr>
            <p:spPr bwMode="auto">
              <a:xfrm>
                <a:off x="3047" y="3113"/>
                <a:ext cx="127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у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92" name="Rectangle 751"/>
              <p:cNvSpPr>
                <a:spLocks noChangeArrowheads="1"/>
              </p:cNvSpPr>
              <p:nvPr/>
            </p:nvSpPr>
            <p:spPr bwMode="auto">
              <a:xfrm>
                <a:off x="3107" y="3113"/>
                <a:ext cx="1797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лювання операцій з цінними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93" name="Rectangle 752"/>
              <p:cNvSpPr>
                <a:spLocks noChangeArrowheads="1"/>
              </p:cNvSpPr>
              <p:nvPr/>
            </p:nvSpPr>
            <p:spPr bwMode="auto">
              <a:xfrm>
                <a:off x="2879" y="3201"/>
                <a:ext cx="1970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паперами; нагляд за діяльністю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94" name="Rectangle 753"/>
              <p:cNvSpPr>
                <a:spLocks noChangeArrowheads="1"/>
              </p:cNvSpPr>
              <p:nvPr/>
            </p:nvSpPr>
            <p:spPr bwMode="auto">
              <a:xfrm>
                <a:off x="2879" y="3289"/>
                <a:ext cx="260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суб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95" name="Rectangle 754"/>
              <p:cNvSpPr>
                <a:spLocks noChangeArrowheads="1"/>
              </p:cNvSpPr>
              <p:nvPr/>
            </p:nvSpPr>
            <p:spPr bwMode="auto">
              <a:xfrm>
                <a:off x="3057" y="3289"/>
                <a:ext cx="103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’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96" name="Rectangle 755"/>
              <p:cNvSpPr>
                <a:spLocks noChangeArrowheads="1"/>
              </p:cNvSpPr>
              <p:nvPr/>
            </p:nvSpPr>
            <p:spPr bwMode="auto">
              <a:xfrm>
                <a:off x="3098" y="3289"/>
                <a:ext cx="743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єктів ринку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97" name="Rectangle 756"/>
              <p:cNvSpPr>
                <a:spLocks noChangeArrowheads="1"/>
              </p:cNvSpPr>
              <p:nvPr/>
            </p:nvSpPr>
            <p:spPr bwMode="auto">
              <a:xfrm>
                <a:off x="3701" y="3289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98" name="Rectangle 757"/>
              <p:cNvSpPr>
                <a:spLocks noChangeArrowheads="1"/>
              </p:cNvSpPr>
              <p:nvPr/>
            </p:nvSpPr>
            <p:spPr bwMode="auto">
              <a:xfrm>
                <a:off x="370" y="2823"/>
                <a:ext cx="1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399" name="Line 758"/>
              <p:cNvSpPr>
                <a:spLocks noChangeShapeType="1"/>
              </p:cNvSpPr>
              <p:nvPr/>
            </p:nvSpPr>
            <p:spPr bwMode="auto">
              <a:xfrm>
                <a:off x="370" y="2823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00" name="Line 759"/>
              <p:cNvSpPr>
                <a:spLocks noChangeShapeType="1"/>
              </p:cNvSpPr>
              <p:nvPr/>
            </p:nvSpPr>
            <p:spPr bwMode="auto">
              <a:xfrm>
                <a:off x="370" y="2823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01" name="Rectangle 760"/>
              <p:cNvSpPr>
                <a:spLocks noChangeArrowheads="1"/>
              </p:cNvSpPr>
              <p:nvPr/>
            </p:nvSpPr>
            <p:spPr bwMode="auto">
              <a:xfrm>
                <a:off x="381" y="2823"/>
                <a:ext cx="1085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02" name="Line 761"/>
              <p:cNvSpPr>
                <a:spLocks noChangeShapeType="1"/>
              </p:cNvSpPr>
              <p:nvPr/>
            </p:nvSpPr>
            <p:spPr bwMode="auto">
              <a:xfrm>
                <a:off x="381" y="2823"/>
                <a:ext cx="108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03" name="Rectangle 762"/>
              <p:cNvSpPr>
                <a:spLocks noChangeArrowheads="1"/>
              </p:cNvSpPr>
              <p:nvPr/>
            </p:nvSpPr>
            <p:spPr bwMode="auto">
              <a:xfrm>
                <a:off x="1466" y="2823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04" name="Line 763"/>
              <p:cNvSpPr>
                <a:spLocks noChangeShapeType="1"/>
              </p:cNvSpPr>
              <p:nvPr/>
            </p:nvSpPr>
            <p:spPr bwMode="auto">
              <a:xfrm>
                <a:off x="1466" y="282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05" name="Line 764"/>
              <p:cNvSpPr>
                <a:spLocks noChangeShapeType="1"/>
              </p:cNvSpPr>
              <p:nvPr/>
            </p:nvSpPr>
            <p:spPr bwMode="auto">
              <a:xfrm>
                <a:off x="1466" y="2823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06" name="Rectangle 765"/>
              <p:cNvSpPr>
                <a:spLocks noChangeArrowheads="1"/>
              </p:cNvSpPr>
              <p:nvPr/>
            </p:nvSpPr>
            <p:spPr bwMode="auto">
              <a:xfrm>
                <a:off x="1476" y="2823"/>
                <a:ext cx="132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07" name="Line 766"/>
              <p:cNvSpPr>
                <a:spLocks noChangeShapeType="1"/>
              </p:cNvSpPr>
              <p:nvPr/>
            </p:nvSpPr>
            <p:spPr bwMode="auto">
              <a:xfrm>
                <a:off x="1476" y="2823"/>
                <a:ext cx="13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08" name="Rectangle 767"/>
              <p:cNvSpPr>
                <a:spLocks noChangeArrowheads="1"/>
              </p:cNvSpPr>
              <p:nvPr/>
            </p:nvSpPr>
            <p:spPr bwMode="auto">
              <a:xfrm>
                <a:off x="2797" y="2823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09" name="Line 768"/>
              <p:cNvSpPr>
                <a:spLocks noChangeShapeType="1"/>
              </p:cNvSpPr>
              <p:nvPr/>
            </p:nvSpPr>
            <p:spPr bwMode="auto">
              <a:xfrm>
                <a:off x="2797" y="282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10" name="Line 769"/>
              <p:cNvSpPr>
                <a:spLocks noChangeShapeType="1"/>
              </p:cNvSpPr>
              <p:nvPr/>
            </p:nvSpPr>
            <p:spPr bwMode="auto">
              <a:xfrm>
                <a:off x="2797" y="2823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11" name="Rectangle 770"/>
              <p:cNvSpPr>
                <a:spLocks noChangeArrowheads="1"/>
              </p:cNvSpPr>
              <p:nvPr/>
            </p:nvSpPr>
            <p:spPr bwMode="auto">
              <a:xfrm>
                <a:off x="2807" y="2823"/>
                <a:ext cx="2213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12" name="Line 771"/>
              <p:cNvSpPr>
                <a:spLocks noChangeShapeType="1"/>
              </p:cNvSpPr>
              <p:nvPr/>
            </p:nvSpPr>
            <p:spPr bwMode="auto">
              <a:xfrm>
                <a:off x="2807" y="2823"/>
                <a:ext cx="221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13" name="Rectangle 772"/>
              <p:cNvSpPr>
                <a:spLocks noChangeArrowheads="1"/>
              </p:cNvSpPr>
              <p:nvPr/>
            </p:nvSpPr>
            <p:spPr bwMode="auto">
              <a:xfrm>
                <a:off x="5020" y="2823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14" name="Line 773"/>
              <p:cNvSpPr>
                <a:spLocks noChangeShapeType="1"/>
              </p:cNvSpPr>
              <p:nvPr/>
            </p:nvSpPr>
            <p:spPr bwMode="auto">
              <a:xfrm>
                <a:off x="5020" y="282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15" name="Line 774"/>
              <p:cNvSpPr>
                <a:spLocks noChangeShapeType="1"/>
              </p:cNvSpPr>
              <p:nvPr/>
            </p:nvSpPr>
            <p:spPr bwMode="auto">
              <a:xfrm>
                <a:off x="5020" y="2823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16" name="Rectangle 775"/>
              <p:cNvSpPr>
                <a:spLocks noChangeArrowheads="1"/>
              </p:cNvSpPr>
              <p:nvPr/>
            </p:nvSpPr>
            <p:spPr bwMode="auto">
              <a:xfrm>
                <a:off x="370" y="2830"/>
                <a:ext cx="11" cy="59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17" name="Line 776"/>
              <p:cNvSpPr>
                <a:spLocks noChangeShapeType="1"/>
              </p:cNvSpPr>
              <p:nvPr/>
            </p:nvSpPr>
            <p:spPr bwMode="auto">
              <a:xfrm>
                <a:off x="370" y="2830"/>
                <a:ext cx="0" cy="59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18" name="Rectangle 777"/>
              <p:cNvSpPr>
                <a:spLocks noChangeArrowheads="1"/>
              </p:cNvSpPr>
              <p:nvPr/>
            </p:nvSpPr>
            <p:spPr bwMode="auto">
              <a:xfrm>
                <a:off x="1466" y="2830"/>
                <a:ext cx="10" cy="59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19" name="Line 778"/>
              <p:cNvSpPr>
                <a:spLocks noChangeShapeType="1"/>
              </p:cNvSpPr>
              <p:nvPr/>
            </p:nvSpPr>
            <p:spPr bwMode="auto">
              <a:xfrm>
                <a:off x="1466" y="2830"/>
                <a:ext cx="0" cy="59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20" name="Rectangle 779"/>
              <p:cNvSpPr>
                <a:spLocks noChangeArrowheads="1"/>
              </p:cNvSpPr>
              <p:nvPr/>
            </p:nvSpPr>
            <p:spPr bwMode="auto">
              <a:xfrm>
                <a:off x="2797" y="2830"/>
                <a:ext cx="10" cy="59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21" name="Line 780"/>
              <p:cNvSpPr>
                <a:spLocks noChangeShapeType="1"/>
              </p:cNvSpPr>
              <p:nvPr/>
            </p:nvSpPr>
            <p:spPr bwMode="auto">
              <a:xfrm>
                <a:off x="2797" y="2830"/>
                <a:ext cx="0" cy="59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22" name="Rectangle 781"/>
              <p:cNvSpPr>
                <a:spLocks noChangeArrowheads="1"/>
              </p:cNvSpPr>
              <p:nvPr/>
            </p:nvSpPr>
            <p:spPr bwMode="auto">
              <a:xfrm>
                <a:off x="5020" y="2830"/>
                <a:ext cx="10" cy="59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23" name="Line 782"/>
              <p:cNvSpPr>
                <a:spLocks noChangeShapeType="1"/>
              </p:cNvSpPr>
              <p:nvPr/>
            </p:nvSpPr>
            <p:spPr bwMode="auto">
              <a:xfrm>
                <a:off x="5020" y="2830"/>
                <a:ext cx="0" cy="59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24" name="Rectangle 783"/>
              <p:cNvSpPr>
                <a:spLocks noChangeArrowheads="1"/>
              </p:cNvSpPr>
              <p:nvPr/>
            </p:nvSpPr>
            <p:spPr bwMode="auto">
              <a:xfrm>
                <a:off x="452" y="3532"/>
                <a:ext cx="686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Фондова б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25" name="Rectangle 784"/>
              <p:cNvSpPr>
                <a:spLocks noChangeArrowheads="1"/>
              </p:cNvSpPr>
              <p:nvPr/>
            </p:nvSpPr>
            <p:spPr bwMode="auto">
              <a:xfrm>
                <a:off x="1062" y="3532"/>
                <a:ext cx="96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і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26" name="Rectangle 785"/>
              <p:cNvSpPr>
                <a:spLocks noChangeArrowheads="1"/>
              </p:cNvSpPr>
              <p:nvPr/>
            </p:nvSpPr>
            <p:spPr bwMode="auto">
              <a:xfrm>
                <a:off x="1099" y="3532"/>
                <a:ext cx="284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ржа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27" name="Rectangle 786"/>
              <p:cNvSpPr>
                <a:spLocks noChangeArrowheads="1"/>
              </p:cNvSpPr>
              <p:nvPr/>
            </p:nvSpPr>
            <p:spPr bwMode="auto">
              <a:xfrm>
                <a:off x="1322" y="3532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28" name="Rectangle 787"/>
              <p:cNvSpPr>
                <a:spLocks noChangeArrowheads="1"/>
              </p:cNvSpPr>
              <p:nvPr/>
            </p:nvSpPr>
            <p:spPr bwMode="auto">
              <a:xfrm>
                <a:off x="1549" y="3532"/>
                <a:ext cx="354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Рино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29" name="Rectangle 788"/>
              <p:cNvSpPr>
                <a:spLocks noChangeArrowheads="1"/>
              </p:cNvSpPr>
              <p:nvPr/>
            </p:nvSpPr>
            <p:spPr bwMode="auto">
              <a:xfrm>
                <a:off x="1820" y="3532"/>
                <a:ext cx="816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к цінних пап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30" name="Rectangle 789"/>
              <p:cNvSpPr>
                <a:spLocks noChangeArrowheads="1"/>
              </p:cNvSpPr>
              <p:nvPr/>
            </p:nvSpPr>
            <p:spPr bwMode="auto">
              <a:xfrm>
                <a:off x="2503" y="3532"/>
                <a:ext cx="118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е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31" name="Rectangle 790"/>
              <p:cNvSpPr>
                <a:spLocks noChangeArrowheads="1"/>
              </p:cNvSpPr>
              <p:nvPr/>
            </p:nvSpPr>
            <p:spPr bwMode="auto">
              <a:xfrm>
                <a:off x="2557" y="3532"/>
                <a:ext cx="23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рів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32" name="Rectangle 791"/>
              <p:cNvSpPr>
                <a:spLocks noChangeArrowheads="1"/>
              </p:cNvSpPr>
              <p:nvPr/>
            </p:nvSpPr>
            <p:spPr bwMode="auto">
              <a:xfrm>
                <a:off x="2715" y="3532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33" name="Rectangle 792"/>
              <p:cNvSpPr>
                <a:spLocks noChangeArrowheads="1"/>
              </p:cNvSpPr>
              <p:nvPr/>
            </p:nvSpPr>
            <p:spPr bwMode="auto">
              <a:xfrm>
                <a:off x="2879" y="3444"/>
                <a:ext cx="1903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Забезпечення функціонування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34" name="Rectangle 793"/>
              <p:cNvSpPr>
                <a:spLocks noChangeArrowheads="1"/>
              </p:cNvSpPr>
              <p:nvPr/>
            </p:nvSpPr>
            <p:spPr bwMode="auto">
              <a:xfrm>
                <a:off x="2879" y="3532"/>
                <a:ext cx="2013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первинного і вторинного ринків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35" name="Rectangle 794"/>
              <p:cNvSpPr>
                <a:spLocks noChangeArrowheads="1"/>
              </p:cNvSpPr>
              <p:nvPr/>
            </p:nvSpPr>
            <p:spPr bwMode="auto">
              <a:xfrm>
                <a:off x="2879" y="3621"/>
                <a:ext cx="17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ці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36" name="Rectangle 795"/>
              <p:cNvSpPr>
                <a:spLocks noChangeArrowheads="1"/>
              </p:cNvSpPr>
              <p:nvPr/>
            </p:nvSpPr>
            <p:spPr bwMode="auto">
              <a:xfrm>
                <a:off x="2989" y="3621"/>
                <a:ext cx="13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н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37" name="Rectangle 796"/>
              <p:cNvSpPr>
                <a:spLocks noChangeArrowheads="1"/>
              </p:cNvSpPr>
              <p:nvPr/>
            </p:nvSpPr>
            <p:spPr bwMode="auto">
              <a:xfrm>
                <a:off x="3061" y="3621"/>
                <a:ext cx="760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них паперів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38" name="Rectangle 797"/>
              <p:cNvSpPr>
                <a:spLocks noChangeArrowheads="1"/>
              </p:cNvSpPr>
              <p:nvPr/>
            </p:nvSpPr>
            <p:spPr bwMode="auto">
              <a:xfrm>
                <a:off x="3743" y="3621"/>
                <a:ext cx="9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</a:t>
                </a:r>
                <a:endPara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39" name="Rectangle 798"/>
              <p:cNvSpPr>
                <a:spLocks noChangeArrowheads="1"/>
              </p:cNvSpPr>
              <p:nvPr/>
            </p:nvSpPr>
            <p:spPr bwMode="auto">
              <a:xfrm>
                <a:off x="370" y="3420"/>
                <a:ext cx="1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40" name="Line 799"/>
              <p:cNvSpPr>
                <a:spLocks noChangeShapeType="1"/>
              </p:cNvSpPr>
              <p:nvPr/>
            </p:nvSpPr>
            <p:spPr bwMode="auto">
              <a:xfrm>
                <a:off x="370" y="3420"/>
                <a:ext cx="1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41" name="Line 800"/>
              <p:cNvSpPr>
                <a:spLocks noChangeShapeType="1"/>
              </p:cNvSpPr>
              <p:nvPr/>
            </p:nvSpPr>
            <p:spPr bwMode="auto">
              <a:xfrm>
                <a:off x="370" y="3420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42" name="Rectangle 801"/>
              <p:cNvSpPr>
                <a:spLocks noChangeArrowheads="1"/>
              </p:cNvSpPr>
              <p:nvPr/>
            </p:nvSpPr>
            <p:spPr bwMode="auto">
              <a:xfrm>
                <a:off x="381" y="3420"/>
                <a:ext cx="1085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43" name="Line 802"/>
              <p:cNvSpPr>
                <a:spLocks noChangeShapeType="1"/>
              </p:cNvSpPr>
              <p:nvPr/>
            </p:nvSpPr>
            <p:spPr bwMode="auto">
              <a:xfrm>
                <a:off x="381" y="3420"/>
                <a:ext cx="108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44" name="Rectangle 803"/>
              <p:cNvSpPr>
                <a:spLocks noChangeArrowheads="1"/>
              </p:cNvSpPr>
              <p:nvPr/>
            </p:nvSpPr>
            <p:spPr bwMode="auto">
              <a:xfrm>
                <a:off x="1466" y="3420"/>
                <a:ext cx="10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45" name="Line 804"/>
              <p:cNvSpPr>
                <a:spLocks noChangeShapeType="1"/>
              </p:cNvSpPr>
              <p:nvPr/>
            </p:nvSpPr>
            <p:spPr bwMode="auto">
              <a:xfrm>
                <a:off x="1466" y="3420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46" name="Line 805"/>
              <p:cNvSpPr>
                <a:spLocks noChangeShapeType="1"/>
              </p:cNvSpPr>
              <p:nvPr/>
            </p:nvSpPr>
            <p:spPr bwMode="auto">
              <a:xfrm>
                <a:off x="1466" y="3420"/>
                <a:ext cx="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47" name="Rectangle 806"/>
              <p:cNvSpPr>
                <a:spLocks noChangeArrowheads="1"/>
              </p:cNvSpPr>
              <p:nvPr/>
            </p:nvSpPr>
            <p:spPr bwMode="auto">
              <a:xfrm>
                <a:off x="1476" y="3420"/>
                <a:ext cx="132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448" name="Line 807"/>
              <p:cNvSpPr>
                <a:spLocks noChangeShapeType="1"/>
              </p:cNvSpPr>
              <p:nvPr/>
            </p:nvSpPr>
            <p:spPr bwMode="auto">
              <a:xfrm>
                <a:off x="1476" y="3420"/>
                <a:ext cx="13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</p:grpSp>
        <p:sp>
          <p:nvSpPr>
            <p:cNvPr id="8" name="Rectangle 809"/>
            <p:cNvSpPr>
              <a:spLocks noChangeArrowheads="1"/>
            </p:cNvSpPr>
            <p:nvPr/>
          </p:nvSpPr>
          <p:spPr bwMode="auto">
            <a:xfrm>
              <a:off x="2797" y="3420"/>
              <a:ext cx="1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" name="Line 810"/>
            <p:cNvSpPr>
              <a:spLocks noChangeShapeType="1"/>
            </p:cNvSpPr>
            <p:nvPr/>
          </p:nvSpPr>
          <p:spPr bwMode="auto">
            <a:xfrm>
              <a:off x="2797" y="3420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0" name="Line 811"/>
            <p:cNvSpPr>
              <a:spLocks noChangeShapeType="1"/>
            </p:cNvSpPr>
            <p:nvPr/>
          </p:nvSpPr>
          <p:spPr bwMode="auto">
            <a:xfrm>
              <a:off x="2797" y="3420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1" name="Rectangle 812"/>
            <p:cNvSpPr>
              <a:spLocks noChangeArrowheads="1"/>
            </p:cNvSpPr>
            <p:nvPr/>
          </p:nvSpPr>
          <p:spPr bwMode="auto">
            <a:xfrm>
              <a:off x="2807" y="3420"/>
              <a:ext cx="2213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2" name="Line 813"/>
            <p:cNvSpPr>
              <a:spLocks noChangeShapeType="1"/>
            </p:cNvSpPr>
            <p:nvPr/>
          </p:nvSpPr>
          <p:spPr bwMode="auto">
            <a:xfrm>
              <a:off x="2807" y="3420"/>
              <a:ext cx="22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3" name="Rectangle 814"/>
            <p:cNvSpPr>
              <a:spLocks noChangeArrowheads="1"/>
            </p:cNvSpPr>
            <p:nvPr/>
          </p:nvSpPr>
          <p:spPr bwMode="auto">
            <a:xfrm>
              <a:off x="5020" y="3420"/>
              <a:ext cx="1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4" name="Line 815"/>
            <p:cNvSpPr>
              <a:spLocks noChangeShapeType="1"/>
            </p:cNvSpPr>
            <p:nvPr/>
          </p:nvSpPr>
          <p:spPr bwMode="auto">
            <a:xfrm>
              <a:off x="5020" y="3420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5" name="Line 816"/>
            <p:cNvSpPr>
              <a:spLocks noChangeShapeType="1"/>
            </p:cNvSpPr>
            <p:nvPr/>
          </p:nvSpPr>
          <p:spPr bwMode="auto">
            <a:xfrm>
              <a:off x="5020" y="3420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6" name="Rectangle 817"/>
            <p:cNvSpPr>
              <a:spLocks noChangeArrowheads="1"/>
            </p:cNvSpPr>
            <p:nvPr/>
          </p:nvSpPr>
          <p:spPr bwMode="auto">
            <a:xfrm>
              <a:off x="370" y="3427"/>
              <a:ext cx="11" cy="32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7" name="Line 818"/>
            <p:cNvSpPr>
              <a:spLocks noChangeShapeType="1"/>
            </p:cNvSpPr>
            <p:nvPr/>
          </p:nvSpPr>
          <p:spPr bwMode="auto">
            <a:xfrm>
              <a:off x="370" y="3427"/>
              <a:ext cx="0" cy="3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8" name="Rectangle 819"/>
            <p:cNvSpPr>
              <a:spLocks noChangeArrowheads="1"/>
            </p:cNvSpPr>
            <p:nvPr/>
          </p:nvSpPr>
          <p:spPr bwMode="auto">
            <a:xfrm>
              <a:off x="1466" y="3427"/>
              <a:ext cx="10" cy="32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9" name="Line 820"/>
            <p:cNvSpPr>
              <a:spLocks noChangeShapeType="1"/>
            </p:cNvSpPr>
            <p:nvPr/>
          </p:nvSpPr>
          <p:spPr bwMode="auto">
            <a:xfrm>
              <a:off x="1466" y="3427"/>
              <a:ext cx="0" cy="3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0" name="Rectangle 821"/>
            <p:cNvSpPr>
              <a:spLocks noChangeArrowheads="1"/>
            </p:cNvSpPr>
            <p:nvPr/>
          </p:nvSpPr>
          <p:spPr bwMode="auto">
            <a:xfrm>
              <a:off x="2797" y="3427"/>
              <a:ext cx="10" cy="32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1" name="Line 822"/>
            <p:cNvSpPr>
              <a:spLocks noChangeShapeType="1"/>
            </p:cNvSpPr>
            <p:nvPr/>
          </p:nvSpPr>
          <p:spPr bwMode="auto">
            <a:xfrm>
              <a:off x="2797" y="3427"/>
              <a:ext cx="0" cy="3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2" name="Rectangle 823"/>
            <p:cNvSpPr>
              <a:spLocks noChangeArrowheads="1"/>
            </p:cNvSpPr>
            <p:nvPr/>
          </p:nvSpPr>
          <p:spPr bwMode="auto">
            <a:xfrm>
              <a:off x="5020" y="3427"/>
              <a:ext cx="10" cy="32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3" name="Line 824"/>
            <p:cNvSpPr>
              <a:spLocks noChangeShapeType="1"/>
            </p:cNvSpPr>
            <p:nvPr/>
          </p:nvSpPr>
          <p:spPr bwMode="auto">
            <a:xfrm>
              <a:off x="5020" y="3427"/>
              <a:ext cx="0" cy="3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" name="Rectangle 825"/>
            <p:cNvSpPr>
              <a:spLocks noChangeArrowheads="1"/>
            </p:cNvSpPr>
            <p:nvPr/>
          </p:nvSpPr>
          <p:spPr bwMode="auto">
            <a:xfrm>
              <a:off x="452" y="3775"/>
              <a:ext cx="84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Інституційні 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826"/>
            <p:cNvSpPr>
              <a:spLocks noChangeArrowheads="1"/>
            </p:cNvSpPr>
            <p:nvPr/>
          </p:nvSpPr>
          <p:spPr bwMode="auto">
            <a:xfrm>
              <a:off x="1216" y="3775"/>
              <a:ext cx="9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827"/>
            <p:cNvSpPr>
              <a:spLocks noChangeArrowheads="1"/>
            </p:cNvSpPr>
            <p:nvPr/>
          </p:nvSpPr>
          <p:spPr bwMode="auto">
            <a:xfrm>
              <a:off x="452" y="3864"/>
              <a:ext cx="29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інве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828"/>
            <p:cNvSpPr>
              <a:spLocks noChangeArrowheads="1"/>
            </p:cNvSpPr>
            <p:nvPr/>
          </p:nvSpPr>
          <p:spPr bwMode="auto">
            <a:xfrm>
              <a:off x="685" y="3864"/>
              <a:ext cx="11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с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829"/>
            <p:cNvSpPr>
              <a:spLocks noChangeArrowheads="1"/>
            </p:cNvSpPr>
            <p:nvPr/>
          </p:nvSpPr>
          <p:spPr bwMode="auto">
            <a:xfrm>
              <a:off x="745" y="3864"/>
              <a:ext cx="332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тори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830"/>
            <p:cNvSpPr>
              <a:spLocks noChangeArrowheads="1"/>
            </p:cNvSpPr>
            <p:nvPr/>
          </p:nvSpPr>
          <p:spPr bwMode="auto">
            <a:xfrm>
              <a:off x="1014" y="3864"/>
              <a:ext cx="9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831"/>
            <p:cNvSpPr>
              <a:spLocks noChangeArrowheads="1"/>
            </p:cNvSpPr>
            <p:nvPr/>
          </p:nvSpPr>
          <p:spPr bwMode="auto">
            <a:xfrm>
              <a:off x="1549" y="3820"/>
              <a:ext cx="1112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Ринок цінних пап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832"/>
            <p:cNvSpPr>
              <a:spLocks noChangeArrowheads="1"/>
            </p:cNvSpPr>
            <p:nvPr/>
          </p:nvSpPr>
          <p:spPr bwMode="auto">
            <a:xfrm>
              <a:off x="2503" y="3820"/>
              <a:ext cx="11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е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16" name="Rectangle 833"/>
            <p:cNvSpPr>
              <a:spLocks noChangeArrowheads="1"/>
            </p:cNvSpPr>
            <p:nvPr/>
          </p:nvSpPr>
          <p:spPr bwMode="auto">
            <a:xfrm>
              <a:off x="2557" y="3820"/>
              <a:ext cx="23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рів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17" name="Rectangle 834"/>
            <p:cNvSpPr>
              <a:spLocks noChangeArrowheads="1"/>
            </p:cNvSpPr>
            <p:nvPr/>
          </p:nvSpPr>
          <p:spPr bwMode="auto">
            <a:xfrm>
              <a:off x="2715" y="3820"/>
              <a:ext cx="9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19" name="Rectangle 835"/>
            <p:cNvSpPr>
              <a:spLocks noChangeArrowheads="1"/>
            </p:cNvSpPr>
            <p:nvPr/>
          </p:nvSpPr>
          <p:spPr bwMode="auto">
            <a:xfrm>
              <a:off x="2879" y="3775"/>
              <a:ext cx="1770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Мобілізація та інвестування 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0" name="Rectangle 836"/>
            <p:cNvSpPr>
              <a:spLocks noChangeArrowheads="1"/>
            </p:cNvSpPr>
            <p:nvPr/>
          </p:nvSpPr>
          <p:spPr bwMode="auto">
            <a:xfrm>
              <a:off x="2879" y="3864"/>
              <a:ext cx="1277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фінансових ресурсів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1" name="Rectangle 837"/>
            <p:cNvSpPr>
              <a:spLocks noChangeArrowheads="1"/>
            </p:cNvSpPr>
            <p:nvPr/>
          </p:nvSpPr>
          <p:spPr bwMode="auto">
            <a:xfrm>
              <a:off x="4062" y="3864"/>
              <a:ext cx="9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2" name="Rectangle 838"/>
            <p:cNvSpPr>
              <a:spLocks noChangeArrowheads="1"/>
            </p:cNvSpPr>
            <p:nvPr/>
          </p:nvSpPr>
          <p:spPr bwMode="auto">
            <a:xfrm>
              <a:off x="370" y="3751"/>
              <a:ext cx="1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23" name="Line 839"/>
            <p:cNvSpPr>
              <a:spLocks noChangeShapeType="1"/>
            </p:cNvSpPr>
            <p:nvPr/>
          </p:nvSpPr>
          <p:spPr bwMode="auto">
            <a:xfrm>
              <a:off x="370" y="3751"/>
              <a:ext cx="1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24" name="Line 840"/>
            <p:cNvSpPr>
              <a:spLocks noChangeShapeType="1"/>
            </p:cNvSpPr>
            <p:nvPr/>
          </p:nvSpPr>
          <p:spPr bwMode="auto">
            <a:xfrm>
              <a:off x="370" y="3751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25" name="Rectangle 841"/>
            <p:cNvSpPr>
              <a:spLocks noChangeArrowheads="1"/>
            </p:cNvSpPr>
            <p:nvPr/>
          </p:nvSpPr>
          <p:spPr bwMode="auto">
            <a:xfrm>
              <a:off x="381" y="3751"/>
              <a:ext cx="108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26" name="Line 842"/>
            <p:cNvSpPr>
              <a:spLocks noChangeShapeType="1"/>
            </p:cNvSpPr>
            <p:nvPr/>
          </p:nvSpPr>
          <p:spPr bwMode="auto">
            <a:xfrm>
              <a:off x="381" y="3751"/>
              <a:ext cx="108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27" name="Rectangle 843"/>
            <p:cNvSpPr>
              <a:spLocks noChangeArrowheads="1"/>
            </p:cNvSpPr>
            <p:nvPr/>
          </p:nvSpPr>
          <p:spPr bwMode="auto">
            <a:xfrm>
              <a:off x="1466" y="3751"/>
              <a:ext cx="1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28" name="Line 844"/>
            <p:cNvSpPr>
              <a:spLocks noChangeShapeType="1"/>
            </p:cNvSpPr>
            <p:nvPr/>
          </p:nvSpPr>
          <p:spPr bwMode="auto">
            <a:xfrm>
              <a:off x="1466" y="375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29" name="Line 845"/>
            <p:cNvSpPr>
              <a:spLocks noChangeShapeType="1"/>
            </p:cNvSpPr>
            <p:nvPr/>
          </p:nvSpPr>
          <p:spPr bwMode="auto">
            <a:xfrm>
              <a:off x="1466" y="3751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30" name="Rectangle 846"/>
            <p:cNvSpPr>
              <a:spLocks noChangeArrowheads="1"/>
            </p:cNvSpPr>
            <p:nvPr/>
          </p:nvSpPr>
          <p:spPr bwMode="auto">
            <a:xfrm>
              <a:off x="1476" y="3751"/>
              <a:ext cx="132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31" name="Line 847"/>
            <p:cNvSpPr>
              <a:spLocks noChangeShapeType="1"/>
            </p:cNvSpPr>
            <p:nvPr/>
          </p:nvSpPr>
          <p:spPr bwMode="auto">
            <a:xfrm>
              <a:off x="1476" y="3751"/>
              <a:ext cx="13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32" name="Rectangle 848"/>
            <p:cNvSpPr>
              <a:spLocks noChangeArrowheads="1"/>
            </p:cNvSpPr>
            <p:nvPr/>
          </p:nvSpPr>
          <p:spPr bwMode="auto">
            <a:xfrm>
              <a:off x="2797" y="3751"/>
              <a:ext cx="1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33" name="Line 849"/>
            <p:cNvSpPr>
              <a:spLocks noChangeShapeType="1"/>
            </p:cNvSpPr>
            <p:nvPr/>
          </p:nvSpPr>
          <p:spPr bwMode="auto">
            <a:xfrm>
              <a:off x="2797" y="375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34" name="Line 850"/>
            <p:cNvSpPr>
              <a:spLocks noChangeShapeType="1"/>
            </p:cNvSpPr>
            <p:nvPr/>
          </p:nvSpPr>
          <p:spPr bwMode="auto">
            <a:xfrm>
              <a:off x="2797" y="3751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35" name="Rectangle 851"/>
            <p:cNvSpPr>
              <a:spLocks noChangeArrowheads="1"/>
            </p:cNvSpPr>
            <p:nvPr/>
          </p:nvSpPr>
          <p:spPr bwMode="auto">
            <a:xfrm>
              <a:off x="2807" y="3751"/>
              <a:ext cx="2213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36" name="Line 852"/>
            <p:cNvSpPr>
              <a:spLocks noChangeShapeType="1"/>
            </p:cNvSpPr>
            <p:nvPr/>
          </p:nvSpPr>
          <p:spPr bwMode="auto">
            <a:xfrm>
              <a:off x="2807" y="3751"/>
              <a:ext cx="22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37" name="Rectangle 853"/>
            <p:cNvSpPr>
              <a:spLocks noChangeArrowheads="1"/>
            </p:cNvSpPr>
            <p:nvPr/>
          </p:nvSpPr>
          <p:spPr bwMode="auto">
            <a:xfrm>
              <a:off x="5020" y="3751"/>
              <a:ext cx="1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38" name="Line 854"/>
            <p:cNvSpPr>
              <a:spLocks noChangeShapeType="1"/>
            </p:cNvSpPr>
            <p:nvPr/>
          </p:nvSpPr>
          <p:spPr bwMode="auto">
            <a:xfrm>
              <a:off x="5020" y="375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39" name="Line 855"/>
            <p:cNvSpPr>
              <a:spLocks noChangeShapeType="1"/>
            </p:cNvSpPr>
            <p:nvPr/>
          </p:nvSpPr>
          <p:spPr bwMode="auto">
            <a:xfrm>
              <a:off x="5020" y="3751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40" name="Rectangle 856"/>
            <p:cNvSpPr>
              <a:spLocks noChangeArrowheads="1"/>
            </p:cNvSpPr>
            <p:nvPr/>
          </p:nvSpPr>
          <p:spPr bwMode="auto">
            <a:xfrm>
              <a:off x="370" y="3758"/>
              <a:ext cx="11" cy="2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41" name="Line 857"/>
            <p:cNvSpPr>
              <a:spLocks noChangeShapeType="1"/>
            </p:cNvSpPr>
            <p:nvPr/>
          </p:nvSpPr>
          <p:spPr bwMode="auto">
            <a:xfrm>
              <a:off x="370" y="3758"/>
              <a:ext cx="0" cy="2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42" name="Rectangle 858"/>
            <p:cNvSpPr>
              <a:spLocks noChangeArrowheads="1"/>
            </p:cNvSpPr>
            <p:nvPr/>
          </p:nvSpPr>
          <p:spPr bwMode="auto">
            <a:xfrm>
              <a:off x="1466" y="3758"/>
              <a:ext cx="10" cy="2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43" name="Line 859"/>
            <p:cNvSpPr>
              <a:spLocks noChangeShapeType="1"/>
            </p:cNvSpPr>
            <p:nvPr/>
          </p:nvSpPr>
          <p:spPr bwMode="auto">
            <a:xfrm>
              <a:off x="1466" y="3758"/>
              <a:ext cx="0" cy="2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44" name="Rectangle 860"/>
            <p:cNvSpPr>
              <a:spLocks noChangeArrowheads="1"/>
            </p:cNvSpPr>
            <p:nvPr/>
          </p:nvSpPr>
          <p:spPr bwMode="auto">
            <a:xfrm>
              <a:off x="2797" y="3758"/>
              <a:ext cx="10" cy="2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45" name="Line 861"/>
            <p:cNvSpPr>
              <a:spLocks noChangeShapeType="1"/>
            </p:cNvSpPr>
            <p:nvPr/>
          </p:nvSpPr>
          <p:spPr bwMode="auto">
            <a:xfrm>
              <a:off x="2797" y="3758"/>
              <a:ext cx="0" cy="2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46" name="Rectangle 862"/>
            <p:cNvSpPr>
              <a:spLocks noChangeArrowheads="1"/>
            </p:cNvSpPr>
            <p:nvPr/>
          </p:nvSpPr>
          <p:spPr bwMode="auto">
            <a:xfrm>
              <a:off x="5020" y="3758"/>
              <a:ext cx="10" cy="2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47" name="Line 863"/>
            <p:cNvSpPr>
              <a:spLocks noChangeShapeType="1"/>
            </p:cNvSpPr>
            <p:nvPr/>
          </p:nvSpPr>
          <p:spPr bwMode="auto">
            <a:xfrm>
              <a:off x="5020" y="3758"/>
              <a:ext cx="0" cy="2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48" name="Rectangle 864"/>
            <p:cNvSpPr>
              <a:spLocks noChangeArrowheads="1"/>
            </p:cNvSpPr>
            <p:nvPr/>
          </p:nvSpPr>
          <p:spPr bwMode="auto">
            <a:xfrm>
              <a:off x="452" y="4151"/>
              <a:ext cx="1037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Пенсійний фонд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9" name="Rectangle 865"/>
            <p:cNvSpPr>
              <a:spLocks noChangeArrowheads="1"/>
            </p:cNvSpPr>
            <p:nvPr/>
          </p:nvSpPr>
          <p:spPr bwMode="auto">
            <a:xfrm>
              <a:off x="1361" y="4151"/>
              <a:ext cx="9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0" name="Rectangle 866"/>
            <p:cNvSpPr>
              <a:spLocks noChangeArrowheads="1"/>
            </p:cNvSpPr>
            <p:nvPr/>
          </p:nvSpPr>
          <p:spPr bwMode="auto">
            <a:xfrm>
              <a:off x="1549" y="4019"/>
              <a:ext cx="103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Фонд цільового 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1" name="Rectangle 867"/>
            <p:cNvSpPr>
              <a:spLocks noChangeArrowheads="1"/>
            </p:cNvSpPr>
            <p:nvPr/>
          </p:nvSpPr>
          <p:spPr bwMode="auto">
            <a:xfrm>
              <a:off x="1549" y="4108"/>
              <a:ext cx="1022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призначення на 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2" name="Rectangle 868"/>
            <p:cNvSpPr>
              <a:spLocks noChangeArrowheads="1"/>
            </p:cNvSpPr>
            <p:nvPr/>
          </p:nvSpPr>
          <p:spPr bwMode="auto">
            <a:xfrm>
              <a:off x="1549" y="4196"/>
              <a:ext cx="61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пенсійне 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3" name="Rectangle 869"/>
            <p:cNvSpPr>
              <a:spLocks noChangeArrowheads="1"/>
            </p:cNvSpPr>
            <p:nvPr/>
          </p:nvSpPr>
          <p:spPr bwMode="auto">
            <a:xfrm>
              <a:off x="1549" y="4285"/>
              <a:ext cx="84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забезпечення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4" name="Rectangle 870"/>
            <p:cNvSpPr>
              <a:spLocks noChangeArrowheads="1"/>
            </p:cNvSpPr>
            <p:nvPr/>
          </p:nvSpPr>
          <p:spPr bwMode="auto">
            <a:xfrm>
              <a:off x="2314" y="4285"/>
              <a:ext cx="9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5" name="Rectangle 871"/>
            <p:cNvSpPr>
              <a:spLocks noChangeArrowheads="1"/>
            </p:cNvSpPr>
            <p:nvPr/>
          </p:nvSpPr>
          <p:spPr bwMode="auto">
            <a:xfrm>
              <a:off x="2879" y="4063"/>
              <a:ext cx="29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Аку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6" name="Rectangle 872"/>
            <p:cNvSpPr>
              <a:spLocks noChangeArrowheads="1"/>
            </p:cNvSpPr>
            <p:nvPr/>
          </p:nvSpPr>
          <p:spPr bwMode="auto">
            <a:xfrm>
              <a:off x="3108" y="4063"/>
              <a:ext cx="1453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муляція коштів фонду, 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7" name="Rectangle 873"/>
            <p:cNvSpPr>
              <a:spLocks noChangeArrowheads="1"/>
            </p:cNvSpPr>
            <p:nvPr/>
          </p:nvSpPr>
          <p:spPr bwMode="auto">
            <a:xfrm>
              <a:off x="2879" y="4151"/>
              <a:ext cx="59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нарахува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8" name="Rectangle 874"/>
            <p:cNvSpPr>
              <a:spLocks noChangeArrowheads="1"/>
            </p:cNvSpPr>
            <p:nvPr/>
          </p:nvSpPr>
          <p:spPr bwMode="auto">
            <a:xfrm>
              <a:off x="3398" y="4151"/>
              <a:ext cx="132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н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9" name="Rectangle 875"/>
            <p:cNvSpPr>
              <a:spLocks noChangeArrowheads="1"/>
            </p:cNvSpPr>
            <p:nvPr/>
          </p:nvSpPr>
          <p:spPr bwMode="auto">
            <a:xfrm>
              <a:off x="3471" y="4151"/>
              <a:ext cx="139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ня та виплата пенсій і 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60" name="Rectangle 876"/>
            <p:cNvSpPr>
              <a:spLocks noChangeArrowheads="1"/>
            </p:cNvSpPr>
            <p:nvPr/>
          </p:nvSpPr>
          <p:spPr bwMode="auto">
            <a:xfrm>
              <a:off x="2879" y="4240"/>
              <a:ext cx="55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допомог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61" name="Rectangle 877"/>
            <p:cNvSpPr>
              <a:spLocks noChangeArrowheads="1"/>
            </p:cNvSpPr>
            <p:nvPr/>
          </p:nvSpPr>
          <p:spPr bwMode="auto">
            <a:xfrm>
              <a:off x="3365" y="4240"/>
              <a:ext cx="9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62" name="Rectangle 878"/>
            <p:cNvSpPr>
              <a:spLocks noChangeArrowheads="1"/>
            </p:cNvSpPr>
            <p:nvPr/>
          </p:nvSpPr>
          <p:spPr bwMode="auto">
            <a:xfrm>
              <a:off x="370" y="3994"/>
              <a:ext cx="1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63" name="Line 879"/>
            <p:cNvSpPr>
              <a:spLocks noChangeShapeType="1"/>
            </p:cNvSpPr>
            <p:nvPr/>
          </p:nvSpPr>
          <p:spPr bwMode="auto">
            <a:xfrm>
              <a:off x="370" y="3994"/>
              <a:ext cx="1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64" name="Line 880"/>
            <p:cNvSpPr>
              <a:spLocks noChangeShapeType="1"/>
            </p:cNvSpPr>
            <p:nvPr/>
          </p:nvSpPr>
          <p:spPr bwMode="auto">
            <a:xfrm>
              <a:off x="370" y="3994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65" name="Rectangle 881"/>
            <p:cNvSpPr>
              <a:spLocks noChangeArrowheads="1"/>
            </p:cNvSpPr>
            <p:nvPr/>
          </p:nvSpPr>
          <p:spPr bwMode="auto">
            <a:xfrm>
              <a:off x="381" y="3994"/>
              <a:ext cx="108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66" name="Line 882"/>
            <p:cNvSpPr>
              <a:spLocks noChangeShapeType="1"/>
            </p:cNvSpPr>
            <p:nvPr/>
          </p:nvSpPr>
          <p:spPr bwMode="auto">
            <a:xfrm>
              <a:off x="381" y="3994"/>
              <a:ext cx="108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67" name="Rectangle 883"/>
            <p:cNvSpPr>
              <a:spLocks noChangeArrowheads="1"/>
            </p:cNvSpPr>
            <p:nvPr/>
          </p:nvSpPr>
          <p:spPr bwMode="auto">
            <a:xfrm>
              <a:off x="1466" y="3994"/>
              <a:ext cx="1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68" name="Line 884"/>
            <p:cNvSpPr>
              <a:spLocks noChangeShapeType="1"/>
            </p:cNvSpPr>
            <p:nvPr/>
          </p:nvSpPr>
          <p:spPr bwMode="auto">
            <a:xfrm>
              <a:off x="1466" y="399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69" name="Line 885"/>
            <p:cNvSpPr>
              <a:spLocks noChangeShapeType="1"/>
            </p:cNvSpPr>
            <p:nvPr/>
          </p:nvSpPr>
          <p:spPr bwMode="auto">
            <a:xfrm>
              <a:off x="1466" y="3994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70" name="Rectangle 886"/>
            <p:cNvSpPr>
              <a:spLocks noChangeArrowheads="1"/>
            </p:cNvSpPr>
            <p:nvPr/>
          </p:nvSpPr>
          <p:spPr bwMode="auto">
            <a:xfrm>
              <a:off x="1476" y="3994"/>
              <a:ext cx="132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71" name="Line 887"/>
            <p:cNvSpPr>
              <a:spLocks noChangeShapeType="1"/>
            </p:cNvSpPr>
            <p:nvPr/>
          </p:nvSpPr>
          <p:spPr bwMode="auto">
            <a:xfrm>
              <a:off x="1476" y="3994"/>
              <a:ext cx="13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72" name="Rectangle 888"/>
            <p:cNvSpPr>
              <a:spLocks noChangeArrowheads="1"/>
            </p:cNvSpPr>
            <p:nvPr/>
          </p:nvSpPr>
          <p:spPr bwMode="auto">
            <a:xfrm>
              <a:off x="2797" y="3994"/>
              <a:ext cx="1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73" name="Line 889"/>
            <p:cNvSpPr>
              <a:spLocks noChangeShapeType="1"/>
            </p:cNvSpPr>
            <p:nvPr/>
          </p:nvSpPr>
          <p:spPr bwMode="auto">
            <a:xfrm>
              <a:off x="2797" y="399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74" name="Line 890"/>
            <p:cNvSpPr>
              <a:spLocks noChangeShapeType="1"/>
            </p:cNvSpPr>
            <p:nvPr/>
          </p:nvSpPr>
          <p:spPr bwMode="auto">
            <a:xfrm>
              <a:off x="2797" y="3994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75" name="Rectangle 891"/>
            <p:cNvSpPr>
              <a:spLocks noChangeArrowheads="1"/>
            </p:cNvSpPr>
            <p:nvPr/>
          </p:nvSpPr>
          <p:spPr bwMode="auto">
            <a:xfrm>
              <a:off x="2807" y="3994"/>
              <a:ext cx="2213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76" name="Line 892"/>
            <p:cNvSpPr>
              <a:spLocks noChangeShapeType="1"/>
            </p:cNvSpPr>
            <p:nvPr/>
          </p:nvSpPr>
          <p:spPr bwMode="auto">
            <a:xfrm>
              <a:off x="2807" y="3994"/>
              <a:ext cx="22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77" name="Rectangle 893"/>
            <p:cNvSpPr>
              <a:spLocks noChangeArrowheads="1"/>
            </p:cNvSpPr>
            <p:nvPr/>
          </p:nvSpPr>
          <p:spPr bwMode="auto">
            <a:xfrm>
              <a:off x="5020" y="3994"/>
              <a:ext cx="1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78" name="Line 894"/>
            <p:cNvSpPr>
              <a:spLocks noChangeShapeType="1"/>
            </p:cNvSpPr>
            <p:nvPr/>
          </p:nvSpPr>
          <p:spPr bwMode="auto">
            <a:xfrm>
              <a:off x="5020" y="399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79" name="Line 895"/>
            <p:cNvSpPr>
              <a:spLocks noChangeShapeType="1"/>
            </p:cNvSpPr>
            <p:nvPr/>
          </p:nvSpPr>
          <p:spPr bwMode="auto">
            <a:xfrm>
              <a:off x="5020" y="3994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80" name="Rectangle 896"/>
            <p:cNvSpPr>
              <a:spLocks noChangeArrowheads="1"/>
            </p:cNvSpPr>
            <p:nvPr/>
          </p:nvSpPr>
          <p:spPr bwMode="auto">
            <a:xfrm>
              <a:off x="370" y="4001"/>
              <a:ext cx="11" cy="41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81" name="Line 897"/>
            <p:cNvSpPr>
              <a:spLocks noChangeShapeType="1"/>
            </p:cNvSpPr>
            <p:nvPr/>
          </p:nvSpPr>
          <p:spPr bwMode="auto">
            <a:xfrm>
              <a:off x="370" y="4001"/>
              <a:ext cx="0" cy="4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82" name="Rectangle 898"/>
            <p:cNvSpPr>
              <a:spLocks noChangeArrowheads="1"/>
            </p:cNvSpPr>
            <p:nvPr/>
          </p:nvSpPr>
          <p:spPr bwMode="auto">
            <a:xfrm>
              <a:off x="370" y="4415"/>
              <a:ext cx="1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83" name="Line 899"/>
            <p:cNvSpPr>
              <a:spLocks noChangeShapeType="1"/>
            </p:cNvSpPr>
            <p:nvPr/>
          </p:nvSpPr>
          <p:spPr bwMode="auto">
            <a:xfrm>
              <a:off x="370" y="4415"/>
              <a:ext cx="1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84" name="Line 900"/>
            <p:cNvSpPr>
              <a:spLocks noChangeShapeType="1"/>
            </p:cNvSpPr>
            <p:nvPr/>
          </p:nvSpPr>
          <p:spPr bwMode="auto">
            <a:xfrm>
              <a:off x="370" y="4415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85" name="Rectangle 901"/>
            <p:cNvSpPr>
              <a:spLocks noChangeArrowheads="1"/>
            </p:cNvSpPr>
            <p:nvPr/>
          </p:nvSpPr>
          <p:spPr bwMode="auto">
            <a:xfrm>
              <a:off x="370" y="4415"/>
              <a:ext cx="1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86" name="Line 902"/>
            <p:cNvSpPr>
              <a:spLocks noChangeShapeType="1"/>
            </p:cNvSpPr>
            <p:nvPr/>
          </p:nvSpPr>
          <p:spPr bwMode="auto">
            <a:xfrm>
              <a:off x="370" y="4415"/>
              <a:ext cx="1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87" name="Line 903"/>
            <p:cNvSpPr>
              <a:spLocks noChangeShapeType="1"/>
            </p:cNvSpPr>
            <p:nvPr/>
          </p:nvSpPr>
          <p:spPr bwMode="auto">
            <a:xfrm>
              <a:off x="370" y="4415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88" name="Rectangle 904"/>
            <p:cNvSpPr>
              <a:spLocks noChangeArrowheads="1"/>
            </p:cNvSpPr>
            <p:nvPr/>
          </p:nvSpPr>
          <p:spPr bwMode="auto">
            <a:xfrm>
              <a:off x="381" y="4415"/>
              <a:ext cx="108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89" name="Line 905"/>
            <p:cNvSpPr>
              <a:spLocks noChangeShapeType="1"/>
            </p:cNvSpPr>
            <p:nvPr/>
          </p:nvSpPr>
          <p:spPr bwMode="auto">
            <a:xfrm>
              <a:off x="381" y="4415"/>
              <a:ext cx="108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90" name="Rectangle 906"/>
            <p:cNvSpPr>
              <a:spLocks noChangeArrowheads="1"/>
            </p:cNvSpPr>
            <p:nvPr/>
          </p:nvSpPr>
          <p:spPr bwMode="auto">
            <a:xfrm>
              <a:off x="1466" y="4001"/>
              <a:ext cx="10" cy="41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91" name="Line 907"/>
            <p:cNvSpPr>
              <a:spLocks noChangeShapeType="1"/>
            </p:cNvSpPr>
            <p:nvPr/>
          </p:nvSpPr>
          <p:spPr bwMode="auto">
            <a:xfrm>
              <a:off x="1466" y="4001"/>
              <a:ext cx="0" cy="4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92" name="Rectangle 908"/>
            <p:cNvSpPr>
              <a:spLocks noChangeArrowheads="1"/>
            </p:cNvSpPr>
            <p:nvPr/>
          </p:nvSpPr>
          <p:spPr bwMode="auto">
            <a:xfrm>
              <a:off x="1466" y="4415"/>
              <a:ext cx="1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93" name="Line 909"/>
            <p:cNvSpPr>
              <a:spLocks noChangeShapeType="1"/>
            </p:cNvSpPr>
            <p:nvPr/>
          </p:nvSpPr>
          <p:spPr bwMode="auto">
            <a:xfrm>
              <a:off x="1466" y="441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94" name="Line 910"/>
            <p:cNvSpPr>
              <a:spLocks noChangeShapeType="1"/>
            </p:cNvSpPr>
            <p:nvPr/>
          </p:nvSpPr>
          <p:spPr bwMode="auto">
            <a:xfrm>
              <a:off x="1466" y="4415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95" name="Rectangle 911"/>
            <p:cNvSpPr>
              <a:spLocks noChangeArrowheads="1"/>
            </p:cNvSpPr>
            <p:nvPr/>
          </p:nvSpPr>
          <p:spPr bwMode="auto">
            <a:xfrm>
              <a:off x="1476" y="4415"/>
              <a:ext cx="132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96" name="Line 912"/>
            <p:cNvSpPr>
              <a:spLocks noChangeShapeType="1"/>
            </p:cNvSpPr>
            <p:nvPr/>
          </p:nvSpPr>
          <p:spPr bwMode="auto">
            <a:xfrm>
              <a:off x="1476" y="4415"/>
              <a:ext cx="13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97" name="Rectangle 913"/>
            <p:cNvSpPr>
              <a:spLocks noChangeArrowheads="1"/>
            </p:cNvSpPr>
            <p:nvPr/>
          </p:nvSpPr>
          <p:spPr bwMode="auto">
            <a:xfrm>
              <a:off x="2797" y="4001"/>
              <a:ext cx="10" cy="41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98" name="Line 914"/>
            <p:cNvSpPr>
              <a:spLocks noChangeShapeType="1"/>
            </p:cNvSpPr>
            <p:nvPr/>
          </p:nvSpPr>
          <p:spPr bwMode="auto">
            <a:xfrm>
              <a:off x="2797" y="4001"/>
              <a:ext cx="0" cy="4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99" name="Rectangle 915"/>
            <p:cNvSpPr>
              <a:spLocks noChangeArrowheads="1"/>
            </p:cNvSpPr>
            <p:nvPr/>
          </p:nvSpPr>
          <p:spPr bwMode="auto">
            <a:xfrm>
              <a:off x="2797" y="4415"/>
              <a:ext cx="1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300" name="Line 916"/>
            <p:cNvSpPr>
              <a:spLocks noChangeShapeType="1"/>
            </p:cNvSpPr>
            <p:nvPr/>
          </p:nvSpPr>
          <p:spPr bwMode="auto">
            <a:xfrm>
              <a:off x="2797" y="441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301" name="Line 917"/>
            <p:cNvSpPr>
              <a:spLocks noChangeShapeType="1"/>
            </p:cNvSpPr>
            <p:nvPr/>
          </p:nvSpPr>
          <p:spPr bwMode="auto">
            <a:xfrm>
              <a:off x="2797" y="4415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302" name="Rectangle 918"/>
            <p:cNvSpPr>
              <a:spLocks noChangeArrowheads="1"/>
            </p:cNvSpPr>
            <p:nvPr/>
          </p:nvSpPr>
          <p:spPr bwMode="auto">
            <a:xfrm>
              <a:off x="2807" y="4415"/>
              <a:ext cx="2213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303" name="Line 919"/>
            <p:cNvSpPr>
              <a:spLocks noChangeShapeType="1"/>
            </p:cNvSpPr>
            <p:nvPr/>
          </p:nvSpPr>
          <p:spPr bwMode="auto">
            <a:xfrm>
              <a:off x="2807" y="4700"/>
              <a:ext cx="22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304" name="Rectangle 920"/>
            <p:cNvSpPr>
              <a:spLocks noChangeArrowheads="1"/>
            </p:cNvSpPr>
            <p:nvPr/>
          </p:nvSpPr>
          <p:spPr bwMode="auto">
            <a:xfrm>
              <a:off x="5020" y="4001"/>
              <a:ext cx="10" cy="41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305" name="Line 921"/>
            <p:cNvSpPr>
              <a:spLocks noChangeShapeType="1"/>
            </p:cNvSpPr>
            <p:nvPr/>
          </p:nvSpPr>
          <p:spPr bwMode="auto">
            <a:xfrm>
              <a:off x="5020" y="4001"/>
              <a:ext cx="0" cy="4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306" name="Rectangle 922"/>
            <p:cNvSpPr>
              <a:spLocks noChangeArrowheads="1"/>
            </p:cNvSpPr>
            <p:nvPr/>
          </p:nvSpPr>
          <p:spPr bwMode="auto">
            <a:xfrm>
              <a:off x="5020" y="4415"/>
              <a:ext cx="1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307" name="Line 923"/>
            <p:cNvSpPr>
              <a:spLocks noChangeShapeType="1"/>
            </p:cNvSpPr>
            <p:nvPr/>
          </p:nvSpPr>
          <p:spPr bwMode="auto">
            <a:xfrm>
              <a:off x="5020" y="441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308" name="Line 924"/>
            <p:cNvSpPr>
              <a:spLocks noChangeShapeType="1"/>
            </p:cNvSpPr>
            <p:nvPr/>
          </p:nvSpPr>
          <p:spPr bwMode="auto">
            <a:xfrm>
              <a:off x="5020" y="4415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309" name="Rectangle 925"/>
            <p:cNvSpPr>
              <a:spLocks noChangeArrowheads="1"/>
            </p:cNvSpPr>
            <p:nvPr/>
          </p:nvSpPr>
          <p:spPr bwMode="auto">
            <a:xfrm>
              <a:off x="5020" y="4415"/>
              <a:ext cx="1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310" name="Line 926"/>
            <p:cNvSpPr>
              <a:spLocks noChangeShapeType="1"/>
            </p:cNvSpPr>
            <p:nvPr/>
          </p:nvSpPr>
          <p:spPr bwMode="auto">
            <a:xfrm>
              <a:off x="5020" y="441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311" name="Line 927"/>
            <p:cNvSpPr>
              <a:spLocks noChangeShapeType="1"/>
            </p:cNvSpPr>
            <p:nvPr/>
          </p:nvSpPr>
          <p:spPr bwMode="auto">
            <a:xfrm>
              <a:off x="5020" y="4415"/>
              <a:ext cx="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312" name="Rectangle 928"/>
            <p:cNvSpPr>
              <a:spLocks noChangeArrowheads="1"/>
            </p:cNvSpPr>
            <p:nvPr/>
          </p:nvSpPr>
          <p:spPr bwMode="auto">
            <a:xfrm>
              <a:off x="375" y="4423"/>
              <a:ext cx="115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28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692696"/>
            <a:ext cx="806489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200" b="1" dirty="0" err="1">
                <a:latin typeface="Times New Roman"/>
                <a:ea typeface="Times New Roman"/>
              </a:rPr>
              <a:t>Фінансовий</a:t>
            </a:r>
            <a:r>
              <a:rPr lang="ru-RU" sz="3200" b="1" dirty="0"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latin typeface="Times New Roman"/>
                <a:ea typeface="Times New Roman"/>
              </a:rPr>
              <a:t>апарат</a:t>
            </a:r>
            <a:r>
              <a:rPr lang="ru-RU" sz="3200" dirty="0">
                <a:latin typeface="Times New Roman"/>
                <a:ea typeface="Times New Roman"/>
              </a:rPr>
              <a:t> — </a:t>
            </a:r>
            <a:r>
              <a:rPr lang="ru-RU" sz="3200" dirty="0" err="1">
                <a:latin typeface="Times New Roman"/>
                <a:ea typeface="Times New Roman"/>
              </a:rPr>
              <a:t>це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сукупність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фінансових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установ</a:t>
            </a:r>
            <a:r>
              <a:rPr lang="ru-RU" sz="3200" dirty="0">
                <a:latin typeface="Times New Roman"/>
                <a:ea typeface="Times New Roman"/>
              </a:rPr>
              <a:t>, на </a:t>
            </a:r>
            <a:r>
              <a:rPr lang="ru-RU" sz="3200" dirty="0" err="1">
                <a:latin typeface="Times New Roman"/>
                <a:ea typeface="Times New Roman"/>
              </a:rPr>
              <a:t>які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spc="-20" dirty="0" err="1">
                <a:latin typeface="Times New Roman"/>
                <a:ea typeface="Times New Roman"/>
              </a:rPr>
              <a:t>покладено</a:t>
            </a:r>
            <a:r>
              <a:rPr lang="ru-RU" sz="3200" spc="-20" dirty="0">
                <a:latin typeface="Times New Roman"/>
                <a:ea typeface="Times New Roman"/>
              </a:rPr>
              <a:t> </a:t>
            </a:r>
            <a:r>
              <a:rPr lang="ru-RU" sz="3200" spc="-20" dirty="0" err="1">
                <a:latin typeface="Times New Roman"/>
                <a:ea typeface="Times New Roman"/>
              </a:rPr>
              <a:t>управління</a:t>
            </a:r>
            <a:r>
              <a:rPr lang="ru-RU" sz="3200" spc="-20" dirty="0">
                <a:latin typeface="Times New Roman"/>
                <a:ea typeface="Times New Roman"/>
              </a:rPr>
              <a:t> </a:t>
            </a:r>
            <a:r>
              <a:rPr lang="ru-RU" sz="3200" spc="-20" dirty="0" err="1">
                <a:latin typeface="Times New Roman"/>
                <a:ea typeface="Times New Roman"/>
              </a:rPr>
              <a:t>фінансовою</a:t>
            </a:r>
            <a:r>
              <a:rPr lang="ru-RU" sz="3200" spc="-20" dirty="0">
                <a:latin typeface="Times New Roman"/>
                <a:ea typeface="Times New Roman"/>
              </a:rPr>
              <a:t> системою </a:t>
            </a:r>
            <a:r>
              <a:rPr lang="ru-RU" sz="3200" spc="-20" dirty="0" err="1">
                <a:latin typeface="Times New Roman"/>
                <a:ea typeface="Times New Roman"/>
              </a:rPr>
              <a:t>держави</a:t>
            </a:r>
            <a:r>
              <a:rPr lang="ru-RU" sz="3200" spc="-20" dirty="0">
                <a:latin typeface="Times New Roman"/>
                <a:ea typeface="Times New Roman"/>
              </a:rPr>
              <a:t>. До </a:t>
            </a:r>
            <a:r>
              <a:rPr lang="ru-RU" sz="3200" spc="-20" dirty="0" err="1">
                <a:latin typeface="Times New Roman"/>
                <a:ea typeface="Times New Roman"/>
              </a:rPr>
              <a:t>організаційного</a:t>
            </a:r>
            <a:r>
              <a:rPr lang="ru-RU" sz="3200" spc="-20" dirty="0">
                <a:latin typeface="Times New Roman"/>
                <a:ea typeface="Times New Roman"/>
              </a:rPr>
              <a:t> складу </a:t>
            </a:r>
            <a:r>
              <a:rPr lang="ru-RU" sz="3200" spc="-20" dirty="0" err="1">
                <a:latin typeface="Times New Roman"/>
                <a:ea typeface="Times New Roman"/>
              </a:rPr>
              <a:t>фінансової</a:t>
            </a:r>
            <a:r>
              <a:rPr lang="ru-RU" sz="3200" spc="-20" dirty="0">
                <a:latin typeface="Times New Roman"/>
                <a:ea typeface="Times New Roman"/>
              </a:rPr>
              <a:t> </a:t>
            </a:r>
            <a:r>
              <a:rPr lang="ru-RU" sz="3200" spc="-20" dirty="0" err="1">
                <a:latin typeface="Times New Roman"/>
                <a:ea typeface="Times New Roman"/>
              </a:rPr>
              <a:t>системи</a:t>
            </a:r>
            <a:r>
              <a:rPr lang="ru-RU" sz="3200" spc="-20" dirty="0">
                <a:latin typeface="Times New Roman"/>
                <a:ea typeface="Times New Roman"/>
              </a:rPr>
              <a:t> </a:t>
            </a:r>
            <a:r>
              <a:rPr lang="ru-RU" sz="3200" spc="-20" dirty="0" err="1">
                <a:latin typeface="Times New Roman"/>
                <a:ea typeface="Times New Roman"/>
              </a:rPr>
              <a:t>України</a:t>
            </a:r>
            <a:r>
              <a:rPr lang="ru-RU" sz="3200" spc="-20" dirty="0">
                <a:latin typeface="Times New Roman"/>
                <a:ea typeface="Times New Roman"/>
              </a:rPr>
              <a:t> </a:t>
            </a:r>
            <a:r>
              <a:rPr lang="ru-RU" sz="3200" spc="-20" dirty="0" err="1">
                <a:latin typeface="Times New Roman"/>
                <a:ea typeface="Times New Roman"/>
              </a:rPr>
              <a:t>входять</a:t>
            </a:r>
            <a:r>
              <a:rPr lang="ru-RU" sz="3200" spc="-20" dirty="0">
                <a:latin typeface="Times New Roman"/>
                <a:ea typeface="Times New Roman"/>
              </a:rPr>
              <a:t>: </a:t>
            </a:r>
            <a:r>
              <a:rPr lang="ru-RU" sz="3200" spc="-20" dirty="0" err="1">
                <a:latin typeface="Times New Roman"/>
                <a:ea typeface="Times New Roman"/>
              </a:rPr>
              <a:t>Міністерство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фінансів</a:t>
            </a:r>
            <a:r>
              <a:rPr lang="ru-RU" sz="3200" dirty="0">
                <a:latin typeface="Times New Roman"/>
                <a:ea typeface="Times New Roman"/>
              </a:rPr>
              <a:t>, </a:t>
            </a:r>
            <a:r>
              <a:rPr lang="ru-RU" sz="3200" dirty="0" err="1">
                <a:latin typeface="Times New Roman"/>
                <a:ea typeface="Times New Roman"/>
              </a:rPr>
              <a:t>Державна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 smtClean="0">
                <a:latin typeface="Times New Roman"/>
                <a:ea typeface="Times New Roman"/>
              </a:rPr>
              <a:t>фіскальна</a:t>
            </a:r>
            <a:r>
              <a:rPr lang="ru-RU" sz="3200" dirty="0" smtClean="0">
                <a:latin typeface="Times New Roman"/>
                <a:ea typeface="Times New Roman"/>
              </a:rPr>
              <a:t> </a:t>
            </a:r>
            <a:r>
              <a:rPr lang="uk-UA" sz="3200" dirty="0">
                <a:latin typeface="Times New Roman"/>
                <a:ea typeface="Times New Roman"/>
              </a:rPr>
              <a:t>служба</a:t>
            </a:r>
            <a:r>
              <a:rPr lang="ru-RU" sz="3200" dirty="0">
                <a:latin typeface="Times New Roman"/>
                <a:ea typeface="Times New Roman"/>
              </a:rPr>
              <a:t>, </a:t>
            </a:r>
            <a:r>
              <a:rPr lang="ru-RU" sz="3200" dirty="0" err="1">
                <a:latin typeface="Times New Roman"/>
                <a:ea typeface="Times New Roman"/>
              </a:rPr>
              <a:t>Державна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 smtClean="0">
                <a:latin typeface="Times New Roman"/>
                <a:ea typeface="Times New Roman"/>
              </a:rPr>
              <a:t>фінансова</a:t>
            </a:r>
            <a:r>
              <a:rPr lang="ru-RU" sz="3200" dirty="0" smtClean="0">
                <a:latin typeface="Times New Roman"/>
                <a:ea typeface="Times New Roman"/>
              </a:rPr>
              <a:t> </a:t>
            </a:r>
            <a:r>
              <a:rPr lang="ru-RU" sz="3200" dirty="0" err="1" smtClean="0">
                <a:latin typeface="Times New Roman"/>
                <a:ea typeface="Times New Roman"/>
              </a:rPr>
              <a:t>інспекція</a:t>
            </a:r>
            <a:r>
              <a:rPr lang="ru-RU" sz="3200" dirty="0" smtClean="0">
                <a:latin typeface="Times New Roman"/>
                <a:ea typeface="Times New Roman"/>
              </a:rPr>
              <a:t> </a:t>
            </a:r>
            <a:r>
              <a:rPr lang="ru-RU" sz="3200" dirty="0" err="1" smtClean="0">
                <a:latin typeface="Times New Roman"/>
                <a:ea typeface="Times New Roman"/>
              </a:rPr>
              <a:t>України</a:t>
            </a:r>
            <a:r>
              <a:rPr lang="ru-RU" sz="3200" dirty="0" smtClean="0">
                <a:latin typeface="Times New Roman"/>
                <a:ea typeface="Times New Roman"/>
              </a:rPr>
              <a:t>, </a:t>
            </a:r>
            <a:r>
              <a:rPr lang="ru-RU" sz="3200" dirty="0" err="1">
                <a:latin typeface="Times New Roman"/>
                <a:ea typeface="Times New Roman"/>
              </a:rPr>
              <a:t>Державн</a:t>
            </a:r>
            <a:r>
              <a:rPr lang="uk-UA" sz="3200" dirty="0">
                <a:latin typeface="Times New Roman"/>
                <a:ea typeface="Times New Roman"/>
              </a:rPr>
              <a:t>а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казначейс</a:t>
            </a:r>
            <a:r>
              <a:rPr lang="uk-UA" sz="3200" dirty="0" err="1">
                <a:latin typeface="Times New Roman"/>
                <a:ea typeface="Times New Roman"/>
              </a:rPr>
              <a:t>ька</a:t>
            </a:r>
            <a:r>
              <a:rPr lang="uk-UA" sz="3200" dirty="0">
                <a:latin typeface="Times New Roman"/>
                <a:ea typeface="Times New Roman"/>
              </a:rPr>
              <a:t> служба,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Рахункова</a:t>
            </a:r>
            <a:r>
              <a:rPr lang="ru-RU" sz="3200" dirty="0">
                <a:latin typeface="Times New Roman"/>
                <a:ea typeface="Times New Roman"/>
              </a:rPr>
              <a:t> палата, </a:t>
            </a:r>
            <a:r>
              <a:rPr lang="ru-RU" sz="3200" dirty="0" err="1" smtClean="0">
                <a:latin typeface="Times New Roman"/>
                <a:ea typeface="Times New Roman"/>
              </a:rPr>
              <a:t>Національна</a:t>
            </a:r>
            <a:r>
              <a:rPr lang="ru-RU" sz="3200" dirty="0" smtClean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комісія</a:t>
            </a:r>
            <a:r>
              <a:rPr lang="ru-RU" sz="3200" dirty="0">
                <a:latin typeface="Times New Roman"/>
                <a:ea typeface="Times New Roman"/>
              </a:rPr>
              <a:t> з </a:t>
            </a:r>
            <a:r>
              <a:rPr lang="ru-RU" sz="3200" dirty="0" err="1" smtClean="0">
                <a:latin typeface="Times New Roman"/>
                <a:ea typeface="Times New Roman"/>
              </a:rPr>
              <a:t>регулювання</a:t>
            </a:r>
            <a:r>
              <a:rPr lang="ru-RU" sz="3200" dirty="0" smtClean="0">
                <a:latin typeface="Times New Roman"/>
                <a:ea typeface="Times New Roman"/>
              </a:rPr>
              <a:t> </a:t>
            </a:r>
            <a:r>
              <a:rPr lang="ru-RU" sz="3200" dirty="0" err="1" smtClean="0">
                <a:latin typeface="Times New Roman"/>
                <a:ea typeface="Times New Roman"/>
              </a:rPr>
              <a:t>обігу</a:t>
            </a:r>
            <a:r>
              <a:rPr lang="ru-RU" sz="3200" dirty="0" smtClean="0">
                <a:latin typeface="Times New Roman"/>
                <a:ea typeface="Times New Roman"/>
              </a:rPr>
              <a:t> </a:t>
            </a:r>
            <a:r>
              <a:rPr lang="ru-RU" sz="3200" dirty="0" err="1" smtClean="0">
                <a:latin typeface="Times New Roman"/>
                <a:ea typeface="Times New Roman"/>
              </a:rPr>
              <a:t>цінних</a:t>
            </a:r>
            <a:r>
              <a:rPr lang="ru-RU" sz="3200" dirty="0" smtClean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паперів</a:t>
            </a:r>
            <a:r>
              <a:rPr lang="ru-RU" sz="3200" dirty="0">
                <a:latin typeface="Times New Roman"/>
                <a:ea typeface="Times New Roman"/>
              </a:rPr>
              <a:t> і </a:t>
            </a:r>
            <a:r>
              <a:rPr lang="ru-RU" sz="3200" dirty="0" smtClean="0">
                <a:latin typeface="Times New Roman"/>
                <a:ea typeface="Times New Roman"/>
              </a:rPr>
              <a:t>фондового </a:t>
            </a:r>
            <a:r>
              <a:rPr lang="ru-RU" sz="3200" dirty="0">
                <a:latin typeface="Times New Roman"/>
                <a:ea typeface="Times New Roman"/>
              </a:rPr>
              <a:t>ринку та </a:t>
            </a:r>
            <a:r>
              <a:rPr lang="ru-RU" sz="3200" dirty="0" err="1">
                <a:latin typeface="Times New Roman"/>
                <a:ea typeface="Times New Roman"/>
              </a:rPr>
              <a:t>ін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r>
              <a:rPr lang="uk-UA" dirty="0">
                <a:latin typeface="Times New Roman"/>
                <a:ea typeface="Times New Roman"/>
              </a:rPr>
              <a:t/>
            </a:r>
            <a:br>
              <a:rPr lang="uk-UA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357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7"/>
            <a:ext cx="84969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внутрішньою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будовою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відособлених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взаємозв’язаних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сфер і ланок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відображають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специфічні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перерозподілу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валового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внутрішнього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продукту (див.: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Опарін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В. М.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— К.: КНЕУ, 2001. — С. 27—28).</a:t>
            </a:r>
          </a:p>
        </p:txBody>
      </p:sp>
    </p:spTree>
    <p:extLst>
      <p:ext uri="{BB962C8B-B14F-4D97-AF65-F5344CB8AC3E}">
        <p14:creationId xmlns:p14="http://schemas.microsoft.com/office/powerpoint/2010/main" val="152489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331657"/>
            <a:ext cx="8480490" cy="597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39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6409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/>
              <a:t>Фінансові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>
                <a:solidFill>
                  <a:srgbClr val="FF0000"/>
                </a:solidFill>
              </a:rPr>
              <a:t>мають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певні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характерні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риси</a:t>
            </a:r>
            <a:r>
              <a:rPr lang="ru-RU" sz="2400" dirty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ru-RU" sz="2400" dirty="0"/>
              <a:t>- </a:t>
            </a:r>
            <a:r>
              <a:rPr lang="ru-RU" sz="2400" dirty="0" err="1"/>
              <a:t>кожна</a:t>
            </a:r>
            <a:r>
              <a:rPr lang="ru-RU" sz="2400" dirty="0"/>
              <a:t> ланка </a:t>
            </a:r>
            <a:r>
              <a:rPr lang="ru-RU" sz="2400" dirty="0" err="1"/>
              <a:t>фінансових</a:t>
            </a:r>
            <a:r>
              <a:rPr lang="ru-RU" sz="2400" dirty="0"/>
              <a:t> систем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властиві</a:t>
            </a:r>
            <a:r>
              <a:rPr lang="ru-RU" sz="2400" dirty="0"/>
              <a:t> </a:t>
            </a:r>
            <a:r>
              <a:rPr lang="ru-RU" sz="2400" dirty="0" err="1"/>
              <a:t>їй</a:t>
            </a:r>
            <a:r>
              <a:rPr lang="ru-RU" sz="2400" dirty="0"/>
              <a:t> </a:t>
            </a:r>
            <a:r>
              <a:rPr lang="ru-RU" sz="2400" dirty="0" err="1"/>
              <a:t>методи</a:t>
            </a:r>
            <a:r>
              <a:rPr lang="ru-RU" sz="2400" dirty="0"/>
              <a:t> </a:t>
            </a:r>
            <a:r>
              <a:rPr lang="ru-RU" sz="2400" dirty="0" err="1"/>
              <a:t>мобілізації</a:t>
            </a:r>
            <a:r>
              <a:rPr lang="ru-RU" sz="2400" dirty="0"/>
              <a:t> </a:t>
            </a:r>
            <a:r>
              <a:rPr lang="ru-RU" sz="2400" dirty="0" err="1"/>
              <a:t>коштів</a:t>
            </a:r>
            <a:r>
              <a:rPr lang="ru-RU" sz="2400" dirty="0"/>
              <a:t> для </a:t>
            </a:r>
            <a:r>
              <a:rPr lang="ru-RU" sz="2400" dirty="0" err="1"/>
              <a:t>створення</a:t>
            </a:r>
            <a:r>
              <a:rPr lang="ru-RU" sz="2400" dirty="0"/>
              <a:t> </a:t>
            </a:r>
            <a:r>
              <a:rPr lang="ru-RU" sz="2400" dirty="0" err="1"/>
              <a:t>фондів</a:t>
            </a:r>
            <a:r>
              <a:rPr lang="ru-RU" sz="2400" dirty="0"/>
              <a:t> </a:t>
            </a:r>
            <a:r>
              <a:rPr lang="ru-RU" sz="2400" dirty="0" err="1"/>
              <a:t>фінансових</a:t>
            </a:r>
            <a:r>
              <a:rPr lang="ru-RU" sz="2400" dirty="0"/>
              <a:t> </a:t>
            </a:r>
            <a:r>
              <a:rPr lang="ru-RU" sz="2400" dirty="0" err="1"/>
              <a:t>ресурсів</a:t>
            </a:r>
            <a:r>
              <a:rPr lang="ru-RU" sz="2400" dirty="0"/>
              <a:t> та </a:t>
            </a:r>
            <a:r>
              <a:rPr lang="ru-RU" sz="2400" dirty="0" err="1"/>
              <a:t>свої</a:t>
            </a:r>
            <a:r>
              <a:rPr lang="ru-RU" sz="2400" dirty="0"/>
              <a:t> напрямки й </a:t>
            </a:r>
            <a:r>
              <a:rPr lang="ru-RU" sz="2400" dirty="0" err="1"/>
              <a:t>методи</a:t>
            </a:r>
            <a:r>
              <a:rPr lang="ru-RU" sz="2400" dirty="0"/>
              <a:t> </a:t>
            </a:r>
            <a:r>
              <a:rPr lang="ru-RU" sz="2400" dirty="0" err="1"/>
              <a:t>їхнього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sz="2400" dirty="0" err="1" smtClean="0"/>
              <a:t>кожна</a:t>
            </a:r>
            <a:r>
              <a:rPr lang="ru-RU" sz="2400" dirty="0" smtClean="0"/>
              <a:t> </a:t>
            </a:r>
            <a:r>
              <a:rPr lang="ru-RU" sz="2400" dirty="0"/>
              <a:t>ланка </a:t>
            </a:r>
            <a:r>
              <a:rPr lang="ru-RU" sz="2400" dirty="0" err="1"/>
              <a:t>фінансової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є </a:t>
            </a:r>
            <a:r>
              <a:rPr lang="ru-RU" sz="2400" dirty="0" err="1"/>
              <a:t>відносно</a:t>
            </a:r>
            <a:r>
              <a:rPr lang="ru-RU" sz="2400" dirty="0"/>
              <a:t> </a:t>
            </a:r>
            <a:r>
              <a:rPr lang="ru-RU" sz="2400" dirty="0" err="1"/>
              <a:t>самостійною</a:t>
            </a:r>
            <a:r>
              <a:rPr lang="ru-RU" sz="2400" dirty="0"/>
              <a:t>,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власну</a:t>
            </a:r>
            <a:r>
              <a:rPr lang="ru-RU" sz="2400" dirty="0"/>
              <a:t> </a:t>
            </a:r>
            <a:r>
              <a:rPr lang="ru-RU" sz="2400" dirty="0" err="1"/>
              <a:t>специфічну</a:t>
            </a:r>
            <a:r>
              <a:rPr lang="ru-RU" sz="2400" dirty="0"/>
              <a:t> сферу </a:t>
            </a:r>
            <a:r>
              <a:rPr lang="ru-RU" sz="2400" dirty="0" err="1"/>
              <a:t>застосування</a:t>
            </a:r>
            <a:r>
              <a:rPr lang="ru-RU" sz="2400" dirty="0" smtClean="0"/>
              <a:t>;</a:t>
            </a:r>
            <a:endParaRPr lang="en-US" sz="2400" dirty="0" smtClean="0"/>
          </a:p>
          <a:p>
            <a:r>
              <a:rPr lang="uk-UA" sz="2400" dirty="0"/>
              <a:t>- між ланками фінансової системи існує тісний взаємозв’язок і взаємна обумовленість, кожна ланка може успішно функціонувати лише при досконалості й ефективності системи в цілому;</a:t>
            </a:r>
            <a:endParaRPr lang="ru-RU" sz="2400" dirty="0"/>
          </a:p>
          <a:p>
            <a:r>
              <a:rPr lang="uk-UA" sz="2400" dirty="0"/>
              <a:t>- фінансова система держави досягає найбільшої ефективності тоді, коли </a:t>
            </a:r>
            <a:r>
              <a:rPr lang="uk-UA" sz="2400" dirty="0" err="1"/>
              <a:t>відлагоджена</a:t>
            </a:r>
            <a:r>
              <a:rPr lang="uk-UA" sz="2400" dirty="0"/>
              <a:t> та законодавчо закріплена діяльність кожної її ланки;</a:t>
            </a:r>
            <a:endParaRPr lang="ru-RU" sz="2400" dirty="0"/>
          </a:p>
          <a:p>
            <a:r>
              <a:rPr lang="uk-UA" sz="2400" dirty="0"/>
              <a:t>- залежно від факторів, що впливають на організацію фінансів, насамперед на формування й використання фондів фінансових ресурсів, кожна ланка фінансових систем може поділятися на менші підрозділи. </a:t>
            </a:r>
            <a:endParaRPr lang="ru-RU" sz="2400" dirty="0"/>
          </a:p>
          <a:p>
            <a:pPr marL="342900" indent="-342900" algn="just"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160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7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	Структура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ланок,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створенні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зосереджені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розпорядженні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сектора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інститутів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домогосподарств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верств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структур,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7203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6409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сфер і ланок.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Сфера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узагальнену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певною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ланка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відособлену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Ланка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відособленою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виокремлення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проводиться за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відособленого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фонду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специфічних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форм і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183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568952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41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88640"/>
            <a:ext cx="8496943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95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146</TotalTime>
  <Words>985</Words>
  <Application>Microsoft Office PowerPoint</Application>
  <PresentationFormat>Экран (4:3)</PresentationFormat>
  <Paragraphs>412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Волна</vt:lpstr>
      <vt:lpstr>Документ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Пк</cp:lastModifiedBy>
  <cp:revision>15</cp:revision>
  <dcterms:created xsi:type="dcterms:W3CDTF">2012-09-04T16:45:44Z</dcterms:created>
  <dcterms:modified xsi:type="dcterms:W3CDTF">2015-11-03T11:06:38Z</dcterms:modified>
</cp:coreProperties>
</file>